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87" r:id="rId1"/>
    <p:sldMasterId id="2147483895" r:id="rId2"/>
  </p:sldMasterIdLst>
  <p:notesMasterIdLst>
    <p:notesMasterId r:id="rId19"/>
  </p:notesMasterIdLst>
  <p:sldIdLst>
    <p:sldId id="307" r:id="rId3"/>
    <p:sldId id="259" r:id="rId4"/>
    <p:sldId id="258" r:id="rId5"/>
    <p:sldId id="282" r:id="rId6"/>
    <p:sldId id="302" r:id="rId7"/>
    <p:sldId id="279" r:id="rId8"/>
    <p:sldId id="283" r:id="rId9"/>
    <p:sldId id="280" r:id="rId10"/>
    <p:sldId id="298" r:id="rId11"/>
    <p:sldId id="288" r:id="rId12"/>
    <p:sldId id="301" r:id="rId13"/>
    <p:sldId id="285" r:id="rId14"/>
    <p:sldId id="284" r:id="rId15"/>
    <p:sldId id="294" r:id="rId16"/>
    <p:sldId id="257" r:id="rId17"/>
    <p:sldId id="303" r:id="rId18"/>
  </p:sldIdLst>
  <p:sldSz cx="9144000" cy="6858000" type="screen4x3"/>
  <p:notesSz cx="6858000" cy="9144000"/>
  <p:defaultTextStyle>
    <a:defPPr>
      <a:defRPr lang="en-GB"/>
    </a:defPPr>
    <a:lvl1pPr algn="l" rtl="0" fontAlgn="base">
      <a:spcBef>
        <a:spcPct val="20000"/>
      </a:spcBef>
      <a:spcAft>
        <a:spcPct val="0"/>
      </a:spcAft>
      <a:buChar char="•"/>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1pPr>
    <a:lvl2pPr marL="457200" algn="l" rtl="0" fontAlgn="base">
      <a:spcBef>
        <a:spcPct val="20000"/>
      </a:spcBef>
      <a:spcAft>
        <a:spcPct val="0"/>
      </a:spcAft>
      <a:buChar char="•"/>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2pPr>
    <a:lvl3pPr marL="914400" algn="l" rtl="0" fontAlgn="base">
      <a:spcBef>
        <a:spcPct val="20000"/>
      </a:spcBef>
      <a:spcAft>
        <a:spcPct val="0"/>
      </a:spcAft>
      <a:buChar char="•"/>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3pPr>
    <a:lvl4pPr marL="1371600" algn="l" rtl="0" fontAlgn="base">
      <a:spcBef>
        <a:spcPct val="20000"/>
      </a:spcBef>
      <a:spcAft>
        <a:spcPct val="0"/>
      </a:spcAft>
      <a:buChar char="•"/>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4pPr>
    <a:lvl5pPr marL="1828800" algn="l" rtl="0" fontAlgn="base">
      <a:spcBef>
        <a:spcPct val="20000"/>
      </a:spcBef>
      <a:spcAft>
        <a:spcPct val="0"/>
      </a:spcAft>
      <a:buChar char="•"/>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5pPr>
    <a:lvl6pPr marL="2286000" algn="l" defTabSz="914400" rtl="0" eaLnBrk="1" latinLnBrk="0" hangingPunct="1">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6pPr>
    <a:lvl7pPr marL="2743200" algn="l" defTabSz="914400" rtl="0" eaLnBrk="1" latinLnBrk="0" hangingPunct="1">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7pPr>
    <a:lvl8pPr marL="3200400" algn="l" defTabSz="914400" rtl="0" eaLnBrk="1" latinLnBrk="0" hangingPunct="1">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8pPr>
    <a:lvl9pPr marL="3657600" algn="l" defTabSz="914400" rtl="0" eaLnBrk="1" latinLnBrk="0" hangingPunct="1">
      <a:defRPr sz="2800" kern="1200">
        <a:solidFill>
          <a:srgbClr val="00447A"/>
        </a:solidFill>
        <a:effectLst>
          <a:outerShdw blurRad="38100" dist="38100" dir="2700000" algn="tl">
            <a:srgbClr val="000000">
              <a:alpha val="43137"/>
            </a:srgbClr>
          </a:outerShdw>
        </a:effectLst>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7A"/>
    <a:srgbClr val="4A7FB4"/>
    <a:srgbClr val="4374BB"/>
    <a:srgbClr val="3378CB"/>
    <a:srgbClr val="3366CC"/>
    <a:srgbClr val="91E5E3"/>
    <a:srgbClr val="FFFFFF"/>
    <a:srgbClr val="BBE0E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0000" autoAdjust="0"/>
  </p:normalViewPr>
  <p:slideViewPr>
    <p:cSldViewPr>
      <p:cViewPr varScale="1">
        <p:scale>
          <a:sx n="50" d="100"/>
          <a:sy n="50" d="100"/>
        </p:scale>
        <p:origin x="-19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8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200">
                <a:solidFill>
                  <a:schemeClr val="tx1"/>
                </a:solidFill>
                <a:effectLst/>
                <a:latin typeface="Times New Roman" pitchFamily="18" charset="0"/>
                <a:ea typeface="ＭＳ Ｐゴシック" charset="-128"/>
                <a:cs typeface="+mn-cs"/>
              </a:defRPr>
            </a:lvl1pPr>
          </a:lstStyle>
          <a:p>
            <a:pPr>
              <a:defRPr/>
            </a:pPr>
            <a:endParaRPr lang="en-US"/>
          </a:p>
        </p:txBody>
      </p:sp>
      <p:sp>
        <p:nvSpPr>
          <p:cNvPr id="438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effectLst/>
                <a:latin typeface="Times New Roman" pitchFamily="18" charset="0"/>
                <a:ea typeface="ＭＳ Ｐゴシック" charset="-128"/>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8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8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buFontTx/>
              <a:buNone/>
              <a:defRPr sz="1200">
                <a:solidFill>
                  <a:schemeClr val="tx1"/>
                </a:solidFill>
                <a:effectLst/>
                <a:latin typeface="Times New Roman" pitchFamily="18" charset="0"/>
                <a:ea typeface="ＭＳ Ｐゴシック" charset="-128"/>
                <a:cs typeface="+mn-cs"/>
              </a:defRPr>
            </a:lvl1pPr>
          </a:lstStyle>
          <a:p>
            <a:pPr>
              <a:defRPr/>
            </a:pPr>
            <a:endParaRPr lang="en-US"/>
          </a:p>
        </p:txBody>
      </p:sp>
      <p:sp>
        <p:nvSpPr>
          <p:cNvPr id="438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effectLst/>
                <a:latin typeface="Times New Roman" pitchFamily="18" charset="0"/>
                <a:ea typeface="ＭＳ Ｐゴシック" charset="-128"/>
                <a:cs typeface="+mn-cs"/>
              </a:defRPr>
            </a:lvl1pPr>
          </a:lstStyle>
          <a:p>
            <a:pPr>
              <a:defRPr/>
            </a:pPr>
            <a:fld id="{3112E3B2-C66A-4F74-ABCA-E34F3FF8E72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96212982-C42C-482E-AA4B-B266F45A89E1}" type="slidenum">
              <a:rPr lang="en-GB" smtClean="0">
                <a:ea typeface="ＭＳ Ｐゴシック" pitchFamily="34" charset="-128"/>
              </a:rPr>
              <a:pPr/>
              <a:t>1</a:t>
            </a:fld>
            <a:endParaRPr lang="en-GB"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r>
              <a:rPr lang="en-GB" smtClean="0">
                <a:latin typeface="Times New Roman" pitchFamily="18" charset="0"/>
                <a:ea typeface="ＭＳ Ｐゴシック" pitchFamily="34" charset="-128"/>
              </a:rPr>
              <a:t>The structure of the school system in England and Wales is fairly complicated and involves three main players – the department for Children, Schools and Families, local authorities and the schools with their governing bodies.</a:t>
            </a:r>
          </a:p>
          <a:p>
            <a:r>
              <a:rPr lang="en-GB" smtClean="0">
                <a:latin typeface="Times New Roman" pitchFamily="18" charset="0"/>
                <a:ea typeface="ＭＳ Ｐゴシック" pitchFamily="34" charset="-128"/>
              </a:rPr>
              <a:t> </a:t>
            </a:r>
          </a:p>
          <a:p>
            <a:r>
              <a:rPr lang="en-GB" smtClean="0">
                <a:solidFill>
                  <a:srgbClr val="990000"/>
                </a:solidFill>
                <a:latin typeface="Arial" charset="0"/>
                <a:ea typeface="ＭＳ Ｐゴシック" pitchFamily="34" charset="-128"/>
                <a:cs typeface="Arial" charset="0"/>
              </a:rPr>
              <a:t>The Government holds local authorities accountable for standards in schools</a:t>
            </a:r>
          </a:p>
          <a:p>
            <a:endParaRPr lang="en-GB" smtClean="0">
              <a:solidFill>
                <a:srgbClr val="990000"/>
              </a:solidFill>
              <a:latin typeface="Arial" charset="0"/>
              <a:ea typeface="ＭＳ Ｐゴシック" pitchFamily="34" charset="-128"/>
              <a:cs typeface="Arial" charset="0"/>
            </a:endParaRPr>
          </a:p>
          <a:p>
            <a:r>
              <a:rPr lang="en-GB" smtClean="0">
                <a:solidFill>
                  <a:srgbClr val="990000"/>
                </a:solidFill>
                <a:latin typeface="Arial" charset="0"/>
                <a:ea typeface="ＭＳ Ｐゴシック" pitchFamily="34" charset="-128"/>
                <a:cs typeface="Arial" charset="0"/>
              </a:rPr>
              <a:t>Local Authorities are responsible for quality of education locally and services for children and families. As such, </a:t>
            </a:r>
            <a:r>
              <a:rPr lang="en-GB" smtClean="0">
                <a:solidFill>
                  <a:srgbClr val="339933"/>
                </a:solidFill>
                <a:latin typeface="Arial" charset="0"/>
                <a:ea typeface="ＭＳ Ｐゴシック" pitchFamily="34" charset="-128"/>
                <a:cs typeface="Arial" charset="0"/>
              </a:rPr>
              <a:t>they are legally responsible for the actions of schools in their areas and </a:t>
            </a:r>
            <a:r>
              <a:rPr lang="en-GB" smtClean="0">
                <a:solidFill>
                  <a:srgbClr val="990000"/>
                </a:solidFill>
                <a:latin typeface="Arial" charset="0"/>
                <a:ea typeface="ＭＳ Ｐゴシック" pitchFamily="34" charset="-128"/>
                <a:cs typeface="Arial" charset="0"/>
              </a:rPr>
              <a:t>for enabling schools, social care and health services to work together in the interests of individual children.</a:t>
            </a:r>
          </a:p>
          <a:p>
            <a:pPr>
              <a:spcBef>
                <a:spcPct val="50000"/>
              </a:spcBef>
            </a:pPr>
            <a:r>
              <a:rPr lang="en-GB" smtClean="0">
                <a:solidFill>
                  <a:srgbClr val="990000"/>
                </a:solidFill>
                <a:latin typeface="Arial" charset="0"/>
                <a:ea typeface="ＭＳ Ｐゴシック" pitchFamily="34" charset="-128"/>
                <a:cs typeface="Arial" charset="0"/>
              </a:rPr>
              <a:t>They are also responsible for ensuring children receive an education appropriate to their needs, </a:t>
            </a:r>
            <a:r>
              <a:rPr lang="en-GB" smtClean="0">
                <a:solidFill>
                  <a:srgbClr val="339933"/>
                </a:solidFill>
                <a:latin typeface="Arial" charset="0"/>
                <a:ea typeface="ＭＳ Ｐゴシック" pitchFamily="34" charset="-128"/>
                <a:cs typeface="Arial" charset="0"/>
              </a:rPr>
              <a:t>managing the admission of children to schools</a:t>
            </a:r>
          </a:p>
          <a:p>
            <a:pPr>
              <a:spcBef>
                <a:spcPct val="50000"/>
              </a:spcBef>
            </a:pPr>
            <a:r>
              <a:rPr lang="en-GB" smtClean="0">
                <a:solidFill>
                  <a:srgbClr val="990000"/>
                </a:solidFill>
                <a:latin typeface="Arial" charset="0"/>
                <a:ea typeface="ＭＳ Ｐゴシック" pitchFamily="34" charset="-128"/>
                <a:cs typeface="Arial" charset="0"/>
              </a:rPr>
              <a:t>Local authorities distribute government funding to schools and decide on the proportion of the budget different schools </a:t>
            </a:r>
            <a:r>
              <a:rPr lang="en-GB" smtClean="0">
                <a:solidFill>
                  <a:srgbClr val="990000"/>
                </a:solidFill>
                <a:latin typeface="Times New Roman" pitchFamily="18" charset="0"/>
                <a:ea typeface="ＭＳ Ｐゴシック" pitchFamily="34" charset="-128"/>
              </a:rPr>
              <a:t>receive.</a:t>
            </a:r>
          </a:p>
          <a:p>
            <a:pPr>
              <a:spcBef>
                <a:spcPct val="50000"/>
              </a:spcBef>
            </a:pPr>
            <a:r>
              <a:rPr lang="en-GB" smtClean="0">
                <a:solidFill>
                  <a:srgbClr val="990000"/>
                </a:solidFill>
                <a:latin typeface="Times New Roman" pitchFamily="18" charset="0"/>
                <a:ea typeface="ＭＳ Ｐゴシック" pitchFamily="34" charset="-128"/>
              </a:rPr>
              <a:t>The role of local authorities may change following the 2010 election. The government is encouraging more schools to apply for academy status which will take them out of local authority control.</a:t>
            </a:r>
          </a:p>
          <a:p>
            <a:pPr>
              <a:spcBef>
                <a:spcPct val="50000"/>
              </a:spcBef>
            </a:pPr>
            <a:r>
              <a:rPr lang="en-GB" smtClean="0">
                <a:solidFill>
                  <a:srgbClr val="990000"/>
                </a:solidFill>
                <a:latin typeface="Times New Roman" pitchFamily="18" charset="0"/>
                <a:ea typeface="ＭＳ Ｐゴシック" pitchFamily="34" charset="-128"/>
              </a:rPr>
              <a:t>The role of the school is set out in the next few slides.</a:t>
            </a:r>
            <a:endParaRPr lang="en-GB"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891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spcBef>
                <a:spcPct val="0"/>
              </a:spcBef>
              <a:buFontTx/>
              <a:buNone/>
            </a:pPr>
            <a:fld id="{74726175-2FA5-41DB-B2FF-E25B47676AF8}" type="slidenum">
              <a:rPr lang="en-GB" sz="1200">
                <a:solidFill>
                  <a:schemeClr val="tx1"/>
                </a:solidFill>
                <a:effectLst/>
                <a:latin typeface="Times New Roman" pitchFamily="18" charset="0"/>
              </a:rPr>
              <a:pPr algn="r" eaLnBrk="0" hangingPunct="0">
                <a:spcBef>
                  <a:spcPct val="0"/>
                </a:spcBef>
                <a:buFontTx/>
                <a:buNone/>
              </a:pPr>
              <a:t>11</a:t>
            </a:fld>
            <a:endParaRPr lang="en-GB" sz="1200">
              <a:solidFill>
                <a:schemeClr val="tx1"/>
              </a:solidFill>
              <a:effectLst/>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9940" name="Slide Number Placeholder 3"/>
          <p:cNvSpPr>
            <a:spLocks noGrp="1"/>
          </p:cNvSpPr>
          <p:nvPr>
            <p:ph type="sldNum" sz="quarter" idx="5"/>
          </p:nvPr>
        </p:nvSpPr>
        <p:spPr>
          <a:noFill/>
        </p:spPr>
        <p:txBody>
          <a:bodyPr/>
          <a:lstStyle/>
          <a:p>
            <a:fld id="{6D7322BD-FA46-404B-ABE8-7FD86CA0F988}" type="slidenum">
              <a:rPr lang="en-GB" smtClean="0">
                <a:ea typeface="ＭＳ Ｐゴシック" pitchFamily="34" charset="-128"/>
              </a:rPr>
              <a:pPr/>
              <a:t>12</a:t>
            </a:fld>
            <a:endParaRPr lang="en-GB"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40964" name="Slide Number Placeholder 3"/>
          <p:cNvSpPr>
            <a:spLocks noGrp="1"/>
          </p:cNvSpPr>
          <p:nvPr>
            <p:ph type="sldNum" sz="quarter" idx="5"/>
          </p:nvPr>
        </p:nvSpPr>
        <p:spPr>
          <a:noFill/>
        </p:spPr>
        <p:txBody>
          <a:bodyPr/>
          <a:lstStyle/>
          <a:p>
            <a:fld id="{6DC5021C-5791-47A9-8BD4-3175DE41D3C4}" type="slidenum">
              <a:rPr lang="en-GB" smtClean="0">
                <a:ea typeface="ＭＳ Ｐゴシック" pitchFamily="34" charset="-128"/>
              </a:rPr>
              <a:pPr/>
              <a:t>13</a:t>
            </a:fld>
            <a:endParaRPr lang="en-GB"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41988" name="Slide Number Placeholder 3"/>
          <p:cNvSpPr>
            <a:spLocks noGrp="1"/>
          </p:cNvSpPr>
          <p:nvPr>
            <p:ph type="sldNum" sz="quarter" idx="5"/>
          </p:nvPr>
        </p:nvSpPr>
        <p:spPr>
          <a:noFill/>
        </p:spPr>
        <p:txBody>
          <a:bodyPr/>
          <a:lstStyle/>
          <a:p>
            <a:fld id="{6F691F8F-8349-40C6-B410-5F5BB68AE0AD}" type="slidenum">
              <a:rPr lang="en-GB" smtClean="0">
                <a:ea typeface="ＭＳ Ｐゴシック" pitchFamily="34" charset="-128"/>
              </a:rPr>
              <a:pPr/>
              <a:t>14</a:t>
            </a:fld>
            <a:endParaRPr lang="en-GB"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17BE79D-262C-44B6-A17F-ADD07C14C719}" type="slidenum">
              <a:rPr lang="en-GB" smtClean="0">
                <a:ea typeface="ＭＳ Ｐゴシック" pitchFamily="34" charset="-128"/>
              </a:rPr>
              <a:pPr/>
              <a:t>15</a:t>
            </a:fld>
            <a:endParaRPr lang="en-GB" smtClean="0">
              <a:ea typeface="ＭＳ Ｐゴシック"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GB" smtClean="0">
                <a:latin typeface="Times New Roman" pitchFamily="18" charset="0"/>
                <a:ea typeface="ＭＳ Ｐゴシック" pitchFamily="34" charset="-128"/>
              </a:rPr>
              <a:t>The government has recently identified five key outcomes for all young people.  These are listed above.  </a:t>
            </a:r>
          </a:p>
          <a:p>
            <a:r>
              <a:rPr lang="en-GB" smtClean="0">
                <a:latin typeface="Times New Roman" pitchFamily="18" charset="0"/>
                <a:ea typeface="ＭＳ Ｐゴシック" pitchFamily="34" charset="-128"/>
              </a:rPr>
              <a:t>The government recognizes that the outcomes can only be achieved by education, health and social services all working together.  This is the Every Child Matters programme.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440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spcBef>
                <a:spcPct val="0"/>
              </a:spcBef>
              <a:buFontTx/>
              <a:buNone/>
            </a:pPr>
            <a:fld id="{2518EDB1-D852-4A3C-A18C-17BF05A5479E}" type="slidenum">
              <a:rPr lang="en-US" sz="1200">
                <a:solidFill>
                  <a:schemeClr val="tx1"/>
                </a:solidFill>
                <a:effectLst/>
                <a:latin typeface="Times New Roman" pitchFamily="18" charset="0"/>
              </a:rPr>
              <a:pPr algn="r" eaLnBrk="0" hangingPunct="0">
                <a:spcBef>
                  <a:spcPct val="0"/>
                </a:spcBef>
                <a:buFontTx/>
                <a:buNone/>
              </a:pPr>
              <a:t>16</a:t>
            </a:fld>
            <a:endParaRPr lang="en-US" sz="1200">
              <a:solidFill>
                <a:schemeClr val="tx1"/>
              </a:solidFill>
              <a:effectLst/>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37DDB536-2D88-489B-8364-CCEDB82CEA35}" type="slidenum">
              <a:rPr lang="en-GB" smtClean="0">
                <a:ea typeface="ＭＳ Ｐゴシック" pitchFamily="34" charset="-128"/>
              </a:rPr>
              <a:pPr/>
              <a:t>2</a:t>
            </a:fld>
            <a:endParaRPr lang="en-GB"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0724" name="Slide Number Placeholder 3"/>
          <p:cNvSpPr>
            <a:spLocks noGrp="1"/>
          </p:cNvSpPr>
          <p:nvPr>
            <p:ph type="sldNum" sz="quarter" idx="5"/>
          </p:nvPr>
        </p:nvSpPr>
        <p:spPr>
          <a:noFill/>
        </p:spPr>
        <p:txBody>
          <a:bodyPr/>
          <a:lstStyle/>
          <a:p>
            <a:fld id="{9E92CADC-2E07-4501-BE0D-38A35AC3C9F0}" type="slidenum">
              <a:rPr lang="en-GB" smtClean="0">
                <a:ea typeface="ＭＳ Ｐゴシック" pitchFamily="34" charset="-128"/>
              </a:rPr>
              <a:pPr/>
              <a:t>3</a:t>
            </a:fld>
            <a:endParaRPr lang="en-GB"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1748" name="Slide Number Placeholder 3"/>
          <p:cNvSpPr>
            <a:spLocks noGrp="1"/>
          </p:cNvSpPr>
          <p:nvPr>
            <p:ph type="sldNum" sz="quarter" idx="5"/>
          </p:nvPr>
        </p:nvSpPr>
        <p:spPr>
          <a:noFill/>
        </p:spPr>
        <p:txBody>
          <a:bodyPr/>
          <a:lstStyle/>
          <a:p>
            <a:fld id="{36E2C512-A787-47D1-B4A3-FDE0CE9EBC35}" type="slidenum">
              <a:rPr lang="en-GB" smtClean="0">
                <a:ea typeface="ＭＳ Ｐゴシック" pitchFamily="34" charset="-128"/>
              </a:rPr>
              <a:pPr/>
              <a:t>4</a:t>
            </a:fld>
            <a:endParaRPr lang="en-GB"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277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spcBef>
                <a:spcPct val="0"/>
              </a:spcBef>
              <a:buFontTx/>
              <a:buNone/>
            </a:pPr>
            <a:fld id="{B5F63593-2FAF-4EB9-9C1B-D70BD3B0DAD4}" type="slidenum">
              <a:rPr lang="en-GB" sz="1200">
                <a:solidFill>
                  <a:schemeClr val="tx1"/>
                </a:solidFill>
                <a:effectLst/>
                <a:latin typeface="Times New Roman" pitchFamily="18" charset="0"/>
              </a:rPr>
              <a:pPr algn="r" eaLnBrk="0" hangingPunct="0">
                <a:spcBef>
                  <a:spcPct val="0"/>
                </a:spcBef>
                <a:buFontTx/>
                <a:buNone/>
              </a:pPr>
              <a:t>5</a:t>
            </a:fld>
            <a:endParaRPr lang="en-GB" sz="1200">
              <a:solidFill>
                <a:schemeClr val="tx1"/>
              </a:solidFill>
              <a:effectLst/>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latin typeface="Times New Roman" pitchFamily="18" charset="0"/>
              <a:ea typeface="ＭＳ Ｐゴシック" pitchFamily="34" charset="-128"/>
            </a:endParaRPr>
          </a:p>
        </p:txBody>
      </p:sp>
      <p:sp>
        <p:nvSpPr>
          <p:cNvPr id="33796" name="Slide Number Placeholder 3"/>
          <p:cNvSpPr>
            <a:spLocks noGrp="1"/>
          </p:cNvSpPr>
          <p:nvPr>
            <p:ph type="sldNum" sz="quarter" idx="5"/>
          </p:nvPr>
        </p:nvSpPr>
        <p:spPr>
          <a:noFill/>
        </p:spPr>
        <p:txBody>
          <a:bodyPr/>
          <a:lstStyle/>
          <a:p>
            <a:fld id="{90A3788C-E35F-4098-BFB3-CB52ED9B6271}" type="slidenum">
              <a:rPr lang="en-GB" smtClean="0">
                <a:ea typeface="ＭＳ Ｐゴシック" pitchFamily="34" charset="-128"/>
              </a:rPr>
              <a:pPr/>
              <a:t>6</a:t>
            </a:fld>
            <a:endParaRPr lang="en-GB"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smtClean="0">
                <a:latin typeface="Times New Roman" pitchFamily="18" charset="0"/>
                <a:ea typeface="ＭＳ Ｐゴシック" pitchFamily="34" charset="-128"/>
              </a:rPr>
              <a:t>Careers Education and Citizenship is not statutory until secondary school</a:t>
            </a:r>
          </a:p>
        </p:txBody>
      </p:sp>
      <p:sp>
        <p:nvSpPr>
          <p:cNvPr id="34820" name="Slide Number Placeholder 3"/>
          <p:cNvSpPr>
            <a:spLocks noGrp="1"/>
          </p:cNvSpPr>
          <p:nvPr>
            <p:ph type="sldNum" sz="quarter" idx="5"/>
          </p:nvPr>
        </p:nvSpPr>
        <p:spPr>
          <a:noFill/>
        </p:spPr>
        <p:txBody>
          <a:bodyPr/>
          <a:lstStyle/>
          <a:p>
            <a:fld id="{3122A19D-15EE-4C3D-A2C4-433B3FA3753E}" type="slidenum">
              <a:rPr lang="en-GB" smtClean="0">
                <a:ea typeface="ＭＳ Ｐゴシック" pitchFamily="34" charset="-128"/>
              </a:rPr>
              <a:pPr/>
              <a:t>7</a:t>
            </a:fld>
            <a:endParaRPr lang="en-GB"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E5FF841-0252-46FC-901E-751DC2F5D02D}" type="slidenum">
              <a:rPr lang="en-GB" smtClean="0">
                <a:ea typeface="ＭＳ Ｐゴシック" pitchFamily="34" charset="-128"/>
              </a:rPr>
              <a:pPr/>
              <a:t>8</a:t>
            </a:fld>
            <a:endParaRPr lang="en-GB" smtClean="0">
              <a:ea typeface="ＭＳ Ｐゴシック" pitchFamily="34"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smtClean="0">
                <a:latin typeface="Times New Roman" pitchFamily="18" charset="0"/>
                <a:ea typeface="ＭＳ Ｐゴシック" pitchFamily="34" charset="-128"/>
              </a:rPr>
              <a:t>Entitlement Subjects:  these are subjects that must be available to students even if they themselves elect not to take them.</a:t>
            </a:r>
          </a:p>
          <a:p>
            <a:endParaRPr lang="en-GB"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r>
              <a:rPr lang="en-US" smtClean="0">
                <a:latin typeface="Times New Roman" pitchFamily="18" charset="0"/>
                <a:ea typeface="ＭＳ Ｐゴシック" pitchFamily="34" charset="-128"/>
              </a:rPr>
              <a:t>The English school landscape is </a:t>
            </a:r>
            <a:r>
              <a:rPr lang="en-US" b="1" smtClean="0">
                <a:latin typeface="Times New Roman" pitchFamily="18" charset="0"/>
                <a:ea typeface="ＭＳ Ｐゴシック" pitchFamily="34" charset="-128"/>
              </a:rPr>
              <a:t>unusual</a:t>
            </a:r>
            <a:r>
              <a:rPr lang="en-US" smtClean="0">
                <a:latin typeface="Times New Roman" pitchFamily="18" charset="0"/>
                <a:ea typeface="ＭＳ Ｐゴシック" pitchFamily="34" charset="-128"/>
              </a:rPr>
              <a:t> in that it focuses on standards for pupils but also on wellbeing.  </a:t>
            </a:r>
          </a:p>
          <a:p>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There are rigorous strands of accountability. Every school is inspected under the OfSTED framework (Office for Standards in Education) and is required to produce a detailed report evaluating its own performance (SEF). </a:t>
            </a:r>
          </a:p>
          <a:p>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Over the last ten years there have been substantial changes in terms of the workforce as schools have looked at “wrap around” care (8am – 6pm) as well as extended services from other disciplines (health and social services). This is also in the context of “workforce remodelling” – a reform which aimed to reduce teachers working hours and administrative burden and refocus them on their core role of teaching.</a:t>
            </a:r>
          </a:p>
          <a:p>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Schools are expected to both collaborate (applying for joint funding, transfer procedures etc) whilst also being in competition with each other for pupils. This is as a result of school league tables which publish schools results in order to allow parents to make better informed choices about schooling.</a:t>
            </a:r>
          </a:p>
          <a:p>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School leadership is given a high priority in the UK because of research showing that school leadership is second only to the quality of teaching in terms of successful school performance. However the UK is also suffering its largest ever recruitment crisis meaning that schools are having to look at creative options to fill headteacher vacancies (eg federations)</a:t>
            </a:r>
          </a:p>
        </p:txBody>
      </p:sp>
      <p:sp>
        <p:nvSpPr>
          <p:cNvPr id="36868" name="Slide Number Placeholder 3"/>
          <p:cNvSpPr>
            <a:spLocks noGrp="1"/>
          </p:cNvSpPr>
          <p:nvPr>
            <p:ph type="sldNum" sz="quarter" idx="5"/>
          </p:nvPr>
        </p:nvSpPr>
        <p:spPr>
          <a:noFill/>
        </p:spPr>
        <p:txBody>
          <a:bodyPr/>
          <a:lstStyle/>
          <a:p>
            <a:fld id="{CC4C6DA8-4132-48C9-9592-7379E443DFDC}"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CA5B688-8A99-4AE2-BBFB-CFE67EEDCA48}" type="slidenum">
              <a:rPr lang="en-GB"/>
              <a:pPr>
                <a:defRPr/>
              </a:pPr>
              <a:t>‹#›</a:t>
            </a:fld>
            <a:endParaRPr lang="en-GB"/>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C407598-3C44-4EA7-A8E1-8A5FF44010C3}" type="datetimeFigureOut">
              <a:rPr lang="en-US"/>
              <a:pPr>
                <a:defRPr/>
              </a:pPr>
              <a:t>5/22/2015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D2AE909-EFC7-4908-BF7E-4F866493B6D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8BAE607-16B0-4F02-B10F-0E0236C071D1}" type="datetimeFigureOut">
              <a:rPr lang="en-US"/>
              <a:pPr>
                <a:defRPr/>
              </a:pPr>
              <a:t>5/22/2015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97B2E4-A3A6-4971-B718-F4BF107EE767}"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6A6CAE30-67BE-40DA-B5DF-AD7249DD3E20}" type="datetimeFigureOut">
              <a:rPr lang="en-US"/>
              <a:pPr>
                <a:defRPr/>
              </a:pPr>
              <a:t>5/22/2015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EFEAF1B-7A6F-495F-ABBF-FD03B24187C8}"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C5CAFB0C-7296-458D-8F6C-5BC9DF2EE88D}" type="datetimeFigureOut">
              <a:rPr lang="en-US"/>
              <a:pPr>
                <a:defRPr/>
              </a:pPr>
              <a:t>5/22/2015</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BE887CE-0123-4EE8-B2A6-AB2111C7A5B8}"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50191E3D-2C1C-4286-9BAC-AB65C5BDF41F}" type="datetimeFigureOut">
              <a:rPr lang="en-US"/>
              <a:pPr>
                <a:defRPr/>
              </a:pPr>
              <a:t>5/22/2015</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1AA1300C-7D27-44AD-AEE2-1945892E92F5}"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6F1B535-7920-488E-87D2-32E94AC900F7}" type="datetimeFigureOut">
              <a:rPr lang="en-US"/>
              <a:pPr>
                <a:defRPr/>
              </a:pPr>
              <a:t>5/22/2015</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C805229-8A11-45C2-ACB1-6226AEE89444}"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1C3B7B1-8B5B-45F7-8386-50950EE4E433}" type="datetimeFigureOut">
              <a:rPr lang="en-US"/>
              <a:pPr>
                <a:defRPr/>
              </a:pPr>
              <a:t>5/22/2015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105664D-F6AB-424E-8C40-9F59662EB83B}"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DDA32125-B1DC-40D7-9BF7-45ECA3C94046}" type="datetimeFigureOut">
              <a:rPr lang="en-US"/>
              <a:pPr>
                <a:defRPr/>
              </a:pPr>
              <a:t>5/22/2015</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DEFD768-4C0B-463E-8051-DF5726DAED8F}"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091CE5AA-9A1E-4B14-A4B0-AF3A82012AC6}" type="datetimeFigureOut">
              <a:rPr lang="en-US"/>
              <a:pPr>
                <a:defRPr/>
              </a:pPr>
              <a:t>5/22/2015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C05186E-51D5-4C4D-B459-254996E53B23}"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4365D9F-0BC2-4788-AB8F-6DB5C8893200}" type="datetimeFigureOut">
              <a:rPr lang="en-US"/>
              <a:pPr>
                <a:defRPr/>
              </a:pPr>
              <a:t>5/22/2015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BC1770C-4A86-426C-B1F9-0298A6CDF50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2EC1BCF7-A210-4D39-884B-DB37F73537F7}" type="slidenum">
              <a:rPr lang="en-GB"/>
              <a:pPr>
                <a:defRPr/>
              </a:pPr>
              <a:t>‹#›</a:t>
            </a:fld>
            <a:endParaRPr lang="en-GB"/>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77397374-4949-4EA6-924C-9702A87C3456}" type="slidenum">
              <a:rPr lang="en-GB"/>
              <a:pPr>
                <a:defRPr/>
              </a:pPr>
              <a:t>‹#›</a:t>
            </a:fld>
            <a:endParaRPr lang="en-GB"/>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40CA8F99-2BD5-4E61-86DC-A34A56384692}" type="slidenum">
              <a:rPr lang="en-GB"/>
              <a:pPr>
                <a:defRPr/>
              </a:pPr>
              <a:t>‹#›</a:t>
            </a:fld>
            <a:endParaRPr lang="en-GB"/>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9B5CBFB-A280-49D2-B270-754F2AB49E87}" type="slidenum">
              <a:rPr lang="en-GB"/>
              <a:pPr>
                <a:defRPr/>
              </a:pPr>
              <a:t>‹#›</a:t>
            </a:fld>
            <a:endParaRPr lang="en-GB"/>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6DD9043-C8AD-4E28-938D-ED559FC06B58}" type="slidenum">
              <a:rPr lang="en-GB"/>
              <a:pPr>
                <a:defRPr/>
              </a:pPr>
              <a:t>‹#›</a:t>
            </a:fld>
            <a:endParaRPr lang="en-GB"/>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4741546-603B-486C-AD90-E3640E8DBA79}" type="slidenum">
              <a:rPr lang="en-GB"/>
              <a:pPr>
                <a:defRPr/>
              </a:pPr>
              <a:t>‹#›</a:t>
            </a:fld>
            <a:endParaRPr lang="en-GB"/>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1924050" cy="6248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914400" y="152400"/>
            <a:ext cx="5619750" cy="6248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32359A8-5625-4B57-8472-04AC8A0443E5}" type="slidenum">
              <a:rPr lang="en-GB"/>
              <a:pPr>
                <a:defRPr/>
              </a:pPr>
              <a:t>‹#›</a:t>
            </a:fld>
            <a:endParaRPr lang="en-GB"/>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35DC117-E05B-4F0D-A083-764841B38722}" type="datetimeFigureOut">
              <a:rPr lang="en-US"/>
              <a:pPr>
                <a:defRPr/>
              </a:pPr>
              <a:t>5/22/2015</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EA6FFB7-51C2-49B3-80A2-7FBC0E9DADA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w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52400"/>
            <a:ext cx="76962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title style</a:t>
            </a:r>
          </a:p>
        </p:txBody>
      </p:sp>
      <p:sp>
        <p:nvSpPr>
          <p:cNvPr id="414723" name="Rectangle 3"/>
          <p:cNvSpPr>
            <a:spLocks noGrp="1" noChangeArrowheads="1"/>
          </p:cNvSpPr>
          <p:nvPr>
            <p:ph type="body" idx="1"/>
          </p:nvPr>
        </p:nvSpPr>
        <p:spPr bwMode="auto">
          <a:xfrm>
            <a:off x="914400" y="1676400"/>
            <a:ext cx="76962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4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buFontTx/>
              <a:buNone/>
              <a:defRPr sz="1400">
                <a:solidFill>
                  <a:schemeClr val="tx1"/>
                </a:solidFill>
                <a:effectLst/>
                <a:latin typeface="Times New Roman" pitchFamily="18" charset="0"/>
                <a:ea typeface="ＭＳ Ｐゴシック" charset="-128"/>
                <a:cs typeface="+mn-cs"/>
              </a:defRPr>
            </a:lvl1pPr>
          </a:lstStyle>
          <a:p>
            <a:pPr>
              <a:defRPr/>
            </a:pPr>
            <a:endParaRPr lang="en-US"/>
          </a:p>
        </p:txBody>
      </p:sp>
      <p:sp>
        <p:nvSpPr>
          <p:cNvPr id="414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FontTx/>
              <a:buNone/>
              <a:defRPr sz="1400">
                <a:solidFill>
                  <a:schemeClr val="tx1"/>
                </a:solidFill>
                <a:effectLst/>
                <a:latin typeface="Times New Roman" pitchFamily="18" charset="0"/>
                <a:ea typeface="ＭＳ Ｐゴシック" charset="-128"/>
                <a:cs typeface="+mn-cs"/>
              </a:defRPr>
            </a:lvl1pPr>
          </a:lstStyle>
          <a:p>
            <a:pPr>
              <a:defRPr/>
            </a:pPr>
            <a:endParaRPr lang="en-US"/>
          </a:p>
        </p:txBody>
      </p:sp>
      <p:sp>
        <p:nvSpPr>
          <p:cNvPr id="414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400">
                <a:solidFill>
                  <a:schemeClr val="tx1"/>
                </a:solidFill>
                <a:effectLst/>
                <a:latin typeface="Times New Roman" pitchFamily="18" charset="0"/>
                <a:ea typeface="ＭＳ Ｐゴシック" charset="-128"/>
                <a:cs typeface="+mn-cs"/>
              </a:defRPr>
            </a:lvl1pPr>
          </a:lstStyle>
          <a:p>
            <a:pPr>
              <a:defRPr/>
            </a:pPr>
            <a:fld id="{8810140A-AB1E-4E77-BB42-0E7C1746D8B8}" type="slidenum">
              <a:rPr lang="en-GB"/>
              <a:pPr>
                <a:defRPr/>
              </a:pPr>
              <a:t>‹#›</a:t>
            </a:fld>
            <a:endParaRPr lang="en-GB"/>
          </a:p>
        </p:txBody>
      </p:sp>
      <p:pic>
        <p:nvPicPr>
          <p:cNvPr id="1031" name="Picture 7"/>
          <p:cNvPicPr>
            <a:picLocks noChangeAspect="1" noChangeArrowheads="1"/>
          </p:cNvPicPr>
          <p:nvPr userDrawn="1"/>
        </p:nvPicPr>
        <p:blipFill>
          <a:blip r:embed="rId11"/>
          <a:srcRect/>
          <a:stretch>
            <a:fillRect/>
          </a:stretch>
        </p:blipFill>
        <p:spPr bwMode="auto">
          <a:xfrm>
            <a:off x="0" y="6386513"/>
            <a:ext cx="2124075" cy="47148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Lst>
  <p:transition spd="med">
    <p:dissolve/>
  </p:transition>
  <p:txStyles>
    <p:titleStyle>
      <a:lvl1pPr algn="ctr" rtl="0" eaLnBrk="0" fontAlgn="base" hangingPunct="0">
        <a:spcBef>
          <a:spcPct val="0"/>
        </a:spcBef>
        <a:spcAft>
          <a:spcPct val="0"/>
        </a:spcAft>
        <a:defRPr kumimoji="1" sz="4400">
          <a:solidFill>
            <a:schemeClr val="tx2"/>
          </a:solidFill>
          <a:latin typeface="+mj-lt"/>
          <a:ea typeface="ＭＳ Ｐゴシック" charset="-128"/>
          <a:cs typeface="+mj-cs"/>
        </a:defRPr>
      </a:lvl1pPr>
      <a:lvl2pPr algn="ctr" rtl="0" eaLnBrk="0" fontAlgn="base" hangingPunct="0">
        <a:spcBef>
          <a:spcPct val="0"/>
        </a:spcBef>
        <a:spcAft>
          <a:spcPct val="0"/>
        </a:spcAft>
        <a:defRPr kumimoji="1" sz="4400">
          <a:solidFill>
            <a:schemeClr val="tx2"/>
          </a:solidFill>
          <a:latin typeface="Tahoma" pitchFamily="-106" charset="0"/>
          <a:ea typeface="ＭＳ Ｐゴシック" charset="-128"/>
        </a:defRPr>
      </a:lvl2pPr>
      <a:lvl3pPr algn="ctr" rtl="0" eaLnBrk="0" fontAlgn="base" hangingPunct="0">
        <a:spcBef>
          <a:spcPct val="0"/>
        </a:spcBef>
        <a:spcAft>
          <a:spcPct val="0"/>
        </a:spcAft>
        <a:defRPr kumimoji="1" sz="4400">
          <a:solidFill>
            <a:schemeClr val="tx2"/>
          </a:solidFill>
          <a:latin typeface="Tahoma" pitchFamily="-106" charset="0"/>
          <a:ea typeface="ＭＳ Ｐゴシック" charset="-128"/>
        </a:defRPr>
      </a:lvl3pPr>
      <a:lvl4pPr algn="ctr" rtl="0" eaLnBrk="0" fontAlgn="base" hangingPunct="0">
        <a:spcBef>
          <a:spcPct val="0"/>
        </a:spcBef>
        <a:spcAft>
          <a:spcPct val="0"/>
        </a:spcAft>
        <a:defRPr kumimoji="1" sz="4400">
          <a:solidFill>
            <a:schemeClr val="tx2"/>
          </a:solidFill>
          <a:latin typeface="Tahoma" pitchFamily="-106" charset="0"/>
          <a:ea typeface="ＭＳ Ｐゴシック" charset="-128"/>
        </a:defRPr>
      </a:lvl4pPr>
      <a:lvl5pPr algn="ctr" rtl="0" eaLnBrk="0" fontAlgn="base" hangingPunct="0">
        <a:spcBef>
          <a:spcPct val="0"/>
        </a:spcBef>
        <a:spcAft>
          <a:spcPct val="0"/>
        </a:spcAft>
        <a:defRPr kumimoji="1" sz="4400">
          <a:solidFill>
            <a:schemeClr val="tx2"/>
          </a:solidFill>
          <a:latin typeface="Tahoma" pitchFamily="-106" charset="0"/>
          <a:ea typeface="ＭＳ Ｐゴシック" charset="-128"/>
        </a:defRPr>
      </a:lvl5pPr>
      <a:lvl6pPr marL="457200" algn="ctr" rtl="0" eaLnBrk="0" fontAlgn="base" hangingPunct="0">
        <a:spcBef>
          <a:spcPct val="0"/>
        </a:spcBef>
        <a:spcAft>
          <a:spcPct val="0"/>
        </a:spcAft>
        <a:defRPr kumimoji="1" sz="4400">
          <a:solidFill>
            <a:schemeClr val="tx2"/>
          </a:solidFill>
          <a:latin typeface="Tahoma" pitchFamily="-106" charset="0"/>
        </a:defRPr>
      </a:lvl6pPr>
      <a:lvl7pPr marL="914400" algn="ctr" rtl="0" eaLnBrk="0" fontAlgn="base" hangingPunct="0">
        <a:spcBef>
          <a:spcPct val="0"/>
        </a:spcBef>
        <a:spcAft>
          <a:spcPct val="0"/>
        </a:spcAft>
        <a:defRPr kumimoji="1" sz="4400">
          <a:solidFill>
            <a:schemeClr val="tx2"/>
          </a:solidFill>
          <a:latin typeface="Tahoma" pitchFamily="-106" charset="0"/>
        </a:defRPr>
      </a:lvl7pPr>
      <a:lvl8pPr marL="1371600" algn="ctr" rtl="0" eaLnBrk="0" fontAlgn="base" hangingPunct="0">
        <a:spcBef>
          <a:spcPct val="0"/>
        </a:spcBef>
        <a:spcAft>
          <a:spcPct val="0"/>
        </a:spcAft>
        <a:defRPr kumimoji="1" sz="4400">
          <a:solidFill>
            <a:schemeClr val="tx2"/>
          </a:solidFill>
          <a:latin typeface="Tahoma" pitchFamily="-106" charset="0"/>
        </a:defRPr>
      </a:lvl8pPr>
      <a:lvl9pPr marL="1828800" algn="ctr" rtl="0" eaLnBrk="0" fontAlgn="base" hangingPunct="0">
        <a:spcBef>
          <a:spcPct val="0"/>
        </a:spcBef>
        <a:spcAft>
          <a:spcPct val="0"/>
        </a:spcAft>
        <a:defRPr kumimoji="1" sz="4400">
          <a:solidFill>
            <a:schemeClr val="tx2"/>
          </a:solidFill>
          <a:latin typeface="Tahoma" pitchFamily="-106" charset="0"/>
        </a:defRPr>
      </a:lvl9pPr>
    </p:titleStyle>
    <p:bodyStyle>
      <a:lvl1pPr marL="342900" indent="-342900" algn="l" rtl="0" eaLnBrk="0" fontAlgn="base" hangingPunct="0">
        <a:spcBef>
          <a:spcPct val="20000"/>
        </a:spcBef>
        <a:spcAft>
          <a:spcPct val="0"/>
        </a:spcAft>
        <a:buClr>
          <a:srgbClr val="FFCC00"/>
        </a:buClr>
        <a:buSzPct val="75000"/>
        <a:buFont typeface="Wingdings" pitchFamily="2" charset="2"/>
        <a:buChar char="n"/>
        <a:defRPr kumimoji="1" sz="3200">
          <a:solidFill>
            <a:schemeClr val="tx1"/>
          </a:solidFill>
          <a:effectLst>
            <a:outerShdw blurRad="38100" dist="38100" dir="2700000" algn="tl">
              <a:srgbClr val="000000"/>
            </a:outerShdw>
          </a:effectLst>
          <a:latin typeface="+mn-lt"/>
          <a:ea typeface="ＭＳ Ｐゴシック" charset="-128"/>
          <a:cs typeface="+mn-cs"/>
        </a:defRPr>
      </a:lvl1pPr>
      <a:lvl2pPr marL="742950" indent="-285750" algn="l" rtl="0" eaLnBrk="0" fontAlgn="base" hangingPunct="0">
        <a:spcBef>
          <a:spcPct val="20000"/>
        </a:spcBef>
        <a:spcAft>
          <a:spcPct val="0"/>
        </a:spcAft>
        <a:buClr>
          <a:srgbClr val="FFCC00"/>
        </a:buClr>
        <a:buSzPct val="75000"/>
        <a:buFont typeface="Wingdings" pitchFamily="2" charset="2"/>
        <a:buChar char="n"/>
        <a:defRPr kumimoji="1" sz="2800">
          <a:solidFill>
            <a:schemeClr val="tx1"/>
          </a:solidFill>
          <a:effectLst>
            <a:outerShdw blurRad="38100" dist="38100" dir="2700000" algn="tl">
              <a:srgbClr val="000000"/>
            </a:outerShdw>
          </a:effectLst>
          <a:latin typeface="+mn-lt"/>
          <a:ea typeface="ＭＳ Ｐゴシック" pitchFamily="-106" charset="-128"/>
        </a:defRPr>
      </a:lvl2pPr>
      <a:lvl3pPr marL="1143000" indent="-228600" algn="l" rtl="0" eaLnBrk="0" fontAlgn="base" hangingPunct="0">
        <a:spcBef>
          <a:spcPct val="20000"/>
        </a:spcBef>
        <a:spcAft>
          <a:spcPct val="0"/>
        </a:spcAft>
        <a:buClr>
          <a:srgbClr val="FFCC00"/>
        </a:buClr>
        <a:buSzPct val="75000"/>
        <a:buFont typeface="Wingdings" pitchFamily="2" charset="2"/>
        <a:buChar char="n"/>
        <a:defRPr kumimoji="1" sz="2400">
          <a:solidFill>
            <a:schemeClr val="tx1"/>
          </a:solidFill>
          <a:effectLst>
            <a:outerShdw blurRad="38100" dist="38100" dir="2700000" algn="tl">
              <a:srgbClr val="000000"/>
            </a:outerShdw>
          </a:effectLst>
          <a:latin typeface="+mn-lt"/>
          <a:ea typeface="ＭＳ Ｐゴシック" pitchFamily="-106" charset="-128"/>
        </a:defRPr>
      </a:lvl3pPr>
      <a:lvl4pPr marL="1562100" indent="-228600" algn="l" rtl="0" eaLnBrk="0" fontAlgn="base" hangingPunct="0">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4pPr>
      <a:lvl5pPr marL="1981200" indent="-228600" algn="l" rtl="0" eaLnBrk="0" fontAlgn="base" hangingPunct="0">
        <a:spcBef>
          <a:spcPct val="20000"/>
        </a:spcBef>
        <a:spcAft>
          <a:spcPct val="0"/>
        </a:spcAft>
        <a:buClr>
          <a:srgbClr val="FFCC00"/>
        </a:buClr>
        <a:buSzPct val="75000"/>
        <a:buFont typeface="Wingdings" pitchFamily="2"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5pPr>
      <a:lvl6pPr marL="2438400" indent="-228600" algn="l" rtl="0" eaLnBrk="0" fontAlgn="base" hangingPunct="0">
        <a:spcBef>
          <a:spcPct val="20000"/>
        </a:spcBef>
        <a:spcAft>
          <a:spcPct val="0"/>
        </a:spcAft>
        <a:buClr>
          <a:srgbClr val="FFCC00"/>
        </a:buClr>
        <a:buSzPct val="75000"/>
        <a:buFont typeface="Wingdings" pitchFamily="-106"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6pPr>
      <a:lvl7pPr marL="2895600" indent="-228600" algn="l" rtl="0" eaLnBrk="0" fontAlgn="base" hangingPunct="0">
        <a:spcBef>
          <a:spcPct val="20000"/>
        </a:spcBef>
        <a:spcAft>
          <a:spcPct val="0"/>
        </a:spcAft>
        <a:buClr>
          <a:srgbClr val="FFCC00"/>
        </a:buClr>
        <a:buSzPct val="75000"/>
        <a:buFont typeface="Wingdings" pitchFamily="-106"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7pPr>
      <a:lvl8pPr marL="3352800" indent="-228600" algn="l" rtl="0" eaLnBrk="0" fontAlgn="base" hangingPunct="0">
        <a:spcBef>
          <a:spcPct val="20000"/>
        </a:spcBef>
        <a:spcAft>
          <a:spcPct val="0"/>
        </a:spcAft>
        <a:buClr>
          <a:srgbClr val="FFCC00"/>
        </a:buClr>
        <a:buSzPct val="75000"/>
        <a:buFont typeface="Wingdings" pitchFamily="-106"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8pPr>
      <a:lvl9pPr marL="3810000" indent="-228600" algn="l" rtl="0" eaLnBrk="0" fontAlgn="base" hangingPunct="0">
        <a:spcBef>
          <a:spcPct val="20000"/>
        </a:spcBef>
        <a:spcAft>
          <a:spcPct val="0"/>
        </a:spcAft>
        <a:buClr>
          <a:srgbClr val="FFCC00"/>
        </a:buClr>
        <a:buSzPct val="75000"/>
        <a:buFont typeface="Wingdings" pitchFamily="-106" charset="2"/>
        <a:buChar char="n"/>
        <a:defRPr kumimoji="1" sz="2000">
          <a:solidFill>
            <a:schemeClr val="tx1"/>
          </a:solidFill>
          <a:effectLst>
            <a:outerShdw blurRad="38100" dist="38100" dir="2700000" algn="tl">
              <a:srgbClr val="000000"/>
            </a:outerShdw>
          </a:effectLst>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1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buFontTx/>
              <a:buNone/>
              <a:defRPr sz="1400">
                <a:solidFill>
                  <a:schemeClr val="tx1"/>
                </a:solidFill>
                <a:effectLst/>
                <a:latin typeface="+mn-lt"/>
                <a:cs typeface="+mn-cs"/>
              </a:defRPr>
            </a:lvl1pPr>
          </a:lstStyle>
          <a:p>
            <a:pPr>
              <a:defRPr/>
            </a:pPr>
            <a:fld id="{D70388FE-A3C9-4F28-B8B6-EC8C56C489A3}" type="datetimeFigureOut">
              <a:rPr lang="en-US"/>
              <a:pPr>
                <a:defRPr/>
              </a:pPr>
              <a:t>5/22/2015</a:t>
            </a:fld>
            <a:endParaRPr lang="en-GB"/>
          </a:p>
        </p:txBody>
      </p:sp>
      <p:sp>
        <p:nvSpPr>
          <p:cNvPr id="91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solidFill>
                  <a:schemeClr val="tx1"/>
                </a:solidFill>
                <a:effectLst/>
                <a:latin typeface="+mn-lt"/>
                <a:cs typeface="+mn-cs"/>
              </a:defRPr>
            </a:lvl1pPr>
          </a:lstStyle>
          <a:p>
            <a:pPr>
              <a:defRPr/>
            </a:pPr>
            <a:endParaRPr lang="en-GB"/>
          </a:p>
        </p:txBody>
      </p:sp>
      <p:sp>
        <p:nvSpPr>
          <p:cNvPr id="91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400">
                <a:solidFill>
                  <a:schemeClr val="tx1"/>
                </a:solidFill>
                <a:effectLst/>
                <a:latin typeface="+mn-lt"/>
                <a:cs typeface="+mn-cs"/>
              </a:defRPr>
            </a:lvl1pPr>
          </a:lstStyle>
          <a:p>
            <a:pPr>
              <a:defRPr/>
            </a:pPr>
            <a:fld id="{26531741-4D06-4C40-B96F-31A9B2A0E2F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hyperlink" Target="http://www.dfe.gov.uk/"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15.xml"/><Relationship Id="rId5" Type="http://schemas.openxmlformats.org/officeDocument/2006/relationships/image" Target="../media/image15.gif"/><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15.xml"/><Relationship Id="rId6" Type="http://schemas.openxmlformats.org/officeDocument/2006/relationships/image" Target="../media/image15.gif"/><Relationship Id="rId5" Type="http://schemas.openxmlformats.org/officeDocument/2006/relationships/image" Target="../media/image18.jpeg"/><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15.xml"/><Relationship Id="rId5" Type="http://schemas.openxmlformats.org/officeDocument/2006/relationships/image" Target="../media/image24.jpe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hyperlink" Target="http://www.redhousenursery.co.uk/images/handprints.jpg"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403350" y="1844675"/>
            <a:ext cx="6661150" cy="3168650"/>
          </a:xfrm>
          <a:prstGeom prst="rect">
            <a:avLst/>
          </a:prstGeom>
          <a:noFill/>
          <a:ln w="9525">
            <a:noFill/>
            <a:miter lim="800000"/>
            <a:headEnd/>
            <a:tailEnd/>
          </a:ln>
        </p:spPr>
        <p:txBody>
          <a:bodyPr/>
          <a:lstStyle/>
          <a:p>
            <a:pPr algn="ctr">
              <a:lnSpc>
                <a:spcPct val="90000"/>
              </a:lnSpc>
              <a:buFontTx/>
              <a:buNone/>
              <a:defRPr/>
            </a:pPr>
            <a:r>
              <a:rPr lang="hr-HR" sz="4800" kern="0" dirty="0" smtClean="0">
                <a:effectLst/>
                <a:latin typeface="+mn-lt"/>
                <a:ea typeface="+mn-ea"/>
                <a:cs typeface="Times New Roman" pitchFamily="18" charset="0"/>
              </a:rPr>
              <a:t>Uvod u obrazovni sustav u Engleskoj</a:t>
            </a:r>
            <a:endParaRPr lang="en-GB" sz="4800" kern="0" dirty="0">
              <a:effectLst/>
              <a:latin typeface="+mn-lt"/>
              <a:ea typeface="+mn-ea"/>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6"/>
          <p:cNvSpPr>
            <a:spLocks noGrp="1" noChangeArrowheads="1"/>
          </p:cNvSpPr>
          <p:nvPr>
            <p:ph type="title" idx="4294967295"/>
          </p:nvPr>
        </p:nvSpPr>
        <p:spPr/>
        <p:txBody>
          <a:bodyPr/>
          <a:lstStyle/>
          <a:p>
            <a:pPr eaLnBrk="1" hangingPunct="1"/>
            <a:r>
              <a:rPr lang="en-GB" sz="3200" dirty="0" smtClean="0">
                <a:solidFill>
                  <a:srgbClr val="00447A"/>
                </a:solidFill>
              </a:rPr>
              <a:t>K</a:t>
            </a:r>
            <a:r>
              <a:rPr lang="hr-HR" sz="3200" dirty="0" smtClean="0">
                <a:solidFill>
                  <a:srgbClr val="00447A"/>
                </a:solidFill>
              </a:rPr>
              <a:t>ljučni igrači</a:t>
            </a:r>
            <a:endParaRPr lang="en-GB" sz="3200" dirty="0" smtClean="0">
              <a:solidFill>
                <a:srgbClr val="00447A"/>
              </a:solidFill>
            </a:endParaRPr>
          </a:p>
        </p:txBody>
      </p:sp>
      <p:sp>
        <p:nvSpPr>
          <p:cNvPr id="20483" name="Text Box 12"/>
          <p:cNvSpPr txBox="1">
            <a:spLocks noChangeArrowheads="1"/>
          </p:cNvSpPr>
          <p:nvPr/>
        </p:nvSpPr>
        <p:spPr bwMode="auto">
          <a:xfrm>
            <a:off x="2268538" y="3357563"/>
            <a:ext cx="2016125" cy="457200"/>
          </a:xfrm>
          <a:prstGeom prst="rect">
            <a:avLst/>
          </a:prstGeom>
          <a:noFill/>
          <a:ln w="12700" cap="sq">
            <a:noFill/>
            <a:miter lim="800000"/>
            <a:headEnd type="none" w="sm" len="sm"/>
            <a:tailEnd type="none" w="sm" len="sm"/>
          </a:ln>
        </p:spPr>
        <p:txBody>
          <a:bodyPr>
            <a:spAutoFit/>
          </a:bodyPr>
          <a:lstStyle/>
          <a:p>
            <a:pPr algn="r" eaLnBrk="0" hangingPunct="0">
              <a:spcBef>
                <a:spcPct val="50000"/>
              </a:spcBef>
              <a:buFontTx/>
              <a:buNone/>
            </a:pPr>
            <a:endParaRPr lang="en-US" sz="2400">
              <a:solidFill>
                <a:schemeClr val="tx1"/>
              </a:solidFill>
              <a:effectLst/>
              <a:latin typeface="Times New Roman" pitchFamily="18" charset="0"/>
            </a:endParaRPr>
          </a:p>
        </p:txBody>
      </p:sp>
      <p:sp>
        <p:nvSpPr>
          <p:cNvPr id="20484" name="TextBox 13"/>
          <p:cNvSpPr txBox="1">
            <a:spLocks noChangeArrowheads="1"/>
          </p:cNvSpPr>
          <p:nvPr/>
        </p:nvSpPr>
        <p:spPr bwMode="auto">
          <a:xfrm>
            <a:off x="3571868" y="1268413"/>
            <a:ext cx="1922470" cy="830997"/>
          </a:xfrm>
          <a:prstGeom prst="rect">
            <a:avLst/>
          </a:prstGeom>
          <a:noFill/>
          <a:ln w="9525">
            <a:noFill/>
            <a:miter lim="800000"/>
            <a:headEnd/>
            <a:tailEnd/>
          </a:ln>
        </p:spPr>
        <p:txBody>
          <a:bodyPr wrap="square">
            <a:spAutoFit/>
          </a:bodyPr>
          <a:lstStyle/>
          <a:p>
            <a:pPr algn="ctr" eaLnBrk="0" hangingPunct="0">
              <a:spcBef>
                <a:spcPct val="0"/>
              </a:spcBef>
              <a:buFontTx/>
              <a:buNone/>
            </a:pPr>
            <a:r>
              <a:rPr lang="hr-HR" sz="2400" smtClean="0">
                <a:effectLst/>
              </a:rPr>
              <a:t>Odjel za obrazovanje</a:t>
            </a:r>
            <a:endParaRPr lang="en-GB" sz="2400" dirty="0">
              <a:effectLst/>
            </a:endParaRPr>
          </a:p>
        </p:txBody>
      </p:sp>
      <p:sp>
        <p:nvSpPr>
          <p:cNvPr id="15" name="TextBox 14"/>
          <p:cNvSpPr txBox="1"/>
          <p:nvPr/>
        </p:nvSpPr>
        <p:spPr>
          <a:xfrm>
            <a:off x="5429250" y="4071938"/>
            <a:ext cx="2357438" cy="461665"/>
          </a:xfrm>
          <a:prstGeom prst="rect">
            <a:avLst/>
          </a:prstGeom>
          <a:noFill/>
        </p:spPr>
        <p:txBody>
          <a:bodyPr>
            <a:spAutoFit/>
          </a:bodyPr>
          <a:lstStyle/>
          <a:p>
            <a:pPr algn="ctr" eaLnBrk="0" hangingPunct="0">
              <a:spcBef>
                <a:spcPct val="0"/>
              </a:spcBef>
              <a:buFontTx/>
              <a:buNone/>
              <a:defRPr/>
            </a:pPr>
            <a:r>
              <a:rPr lang="en-GB" sz="2400" dirty="0" smtClean="0">
                <a:effectLst/>
                <a:latin typeface="+mj-lt"/>
                <a:cs typeface="+mn-cs"/>
              </a:rPr>
              <a:t>Lo</a:t>
            </a:r>
            <a:r>
              <a:rPr lang="hr-HR" sz="2400" dirty="0" smtClean="0">
                <a:effectLst/>
                <a:latin typeface="+mj-lt"/>
                <a:cs typeface="+mn-cs"/>
              </a:rPr>
              <a:t>kalne vlasti</a:t>
            </a:r>
            <a:endParaRPr lang="en-GB" sz="2400" dirty="0">
              <a:effectLst/>
              <a:latin typeface="+mj-lt"/>
              <a:cs typeface="+mn-cs"/>
            </a:endParaRPr>
          </a:p>
        </p:txBody>
      </p:sp>
      <p:sp>
        <p:nvSpPr>
          <p:cNvPr id="16" name="TextBox 15"/>
          <p:cNvSpPr txBox="1"/>
          <p:nvPr/>
        </p:nvSpPr>
        <p:spPr>
          <a:xfrm>
            <a:off x="1428750" y="3929063"/>
            <a:ext cx="1928813" cy="1200329"/>
          </a:xfrm>
          <a:prstGeom prst="rect">
            <a:avLst/>
          </a:prstGeom>
          <a:noFill/>
        </p:spPr>
        <p:txBody>
          <a:bodyPr>
            <a:spAutoFit/>
          </a:bodyPr>
          <a:lstStyle/>
          <a:p>
            <a:pPr algn="ctr" eaLnBrk="0" hangingPunct="0">
              <a:spcBef>
                <a:spcPct val="0"/>
              </a:spcBef>
              <a:buFontTx/>
              <a:buNone/>
              <a:defRPr/>
            </a:pPr>
            <a:r>
              <a:rPr lang="hr-HR" sz="2400" dirty="0" smtClean="0">
                <a:effectLst/>
                <a:latin typeface="+mj-lt"/>
                <a:cs typeface="+mn-cs"/>
              </a:rPr>
              <a:t>Škole i vladajuća tijela</a:t>
            </a:r>
            <a:endParaRPr lang="en-GB" sz="2400" dirty="0">
              <a:effectLst/>
              <a:latin typeface="+mj-lt"/>
              <a:cs typeface="+mn-cs"/>
            </a:endParaRPr>
          </a:p>
        </p:txBody>
      </p:sp>
      <p:sp>
        <p:nvSpPr>
          <p:cNvPr id="20" name="Left-Right Arrow 19"/>
          <p:cNvSpPr/>
          <p:nvPr/>
        </p:nvSpPr>
        <p:spPr>
          <a:xfrm rot="2651153">
            <a:off x="5040313" y="2730500"/>
            <a:ext cx="1857375" cy="8572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ct val="0"/>
              </a:spcBef>
              <a:buFontTx/>
              <a:buNone/>
              <a:defRPr/>
            </a:pPr>
            <a:endParaRPr lang="en-GB" sz="2400">
              <a:effectLst/>
            </a:endParaRPr>
          </a:p>
        </p:txBody>
      </p:sp>
      <p:sp>
        <p:nvSpPr>
          <p:cNvPr id="21" name="Left-Right Arrow 20"/>
          <p:cNvSpPr/>
          <p:nvPr/>
        </p:nvSpPr>
        <p:spPr>
          <a:xfrm rot="18951377">
            <a:off x="2232025" y="2730500"/>
            <a:ext cx="1857375" cy="8572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ct val="0"/>
              </a:spcBef>
              <a:buFontTx/>
              <a:buNone/>
              <a:defRPr/>
            </a:pPr>
            <a:endParaRPr lang="en-GB" sz="2400">
              <a:effectLst/>
            </a:endParaRPr>
          </a:p>
        </p:txBody>
      </p:sp>
      <p:sp>
        <p:nvSpPr>
          <p:cNvPr id="22" name="Left-Right Arrow 21"/>
          <p:cNvSpPr/>
          <p:nvPr/>
        </p:nvSpPr>
        <p:spPr>
          <a:xfrm>
            <a:off x="3563938" y="4076700"/>
            <a:ext cx="1857375" cy="8572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spcBef>
                <a:spcPct val="0"/>
              </a:spcBef>
              <a:buFontTx/>
              <a:buNone/>
              <a:defRPr/>
            </a:pPr>
            <a:endParaRPr lang="en-GB" sz="2400">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457200" y="274638"/>
            <a:ext cx="4835525" cy="1143000"/>
          </a:xfrm>
        </p:spPr>
        <p:txBody>
          <a:bodyPr/>
          <a:lstStyle/>
          <a:p>
            <a:pPr eaLnBrk="1" hangingPunct="1"/>
            <a:r>
              <a:rPr lang="en-GB" sz="3200" smtClean="0">
                <a:solidFill>
                  <a:srgbClr val="00447A"/>
                </a:solidFill>
              </a:rPr>
              <a:t>Different types of school</a:t>
            </a:r>
          </a:p>
        </p:txBody>
      </p:sp>
      <p:sp>
        <p:nvSpPr>
          <p:cNvPr id="21507" name="Rectangle 3"/>
          <p:cNvSpPr>
            <a:spLocks noGrp="1" noChangeArrowheads="1"/>
          </p:cNvSpPr>
          <p:nvPr>
            <p:ph type="body" idx="4294967295"/>
          </p:nvPr>
        </p:nvSpPr>
        <p:spPr>
          <a:xfrm>
            <a:off x="395288" y="2565400"/>
            <a:ext cx="7696200" cy="4032250"/>
          </a:xfrm>
          <a:noFill/>
        </p:spPr>
        <p:txBody>
          <a:bodyPr/>
          <a:lstStyle/>
          <a:p>
            <a:pPr eaLnBrk="1" hangingPunct="1">
              <a:lnSpc>
                <a:spcPct val="80000"/>
              </a:lnSpc>
              <a:buFontTx/>
              <a:buNone/>
            </a:pPr>
            <a:r>
              <a:rPr lang="en-GB" sz="2000" b="1" smtClean="0">
                <a:solidFill>
                  <a:srgbClr val="1F497D"/>
                </a:solidFill>
              </a:rPr>
              <a:t>Community Schools	</a:t>
            </a:r>
            <a:r>
              <a:rPr lang="en-GB" sz="2000" smtClean="0">
                <a:solidFill>
                  <a:srgbClr val="1F497D"/>
                </a:solidFill>
              </a:rPr>
              <a:t>funded through the Local 					Authorities</a:t>
            </a:r>
            <a:r>
              <a:rPr lang="en-GB" sz="2000" b="1" smtClean="0">
                <a:solidFill>
                  <a:srgbClr val="1F497D"/>
                </a:solidFill>
              </a:rPr>
              <a:t>	</a:t>
            </a:r>
          </a:p>
          <a:p>
            <a:pPr eaLnBrk="1" hangingPunct="1">
              <a:lnSpc>
                <a:spcPct val="80000"/>
              </a:lnSpc>
              <a:buFontTx/>
              <a:buNone/>
            </a:pPr>
            <a:endParaRPr lang="en-GB" sz="2000" smtClean="0">
              <a:solidFill>
                <a:srgbClr val="1F497D"/>
              </a:solidFill>
            </a:endParaRPr>
          </a:p>
          <a:p>
            <a:pPr eaLnBrk="1" hangingPunct="1">
              <a:lnSpc>
                <a:spcPct val="80000"/>
              </a:lnSpc>
              <a:buFontTx/>
              <a:buNone/>
            </a:pPr>
            <a:r>
              <a:rPr lang="en-GB" sz="2000" b="1" smtClean="0">
                <a:solidFill>
                  <a:srgbClr val="1F497D"/>
                </a:solidFill>
              </a:rPr>
              <a:t>Academies</a:t>
            </a:r>
            <a:r>
              <a:rPr lang="en-GB" sz="2000" smtClean="0">
                <a:solidFill>
                  <a:srgbClr val="1F497D"/>
                </a:solidFill>
              </a:rPr>
              <a:t> 		funded directly by the 						government</a:t>
            </a:r>
          </a:p>
          <a:p>
            <a:pPr eaLnBrk="1" hangingPunct="1">
              <a:lnSpc>
                <a:spcPct val="80000"/>
              </a:lnSpc>
              <a:buFontTx/>
              <a:buNone/>
            </a:pPr>
            <a:r>
              <a:rPr lang="en-GB" sz="2000" b="1" smtClean="0">
                <a:solidFill>
                  <a:srgbClr val="1F497D"/>
                </a:solidFill>
              </a:rPr>
              <a:t>Free Schools		</a:t>
            </a:r>
            <a:r>
              <a:rPr lang="en-GB" sz="2000" smtClean="0">
                <a:solidFill>
                  <a:srgbClr val="1F497D"/>
                </a:solidFill>
              </a:rPr>
              <a:t>proposed by the government to be set up 			in response to parental request</a:t>
            </a:r>
            <a:r>
              <a:rPr lang="en-GB" sz="2000" b="1" smtClean="0">
                <a:solidFill>
                  <a:srgbClr val="1F497D"/>
                </a:solidFill>
              </a:rPr>
              <a:t>				</a:t>
            </a:r>
          </a:p>
          <a:p>
            <a:pPr eaLnBrk="1" hangingPunct="1">
              <a:lnSpc>
                <a:spcPct val="80000"/>
              </a:lnSpc>
              <a:buFontTx/>
              <a:buNone/>
            </a:pPr>
            <a:r>
              <a:rPr lang="en-GB" sz="2000" b="1" smtClean="0">
                <a:solidFill>
                  <a:srgbClr val="1F497D"/>
                </a:solidFill>
              </a:rPr>
              <a:t>Private schools	</a:t>
            </a:r>
            <a:r>
              <a:rPr lang="en-GB" sz="2000" smtClean="0">
                <a:solidFill>
                  <a:srgbClr val="1F497D"/>
                </a:solidFill>
              </a:rPr>
              <a:t>funded by private individuals 					organisations, or educational trusts</a:t>
            </a:r>
            <a:r>
              <a:rPr lang="en-GB" sz="2000" b="1" smtClean="0">
                <a:solidFill>
                  <a:srgbClr val="1F497D"/>
                </a:solidFill>
              </a:rPr>
              <a:t> 	</a:t>
            </a:r>
          </a:p>
          <a:p>
            <a:pPr eaLnBrk="1" hangingPunct="1">
              <a:lnSpc>
                <a:spcPct val="80000"/>
              </a:lnSpc>
              <a:buFontTx/>
              <a:buNone/>
            </a:pPr>
            <a:endParaRPr lang="en-GB" sz="2000" smtClean="0">
              <a:solidFill>
                <a:srgbClr val="1F497D"/>
              </a:solidFill>
            </a:endParaRPr>
          </a:p>
          <a:p>
            <a:pPr eaLnBrk="1" hangingPunct="1">
              <a:lnSpc>
                <a:spcPct val="80000"/>
              </a:lnSpc>
              <a:buFontTx/>
              <a:buNone/>
            </a:pPr>
            <a:r>
              <a:rPr lang="en-GB" sz="2000" smtClean="0">
                <a:solidFill>
                  <a:srgbClr val="1F497D"/>
                </a:solidFill>
              </a:rPr>
              <a:t>See: </a:t>
            </a:r>
            <a:r>
              <a:rPr lang="en-GB" sz="2000" smtClean="0">
                <a:solidFill>
                  <a:srgbClr val="1F497D"/>
                </a:solidFill>
                <a:hlinkClick r:id="rId3"/>
              </a:rPr>
              <a:t>www.dfe.gov.uk</a:t>
            </a:r>
            <a:endParaRPr lang="en-GB" sz="2000" smtClean="0">
              <a:solidFill>
                <a:srgbClr val="1F497D"/>
              </a:solidFill>
            </a:endParaRPr>
          </a:p>
          <a:p>
            <a:pPr eaLnBrk="1" hangingPunct="1">
              <a:lnSpc>
                <a:spcPct val="80000"/>
              </a:lnSpc>
              <a:buFontTx/>
              <a:buNone/>
            </a:pPr>
            <a:r>
              <a:rPr lang="en-GB" sz="1800" b="1" smtClean="0">
                <a:solidFill>
                  <a:srgbClr val="1F497D"/>
                </a:solidFill>
              </a:rPr>
              <a:t>	</a:t>
            </a:r>
          </a:p>
        </p:txBody>
      </p:sp>
      <p:pic>
        <p:nvPicPr>
          <p:cNvPr id="21508" name="Picture 7" descr="CABKHWD2CAVTBHT9CAI175OECAD8R3LJCA80B3VBCAWC6WETCA9LVP7UCA9FS819CAEP2NK2CA9JJBFRCAGX326UCA96NUJ9CAN1ZDK6CATQFO27CAGPMD1GCA5W12A2CA1W8I4MCAPWXJ7CCAYEL9GI"/>
          <p:cNvPicPr>
            <a:picLocks noChangeAspect="1" noChangeArrowheads="1"/>
          </p:cNvPicPr>
          <p:nvPr/>
        </p:nvPicPr>
        <p:blipFill>
          <a:blip r:embed="rId4"/>
          <a:srcRect/>
          <a:stretch>
            <a:fillRect/>
          </a:stretch>
        </p:blipFill>
        <p:spPr bwMode="auto">
          <a:xfrm>
            <a:off x="5651500" y="404813"/>
            <a:ext cx="2592388" cy="19542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hr-HR" sz="3200" dirty="0" smtClean="0">
                <a:solidFill>
                  <a:srgbClr val="00447A"/>
                </a:solidFill>
              </a:rPr>
              <a:t>Sloboda i kontrola</a:t>
            </a:r>
            <a:endParaRPr lang="en-GB" sz="3200" dirty="0" smtClean="0">
              <a:solidFill>
                <a:srgbClr val="00447A"/>
              </a:solidFill>
            </a:endParaRPr>
          </a:p>
        </p:txBody>
      </p:sp>
      <p:sp>
        <p:nvSpPr>
          <p:cNvPr id="22531" name="Rectangle 4"/>
          <p:cNvSpPr>
            <a:spLocks noGrp="1" noChangeArrowheads="1"/>
          </p:cNvSpPr>
          <p:nvPr>
            <p:ph type="body" sz="half" idx="4294967295"/>
          </p:nvPr>
        </p:nvSpPr>
        <p:spPr>
          <a:xfrm>
            <a:off x="457200" y="1600200"/>
            <a:ext cx="4033838" cy="4525963"/>
          </a:xfrm>
        </p:spPr>
        <p:txBody>
          <a:bodyPr/>
          <a:lstStyle/>
          <a:p>
            <a:pPr eaLnBrk="1" hangingPunct="1"/>
            <a:r>
              <a:rPr lang="hr-HR" sz="2400" dirty="0" smtClean="0">
                <a:solidFill>
                  <a:srgbClr val="00447A"/>
                </a:solidFill>
              </a:rPr>
              <a:t>Ravnatelj i učitelji imaju </a:t>
            </a:r>
            <a:r>
              <a:rPr lang="hr-HR" sz="2400" i="1" dirty="0" smtClean="0">
                <a:solidFill>
                  <a:srgbClr val="00447A"/>
                </a:solidFill>
              </a:rPr>
              <a:t>slobodu</a:t>
            </a:r>
            <a:r>
              <a:rPr lang="en-GB" sz="2400" dirty="0" smtClean="0">
                <a:solidFill>
                  <a:srgbClr val="00447A"/>
                </a:solidFill>
              </a:rPr>
              <a:t> </a:t>
            </a:r>
            <a:r>
              <a:rPr lang="hr-HR" sz="2400" dirty="0" smtClean="0">
                <a:solidFill>
                  <a:srgbClr val="00447A"/>
                </a:solidFill>
              </a:rPr>
              <a:t>odlučivanja o provođenju obrazovanja u njihovim školama </a:t>
            </a:r>
            <a:r>
              <a:rPr lang="en-GB" sz="2400" dirty="0" smtClean="0">
                <a:solidFill>
                  <a:srgbClr val="00447A"/>
                </a:solidFill>
              </a:rPr>
              <a:t>… </a:t>
            </a:r>
            <a:endParaRPr lang="en-GB" sz="2400" dirty="0" smtClean="0">
              <a:solidFill>
                <a:srgbClr val="00447A"/>
              </a:solidFill>
            </a:endParaRPr>
          </a:p>
          <a:p>
            <a:pPr eaLnBrk="1" hangingPunct="1">
              <a:buFontTx/>
              <a:buNone/>
            </a:pPr>
            <a:r>
              <a:rPr lang="hr-HR" sz="2400" i="1" dirty="0" smtClean="0">
                <a:solidFill>
                  <a:srgbClr val="00447A"/>
                </a:solidFill>
              </a:rPr>
              <a:t>a</a:t>
            </a:r>
            <a:r>
              <a:rPr lang="hr-HR" sz="2400" i="1" dirty="0" smtClean="0">
                <a:solidFill>
                  <a:srgbClr val="00447A"/>
                </a:solidFill>
              </a:rPr>
              <a:t>li također i</a:t>
            </a:r>
            <a:endParaRPr lang="en-GB" sz="2400" i="1" dirty="0" smtClean="0">
              <a:solidFill>
                <a:srgbClr val="00447A"/>
              </a:solidFill>
            </a:endParaRPr>
          </a:p>
          <a:p>
            <a:pPr eaLnBrk="1" hangingPunct="1"/>
            <a:r>
              <a:rPr lang="hr-HR" sz="2400" i="1" dirty="0" smtClean="0">
                <a:solidFill>
                  <a:srgbClr val="00447A"/>
                </a:solidFill>
              </a:rPr>
              <a:t>p</a:t>
            </a:r>
            <a:r>
              <a:rPr lang="hr-HR" sz="2400" i="1" dirty="0" smtClean="0">
                <a:solidFill>
                  <a:srgbClr val="00447A"/>
                </a:solidFill>
              </a:rPr>
              <a:t>unu odgovornost </a:t>
            </a:r>
            <a:r>
              <a:rPr lang="hr-HR" sz="2400" dirty="0" smtClean="0">
                <a:solidFill>
                  <a:srgbClr val="00447A"/>
                </a:solidFill>
              </a:rPr>
              <a:t>za kvalitetu obrazovanja mladih ljudi pod njihovom skrbi</a:t>
            </a:r>
            <a:endParaRPr lang="en-GB" sz="2400" dirty="0" smtClean="0">
              <a:solidFill>
                <a:srgbClr val="00447A"/>
              </a:solidFill>
            </a:endParaRPr>
          </a:p>
        </p:txBody>
      </p:sp>
      <p:pic>
        <p:nvPicPr>
          <p:cNvPr id="22532" name="Picture 6" descr="DSCN3462"/>
          <p:cNvPicPr>
            <a:picLocks noChangeAspect="1" noChangeArrowheads="1"/>
          </p:cNvPicPr>
          <p:nvPr/>
        </p:nvPicPr>
        <p:blipFill>
          <a:blip r:embed="rId3"/>
          <a:srcRect/>
          <a:stretch>
            <a:fillRect/>
          </a:stretch>
        </p:blipFill>
        <p:spPr bwMode="auto">
          <a:xfrm>
            <a:off x="5364163" y="1484313"/>
            <a:ext cx="2786062" cy="2089150"/>
          </a:xfrm>
          <a:prstGeom prst="rect">
            <a:avLst/>
          </a:prstGeom>
          <a:noFill/>
          <a:ln w="9525">
            <a:noFill/>
            <a:miter lim="800000"/>
            <a:headEnd/>
            <a:tailEnd/>
          </a:ln>
        </p:spPr>
      </p:pic>
      <p:pic>
        <p:nvPicPr>
          <p:cNvPr id="22533" name="Picture 7" descr="DSCN3620"/>
          <p:cNvPicPr>
            <a:picLocks noChangeAspect="1" noChangeArrowheads="1"/>
          </p:cNvPicPr>
          <p:nvPr/>
        </p:nvPicPr>
        <p:blipFill>
          <a:blip r:embed="rId4"/>
          <a:srcRect/>
          <a:stretch>
            <a:fillRect/>
          </a:stretch>
        </p:blipFill>
        <p:spPr bwMode="auto">
          <a:xfrm>
            <a:off x="5364163" y="3789363"/>
            <a:ext cx="2760662" cy="2070100"/>
          </a:xfrm>
          <a:prstGeom prst="rect">
            <a:avLst/>
          </a:prstGeom>
          <a:noFill/>
          <a:ln w="9525">
            <a:noFill/>
            <a:miter lim="800000"/>
            <a:headEnd/>
            <a:tailEnd/>
          </a:ln>
        </p:spPr>
      </p:pic>
      <p:pic>
        <p:nvPicPr>
          <p:cNvPr id="22534" name="Picture 8" descr="MMj03005750000[1]"/>
          <p:cNvPicPr>
            <a:picLocks noChangeAspect="1" noChangeArrowheads="1" noCrop="1"/>
          </p:cNvPicPr>
          <p:nvPr/>
        </p:nvPicPr>
        <p:blipFill>
          <a:blip r:embed="rId5"/>
          <a:srcRect/>
          <a:stretch>
            <a:fillRect/>
          </a:stretch>
        </p:blipFill>
        <p:spPr bwMode="auto">
          <a:xfrm>
            <a:off x="0" y="0"/>
            <a:ext cx="1331913" cy="13319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hr-HR" sz="3200" b="1" dirty="0" smtClean="0">
                <a:solidFill>
                  <a:srgbClr val="00447A"/>
                </a:solidFill>
              </a:rPr>
              <a:t>Sloboda i kontrola</a:t>
            </a:r>
            <a:endParaRPr lang="en-GB" sz="3200" dirty="0" smtClean="0">
              <a:solidFill>
                <a:srgbClr val="00447A"/>
              </a:solidFill>
            </a:endParaRPr>
          </a:p>
        </p:txBody>
      </p:sp>
      <p:sp>
        <p:nvSpPr>
          <p:cNvPr id="464900" name="Rectangle 4"/>
          <p:cNvSpPr>
            <a:spLocks noGrp="1" noChangeArrowheads="1"/>
          </p:cNvSpPr>
          <p:nvPr>
            <p:ph type="body" sz="half" idx="4294967295"/>
          </p:nvPr>
        </p:nvSpPr>
        <p:spPr>
          <a:xfrm>
            <a:off x="250825" y="1557338"/>
            <a:ext cx="3771900" cy="4724400"/>
          </a:xfrm>
        </p:spPr>
        <p:txBody>
          <a:bodyPr/>
          <a:lstStyle/>
          <a:p>
            <a:pPr eaLnBrk="1" hangingPunct="1">
              <a:buFontTx/>
              <a:buNone/>
              <a:defRPr/>
            </a:pPr>
            <a:r>
              <a:rPr lang="en-GB" sz="2400" b="1" dirty="0" smtClean="0">
                <a:solidFill>
                  <a:srgbClr val="1F497D"/>
                </a:solidFill>
              </a:rPr>
              <a:t>	</a:t>
            </a:r>
            <a:r>
              <a:rPr lang="hr-HR" sz="2400" dirty="0" smtClean="0">
                <a:solidFill>
                  <a:srgbClr val="00447A"/>
                </a:solidFill>
              </a:rPr>
              <a:t>Škole su odgovorne za</a:t>
            </a:r>
            <a:r>
              <a:rPr lang="en-GB" sz="2400" dirty="0" smtClean="0">
                <a:solidFill>
                  <a:srgbClr val="00447A"/>
                </a:solidFill>
              </a:rPr>
              <a:t>:</a:t>
            </a:r>
            <a:endParaRPr lang="en-GB" sz="2400" dirty="0" smtClean="0">
              <a:solidFill>
                <a:srgbClr val="00447A"/>
              </a:solidFill>
            </a:endParaRPr>
          </a:p>
          <a:p>
            <a:pPr eaLnBrk="1" hangingPunct="1">
              <a:buFontTx/>
              <a:buNone/>
              <a:defRPr/>
            </a:pPr>
            <a:endParaRPr lang="en-GB" sz="2400" dirty="0" smtClean="0">
              <a:solidFill>
                <a:srgbClr val="00447A"/>
              </a:solidFill>
            </a:endParaRPr>
          </a:p>
          <a:p>
            <a:pPr eaLnBrk="1" hangingPunct="1">
              <a:defRPr/>
            </a:pPr>
            <a:r>
              <a:rPr lang="hr-HR" sz="2400" dirty="0" smtClean="0">
                <a:solidFill>
                  <a:srgbClr val="00447A"/>
                </a:solidFill>
              </a:rPr>
              <a:t>u</a:t>
            </a:r>
            <a:r>
              <a:rPr lang="hr-HR" sz="2400" dirty="0" smtClean="0">
                <a:solidFill>
                  <a:srgbClr val="00447A"/>
                </a:solidFill>
              </a:rPr>
              <a:t>čenje i predavanje</a:t>
            </a:r>
            <a:endParaRPr lang="en-GB" sz="2400" dirty="0" smtClean="0">
              <a:solidFill>
                <a:srgbClr val="00447A"/>
              </a:solidFill>
            </a:endParaRPr>
          </a:p>
          <a:p>
            <a:pPr eaLnBrk="1" hangingPunct="1">
              <a:defRPr/>
            </a:pPr>
            <a:r>
              <a:rPr lang="hr-HR" sz="2400" dirty="0" smtClean="0">
                <a:solidFill>
                  <a:srgbClr val="00447A"/>
                </a:solidFill>
              </a:rPr>
              <a:t>u</a:t>
            </a:r>
            <a:r>
              <a:rPr lang="hr-HR" sz="2400" dirty="0" smtClean="0">
                <a:solidFill>
                  <a:srgbClr val="00447A"/>
                </a:solidFill>
              </a:rPr>
              <a:t>pravljanje svojim osobljem</a:t>
            </a:r>
          </a:p>
          <a:p>
            <a:pPr eaLnBrk="1" hangingPunct="1">
              <a:defRPr/>
            </a:pPr>
            <a:r>
              <a:rPr lang="hr-HR" sz="2400" dirty="0" smtClean="0">
                <a:solidFill>
                  <a:srgbClr val="1F497D"/>
                </a:solidFill>
                <a:effectLst>
                  <a:outerShdw blurRad="38100" dist="38100" dir="2700000" algn="tl">
                    <a:srgbClr val="C0C0C0"/>
                  </a:outerShdw>
                </a:effectLst>
              </a:rPr>
              <a:t>š</a:t>
            </a:r>
            <a:r>
              <a:rPr lang="hr-HR" sz="2400" dirty="0" smtClean="0">
                <a:solidFill>
                  <a:srgbClr val="1F497D"/>
                </a:solidFill>
                <a:effectLst>
                  <a:outerShdw blurRad="38100" dist="38100" dir="2700000" algn="tl">
                    <a:srgbClr val="C0C0C0"/>
                  </a:outerShdw>
                </a:effectLst>
              </a:rPr>
              <a:t>kolske i izvanškolske prostorije</a:t>
            </a:r>
            <a:endParaRPr lang="en-GB" sz="2400" dirty="0" smtClean="0">
              <a:solidFill>
                <a:srgbClr val="1F497D"/>
              </a:solidFill>
              <a:effectLst>
                <a:outerShdw blurRad="38100" dist="38100" dir="2700000" algn="tl">
                  <a:srgbClr val="C0C0C0"/>
                </a:outerShdw>
              </a:effectLst>
            </a:endParaRPr>
          </a:p>
        </p:txBody>
      </p:sp>
      <p:pic>
        <p:nvPicPr>
          <p:cNvPr id="23556" name="Picture 6" descr="DSCN1204A"/>
          <p:cNvPicPr>
            <a:picLocks noChangeAspect="1" noChangeArrowheads="1"/>
          </p:cNvPicPr>
          <p:nvPr/>
        </p:nvPicPr>
        <p:blipFill>
          <a:blip r:embed="rId3"/>
          <a:srcRect/>
          <a:stretch>
            <a:fillRect/>
          </a:stretch>
        </p:blipFill>
        <p:spPr bwMode="auto">
          <a:xfrm>
            <a:off x="5076825" y="3860800"/>
            <a:ext cx="2520950" cy="1697038"/>
          </a:xfrm>
          <a:prstGeom prst="rect">
            <a:avLst/>
          </a:prstGeom>
          <a:noFill/>
          <a:ln w="9525">
            <a:noFill/>
            <a:miter lim="800000"/>
            <a:headEnd/>
            <a:tailEnd/>
          </a:ln>
        </p:spPr>
      </p:pic>
      <p:pic>
        <p:nvPicPr>
          <p:cNvPr id="23557" name="Picture 11" descr="IMG_0757_1"/>
          <p:cNvPicPr>
            <a:picLocks noChangeAspect="1" noChangeArrowheads="1"/>
          </p:cNvPicPr>
          <p:nvPr/>
        </p:nvPicPr>
        <p:blipFill>
          <a:blip r:embed="rId4"/>
          <a:srcRect/>
          <a:stretch>
            <a:fillRect/>
          </a:stretch>
        </p:blipFill>
        <p:spPr bwMode="auto">
          <a:xfrm>
            <a:off x="6732588" y="1484313"/>
            <a:ext cx="1835150" cy="1584325"/>
          </a:xfrm>
          <a:prstGeom prst="rect">
            <a:avLst/>
          </a:prstGeom>
          <a:noFill/>
          <a:ln w="9525">
            <a:noFill/>
            <a:miter lim="800000"/>
            <a:headEnd/>
            <a:tailEnd/>
          </a:ln>
        </p:spPr>
      </p:pic>
      <p:pic>
        <p:nvPicPr>
          <p:cNvPr id="23558" name="Picture 12" descr="IMG_0744_1"/>
          <p:cNvPicPr>
            <a:picLocks noChangeAspect="1" noChangeArrowheads="1"/>
          </p:cNvPicPr>
          <p:nvPr/>
        </p:nvPicPr>
        <p:blipFill>
          <a:blip r:embed="rId5"/>
          <a:srcRect/>
          <a:stretch>
            <a:fillRect/>
          </a:stretch>
        </p:blipFill>
        <p:spPr bwMode="auto">
          <a:xfrm>
            <a:off x="3995738" y="1484313"/>
            <a:ext cx="2159000" cy="1620837"/>
          </a:xfrm>
          <a:prstGeom prst="rect">
            <a:avLst/>
          </a:prstGeom>
          <a:noFill/>
          <a:ln w="9525">
            <a:noFill/>
            <a:miter lim="800000"/>
            <a:headEnd/>
            <a:tailEnd/>
          </a:ln>
        </p:spPr>
      </p:pic>
      <p:pic>
        <p:nvPicPr>
          <p:cNvPr id="23559" name="Picture 13" descr="MMj03005750000[1]"/>
          <p:cNvPicPr>
            <a:picLocks noChangeAspect="1" noChangeArrowheads="1" noCrop="1"/>
          </p:cNvPicPr>
          <p:nvPr/>
        </p:nvPicPr>
        <p:blipFill>
          <a:blip r:embed="rId6"/>
          <a:srcRect/>
          <a:stretch>
            <a:fillRect/>
          </a:stretch>
        </p:blipFill>
        <p:spPr bwMode="auto">
          <a:xfrm>
            <a:off x="0" y="0"/>
            <a:ext cx="1331913" cy="13319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algn="l" eaLnBrk="1" hangingPunct="1"/>
            <a:r>
              <a:rPr lang="en-GB" sz="3200" dirty="0" smtClean="0">
                <a:solidFill>
                  <a:srgbClr val="00447A"/>
                </a:solidFill>
              </a:rPr>
              <a:t>        </a:t>
            </a:r>
            <a:r>
              <a:rPr lang="hr-HR" sz="3200" dirty="0" smtClean="0">
                <a:solidFill>
                  <a:srgbClr val="00447A"/>
                </a:solidFill>
              </a:rPr>
              <a:t>  </a:t>
            </a:r>
            <a:r>
              <a:rPr lang="hr-HR" sz="3200" dirty="0" smtClean="0">
                <a:solidFill>
                  <a:srgbClr val="00447A"/>
                </a:solidFill>
              </a:rPr>
              <a:t>Sloboda i kontrola</a:t>
            </a:r>
            <a:endParaRPr lang="en-GB" sz="3200" b="1" dirty="0" smtClean="0">
              <a:solidFill>
                <a:srgbClr val="00447A"/>
              </a:solidFill>
            </a:endParaRPr>
          </a:p>
        </p:txBody>
      </p:sp>
      <p:sp>
        <p:nvSpPr>
          <p:cNvPr id="24579" name="Rectangle 3"/>
          <p:cNvSpPr>
            <a:spLocks noGrp="1" noChangeArrowheads="1"/>
          </p:cNvSpPr>
          <p:nvPr>
            <p:ph type="body" idx="4294967295"/>
          </p:nvPr>
        </p:nvSpPr>
        <p:spPr>
          <a:xfrm>
            <a:off x="684213" y="2492375"/>
            <a:ext cx="7696200" cy="3529013"/>
          </a:xfrm>
          <a:noFill/>
        </p:spPr>
        <p:txBody>
          <a:bodyPr/>
          <a:lstStyle/>
          <a:p>
            <a:pPr eaLnBrk="1" hangingPunct="1"/>
            <a:r>
              <a:rPr lang="hr-HR" sz="2400" dirty="0" smtClean="0">
                <a:solidFill>
                  <a:srgbClr val="00447A"/>
                </a:solidFill>
              </a:rPr>
              <a:t>Ravnatelj odgovara vladajućem tijelu koje predstavlja roditelje, zajednici i često lokalnim vlastima</a:t>
            </a:r>
            <a:endParaRPr lang="en-GB" sz="2400" dirty="0" smtClean="0">
              <a:solidFill>
                <a:srgbClr val="00447A"/>
              </a:solidFill>
            </a:endParaRPr>
          </a:p>
          <a:p>
            <a:pPr eaLnBrk="1" hangingPunct="1">
              <a:buFontTx/>
              <a:buNone/>
            </a:pPr>
            <a:endParaRPr lang="en-GB" sz="2400" dirty="0" smtClean="0">
              <a:solidFill>
                <a:srgbClr val="00447A"/>
              </a:solidFill>
            </a:endParaRPr>
          </a:p>
          <a:p>
            <a:pPr eaLnBrk="1" hangingPunct="1"/>
            <a:r>
              <a:rPr lang="hr-HR" sz="2400" dirty="0" smtClean="0">
                <a:solidFill>
                  <a:srgbClr val="00447A"/>
                </a:solidFill>
              </a:rPr>
              <a:t>Postoje nacionalni standardi za ravnatelje</a:t>
            </a:r>
            <a:endParaRPr lang="en-GB" sz="2400" dirty="0" smtClean="0">
              <a:solidFill>
                <a:srgbClr val="00447A"/>
              </a:solidFill>
            </a:endParaRPr>
          </a:p>
          <a:p>
            <a:pPr eaLnBrk="1" hangingPunct="1"/>
            <a:endParaRPr lang="en-GB" sz="2400" dirty="0" smtClean="0">
              <a:solidFill>
                <a:srgbClr val="00447A"/>
              </a:solidFill>
            </a:endParaRPr>
          </a:p>
          <a:p>
            <a:pPr eaLnBrk="1" hangingPunct="1"/>
            <a:r>
              <a:rPr lang="en-GB" sz="2400" dirty="0" smtClean="0">
                <a:solidFill>
                  <a:srgbClr val="00447A"/>
                </a:solidFill>
              </a:rPr>
              <a:t>N</a:t>
            </a:r>
            <a:r>
              <a:rPr lang="hr-HR" sz="2400" dirty="0" smtClean="0">
                <a:solidFill>
                  <a:srgbClr val="00447A"/>
                </a:solidFill>
              </a:rPr>
              <a:t>ovi ravnatelji moraju steći Nacionalu profesionalnu kvalifikaciju ravnatelja</a:t>
            </a:r>
            <a:endParaRPr lang="en-GB" sz="2400" dirty="0" smtClean="0">
              <a:solidFill>
                <a:srgbClr val="1F497D"/>
              </a:solidFill>
            </a:endParaRPr>
          </a:p>
        </p:txBody>
      </p:sp>
      <p:sp>
        <p:nvSpPr>
          <p:cNvPr id="24580" name="Rectangle 6"/>
          <p:cNvSpPr>
            <a:spLocks noChangeArrowheads="1"/>
          </p:cNvSpPr>
          <p:nvPr/>
        </p:nvSpPr>
        <p:spPr bwMode="auto">
          <a:xfrm>
            <a:off x="0" y="0"/>
            <a:ext cx="900113" cy="1341438"/>
          </a:xfrm>
          <a:prstGeom prst="rect">
            <a:avLst/>
          </a:prstGeom>
          <a:solidFill>
            <a:srgbClr val="FFCC00"/>
          </a:solidFill>
          <a:ln w="12700" cap="sq">
            <a:solidFill>
              <a:schemeClr val="tx1"/>
            </a:solidFill>
            <a:miter lim="800000"/>
            <a:headEnd type="none" w="sm" len="sm"/>
            <a:tailEnd type="none" w="sm" len="sm"/>
          </a:ln>
        </p:spPr>
        <p:txBody>
          <a:bodyPr wrap="none" anchor="ctr"/>
          <a:lstStyle/>
          <a:p>
            <a:pPr algn="r" eaLnBrk="0" hangingPunct="0">
              <a:spcBef>
                <a:spcPct val="0"/>
              </a:spcBef>
              <a:buFontTx/>
              <a:buNone/>
            </a:pPr>
            <a:endParaRPr lang="en-US" sz="2400">
              <a:solidFill>
                <a:schemeClr val="tx1"/>
              </a:solidFill>
              <a:effectLst/>
              <a:latin typeface="Times New Roman" pitchFamily="18" charset="0"/>
            </a:endParaRPr>
          </a:p>
        </p:txBody>
      </p:sp>
      <p:pic>
        <p:nvPicPr>
          <p:cNvPr id="24581" name="Picture 8" descr="MMj03005750000[1]"/>
          <p:cNvPicPr>
            <a:picLocks noChangeAspect="1" noChangeArrowheads="1" noCrop="1"/>
          </p:cNvPicPr>
          <p:nvPr/>
        </p:nvPicPr>
        <p:blipFill>
          <a:blip r:embed="rId3"/>
          <a:srcRect/>
          <a:stretch>
            <a:fillRect/>
          </a:stretch>
        </p:blipFill>
        <p:spPr bwMode="auto">
          <a:xfrm>
            <a:off x="0" y="0"/>
            <a:ext cx="1331913" cy="1331913"/>
          </a:xfrm>
          <a:prstGeom prst="rect">
            <a:avLst/>
          </a:prstGeom>
          <a:noFill/>
          <a:ln w="9525">
            <a:noFill/>
            <a:miter lim="800000"/>
            <a:headEnd/>
            <a:tailEnd/>
          </a:ln>
        </p:spPr>
      </p:pic>
      <p:pic>
        <p:nvPicPr>
          <p:cNvPr id="24582" name="Picture 8" descr="languageassistants-126x49-teacher-with-group-of-students"/>
          <p:cNvPicPr>
            <a:picLocks noChangeAspect="1" noChangeArrowheads="1"/>
          </p:cNvPicPr>
          <p:nvPr/>
        </p:nvPicPr>
        <p:blipFill>
          <a:blip r:embed="rId4"/>
          <a:srcRect/>
          <a:stretch>
            <a:fillRect/>
          </a:stretch>
        </p:blipFill>
        <p:spPr bwMode="auto">
          <a:xfrm>
            <a:off x="5580063" y="1052513"/>
            <a:ext cx="3168650" cy="1231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hr-HR" sz="3200" dirty="0" smtClean="0">
                <a:solidFill>
                  <a:srgbClr val="00447A"/>
                </a:solidFill>
              </a:rPr>
              <a:t>Važno je da svako dijete bude:</a:t>
            </a:r>
            <a:endParaRPr lang="en-GB" sz="3200" dirty="0" smtClean="0">
              <a:solidFill>
                <a:srgbClr val="00447A"/>
              </a:solidFill>
            </a:endParaRPr>
          </a:p>
        </p:txBody>
      </p:sp>
      <p:sp>
        <p:nvSpPr>
          <p:cNvPr id="25603" name="Rectangle 4"/>
          <p:cNvSpPr>
            <a:spLocks noGrp="1" noChangeArrowheads="1"/>
          </p:cNvSpPr>
          <p:nvPr>
            <p:ph type="body" sz="half" idx="4294967295"/>
          </p:nvPr>
        </p:nvSpPr>
        <p:spPr>
          <a:xfrm>
            <a:off x="827088" y="1844675"/>
            <a:ext cx="4033837" cy="4525963"/>
          </a:xfrm>
        </p:spPr>
        <p:txBody>
          <a:bodyPr/>
          <a:lstStyle/>
          <a:p>
            <a:pPr eaLnBrk="1" hangingPunct="1"/>
            <a:r>
              <a:rPr lang="hr-HR" sz="2400" dirty="0" smtClean="0">
                <a:solidFill>
                  <a:srgbClr val="00447A"/>
                </a:solidFill>
              </a:rPr>
              <a:t>sigurno</a:t>
            </a:r>
            <a:endParaRPr lang="en-GB" sz="2400" dirty="0" smtClean="0">
              <a:solidFill>
                <a:srgbClr val="00447A"/>
              </a:solidFill>
            </a:endParaRPr>
          </a:p>
          <a:p>
            <a:pPr eaLnBrk="1" hangingPunct="1"/>
            <a:r>
              <a:rPr lang="hr-HR" sz="2400" dirty="0" smtClean="0">
                <a:solidFill>
                  <a:srgbClr val="00447A"/>
                </a:solidFill>
              </a:rPr>
              <a:t>zdravo</a:t>
            </a:r>
          </a:p>
          <a:p>
            <a:pPr eaLnBrk="1" hangingPunct="1"/>
            <a:r>
              <a:rPr lang="hr-HR" sz="2400" dirty="0" smtClean="0">
                <a:solidFill>
                  <a:srgbClr val="00447A"/>
                </a:solidFill>
              </a:rPr>
              <a:t>ekonomski </a:t>
            </a:r>
            <a:r>
              <a:rPr lang="hr-HR" sz="2400" dirty="0" smtClean="0">
                <a:solidFill>
                  <a:srgbClr val="00447A"/>
                </a:solidFill>
              </a:rPr>
              <a:t>zaštićeno</a:t>
            </a:r>
          </a:p>
          <a:p>
            <a:pPr eaLnBrk="1" hangingPunct="1"/>
            <a:r>
              <a:rPr lang="hr-HR" sz="2400" dirty="0" smtClean="0">
                <a:solidFill>
                  <a:srgbClr val="00447A"/>
                </a:solidFill>
              </a:rPr>
              <a:t>d</a:t>
            </a:r>
            <a:r>
              <a:rPr lang="hr-HR" sz="2400" dirty="0" smtClean="0">
                <a:solidFill>
                  <a:srgbClr val="00447A"/>
                </a:solidFill>
              </a:rPr>
              <a:t>a uživa i postiže</a:t>
            </a:r>
            <a:endParaRPr lang="en-GB" sz="2400" dirty="0" smtClean="0">
              <a:solidFill>
                <a:srgbClr val="00447A"/>
              </a:solidFill>
            </a:endParaRPr>
          </a:p>
          <a:p>
            <a:pPr eaLnBrk="1" hangingPunct="1"/>
            <a:r>
              <a:rPr lang="hr-HR" sz="2400" dirty="0" smtClean="0">
                <a:solidFill>
                  <a:srgbClr val="00447A"/>
                </a:solidFill>
              </a:rPr>
              <a:t>d</a:t>
            </a:r>
            <a:r>
              <a:rPr lang="hr-HR" sz="2400" dirty="0" smtClean="0">
                <a:solidFill>
                  <a:srgbClr val="00447A"/>
                </a:solidFill>
              </a:rPr>
              <a:t>a napravi pozitivan utjecaj u društvu (građanstvo)</a:t>
            </a:r>
            <a:endParaRPr lang="en-GB" sz="2400" dirty="0" smtClean="0">
              <a:solidFill>
                <a:srgbClr val="00447A"/>
              </a:solidFill>
            </a:endParaRPr>
          </a:p>
        </p:txBody>
      </p:sp>
      <p:pic>
        <p:nvPicPr>
          <p:cNvPr id="25604" name="Picture 6"/>
          <p:cNvPicPr>
            <a:picLocks noGrp="1" noChangeAspect="1" noChangeArrowheads="1"/>
          </p:cNvPicPr>
          <p:nvPr>
            <p:ph sz="half" idx="4294967295"/>
          </p:nvPr>
        </p:nvPicPr>
        <p:blipFill>
          <a:blip r:embed="rId3"/>
          <a:srcRect/>
          <a:stretch>
            <a:fillRect/>
          </a:stretch>
        </p:blipFill>
        <p:spPr>
          <a:xfrm>
            <a:off x="4787900" y="1412875"/>
            <a:ext cx="3808413" cy="4852988"/>
          </a:xfrm>
          <a:noFill/>
        </p:spPr>
      </p:pic>
      <p:pic>
        <p:nvPicPr>
          <p:cNvPr id="25605" name="Picture 7" descr="IMG_0239"/>
          <p:cNvPicPr>
            <a:picLocks noChangeAspect="1" noChangeArrowheads="1"/>
          </p:cNvPicPr>
          <p:nvPr/>
        </p:nvPicPr>
        <p:blipFill>
          <a:blip r:embed="rId4"/>
          <a:srcRect/>
          <a:stretch>
            <a:fillRect/>
          </a:stretch>
        </p:blipFill>
        <p:spPr bwMode="auto">
          <a:xfrm>
            <a:off x="0" y="0"/>
            <a:ext cx="1114425" cy="14843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62" name="Text Box 26"/>
          <p:cNvSpPr txBox="1">
            <a:spLocks noChangeArrowheads="1"/>
          </p:cNvSpPr>
          <p:nvPr/>
        </p:nvSpPr>
        <p:spPr bwMode="auto">
          <a:xfrm>
            <a:off x="1979613" y="0"/>
            <a:ext cx="184150" cy="10414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endParaRPr lang="en-GB" smtClean="0">
              <a:solidFill>
                <a:srgbClr val="00447A"/>
              </a:solidFill>
              <a:effectLst>
                <a:outerShdw blurRad="38100" dist="38100" dir="2700000" algn="tl">
                  <a:srgbClr val="C0C0C0"/>
                </a:outerShdw>
              </a:effectLst>
              <a:latin typeface="Arial" charset="0"/>
              <a:cs typeface="+mn-cs"/>
            </a:endParaRPr>
          </a:p>
          <a:p>
            <a:pPr algn="l" eaLnBrk="1" hangingPunct="1">
              <a:spcBef>
                <a:spcPct val="20000"/>
              </a:spcBef>
              <a:buFontTx/>
              <a:buNone/>
              <a:defRPr/>
            </a:pPr>
            <a:endParaRPr lang="en-GB" sz="3200" smtClean="0">
              <a:solidFill>
                <a:srgbClr val="00447A"/>
              </a:solidFill>
              <a:effectLst>
                <a:outerShdw blurRad="38100" dist="38100" dir="2700000" algn="tl">
                  <a:srgbClr val="C0C0C0"/>
                </a:outerShdw>
              </a:effectLst>
              <a:latin typeface="Arial" charset="0"/>
              <a:cs typeface="+mn-cs"/>
            </a:endParaRPr>
          </a:p>
        </p:txBody>
      </p:sp>
      <p:sp>
        <p:nvSpPr>
          <p:cNvPr id="91167" name="Text Box 31"/>
          <p:cNvSpPr txBox="1">
            <a:spLocks noChangeArrowheads="1"/>
          </p:cNvSpPr>
          <p:nvPr/>
        </p:nvSpPr>
        <p:spPr bwMode="auto">
          <a:xfrm>
            <a:off x="611188" y="404813"/>
            <a:ext cx="8210902" cy="40011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hr-HR" sz="2000" dirty="0" smtClean="0">
                <a:solidFill>
                  <a:srgbClr val="00447A"/>
                </a:solidFill>
                <a:effectLst>
                  <a:outerShdw blurRad="38100" dist="38100" dir="2700000" algn="tl">
                    <a:srgbClr val="C0C0C0"/>
                  </a:outerShdw>
                </a:effectLst>
                <a:latin typeface="Arial" charset="0"/>
                <a:cs typeface="+mn-cs"/>
              </a:rPr>
              <a:t>Svaka zemlje u Ujedinjenom kraljevstvu ima  svoj odjel za obrazovanje</a:t>
            </a:r>
            <a:endParaRPr lang="en-GB" sz="2000" dirty="0" smtClean="0">
              <a:solidFill>
                <a:srgbClr val="00447A"/>
              </a:solidFill>
              <a:effectLst>
                <a:outerShdw blurRad="38100" dist="38100" dir="2700000" algn="tl">
                  <a:srgbClr val="C0C0C0"/>
                </a:outerShdw>
              </a:effectLst>
              <a:latin typeface="Arial" charset="0"/>
              <a:cs typeface="+mn-cs"/>
            </a:endParaRPr>
          </a:p>
        </p:txBody>
      </p:sp>
      <p:sp>
        <p:nvSpPr>
          <p:cNvPr id="91168" name="Text Box 32"/>
          <p:cNvSpPr txBox="1">
            <a:spLocks noChangeArrowheads="1"/>
          </p:cNvSpPr>
          <p:nvPr/>
        </p:nvSpPr>
        <p:spPr bwMode="auto">
          <a:xfrm>
            <a:off x="395288" y="1196975"/>
            <a:ext cx="1279517" cy="461665"/>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hr-HR" dirty="0" smtClean="0">
                <a:solidFill>
                  <a:srgbClr val="00447A"/>
                </a:solidFill>
                <a:effectLst>
                  <a:outerShdw blurRad="38100" dist="38100" dir="2700000" algn="tl">
                    <a:srgbClr val="C0C0C0"/>
                  </a:outerShdw>
                </a:effectLst>
                <a:latin typeface="Arial" charset="0"/>
                <a:cs typeface="+mn-cs"/>
              </a:rPr>
              <a:t>Škotska</a:t>
            </a:r>
            <a:endParaRPr lang="en-GB" dirty="0" smtClean="0">
              <a:solidFill>
                <a:srgbClr val="00447A"/>
              </a:solidFill>
              <a:effectLst>
                <a:outerShdw blurRad="38100" dist="38100" dir="2700000" algn="tl">
                  <a:srgbClr val="C0C0C0"/>
                </a:outerShdw>
              </a:effectLst>
              <a:latin typeface="Arial" charset="0"/>
              <a:cs typeface="+mn-cs"/>
            </a:endParaRPr>
          </a:p>
        </p:txBody>
      </p:sp>
      <p:sp>
        <p:nvSpPr>
          <p:cNvPr id="91169" name="Text Box 33"/>
          <p:cNvSpPr txBox="1">
            <a:spLocks noChangeArrowheads="1"/>
          </p:cNvSpPr>
          <p:nvPr/>
        </p:nvSpPr>
        <p:spPr bwMode="auto">
          <a:xfrm>
            <a:off x="2555875" y="1196975"/>
            <a:ext cx="5338763"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en-GB" smtClean="0">
                <a:solidFill>
                  <a:srgbClr val="00447A"/>
                </a:solidFill>
                <a:effectLst>
                  <a:outerShdw blurRad="38100" dist="38100" dir="2700000" algn="tl">
                    <a:srgbClr val="C0C0C0"/>
                  </a:outerShdw>
                </a:effectLst>
                <a:latin typeface="Arial" charset="0"/>
                <a:cs typeface="+mn-cs"/>
              </a:rPr>
              <a:t>www.scotland.gov.uk/topics/education</a:t>
            </a:r>
          </a:p>
        </p:txBody>
      </p:sp>
      <p:sp>
        <p:nvSpPr>
          <p:cNvPr id="91171" name="Text Box 35"/>
          <p:cNvSpPr txBox="1">
            <a:spLocks noChangeArrowheads="1"/>
          </p:cNvSpPr>
          <p:nvPr/>
        </p:nvSpPr>
        <p:spPr bwMode="auto">
          <a:xfrm>
            <a:off x="468313" y="2565400"/>
            <a:ext cx="1116012"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en-GB" smtClean="0">
                <a:solidFill>
                  <a:srgbClr val="00447A"/>
                </a:solidFill>
                <a:effectLst>
                  <a:outerShdw blurRad="38100" dist="38100" dir="2700000" algn="tl">
                    <a:srgbClr val="C0C0C0"/>
                  </a:outerShdw>
                </a:effectLst>
                <a:latin typeface="Arial" charset="0"/>
                <a:cs typeface="+mn-cs"/>
              </a:rPr>
              <a:t> Wales</a:t>
            </a:r>
          </a:p>
        </p:txBody>
      </p:sp>
      <p:sp>
        <p:nvSpPr>
          <p:cNvPr id="91172" name="Text Box 36"/>
          <p:cNvSpPr txBox="1">
            <a:spLocks noChangeArrowheads="1"/>
          </p:cNvSpPr>
          <p:nvPr/>
        </p:nvSpPr>
        <p:spPr bwMode="auto">
          <a:xfrm>
            <a:off x="2339975" y="2565400"/>
            <a:ext cx="6154738"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en-GB" smtClean="0">
                <a:solidFill>
                  <a:srgbClr val="00447A"/>
                </a:solidFill>
                <a:effectLst>
                  <a:outerShdw blurRad="38100" dist="38100" dir="2700000" algn="tl">
                    <a:srgbClr val="C0C0C0"/>
                  </a:outerShdw>
                </a:effectLst>
                <a:latin typeface="Arial" charset="0"/>
                <a:cs typeface="+mn-cs"/>
              </a:rPr>
              <a:t>www.wales.gov.uk/topics/educationandskills</a:t>
            </a:r>
          </a:p>
        </p:txBody>
      </p:sp>
      <p:sp>
        <p:nvSpPr>
          <p:cNvPr id="91174" name="Text Box 38"/>
          <p:cNvSpPr txBox="1">
            <a:spLocks noChangeArrowheads="1"/>
          </p:cNvSpPr>
          <p:nvPr/>
        </p:nvSpPr>
        <p:spPr bwMode="auto">
          <a:xfrm>
            <a:off x="376238" y="3663950"/>
            <a:ext cx="1571264" cy="1348061"/>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endParaRPr lang="en-GB" dirty="0" smtClean="0">
              <a:solidFill>
                <a:srgbClr val="00447A"/>
              </a:solidFill>
              <a:effectLst>
                <a:outerShdw blurRad="38100" dist="38100" dir="2700000" algn="tl">
                  <a:srgbClr val="C0C0C0"/>
                </a:outerShdw>
              </a:effectLst>
              <a:latin typeface="Arial" charset="0"/>
              <a:cs typeface="+mn-cs"/>
            </a:endParaRPr>
          </a:p>
          <a:p>
            <a:pPr algn="l" eaLnBrk="1" hangingPunct="1">
              <a:spcBef>
                <a:spcPct val="20000"/>
              </a:spcBef>
              <a:buFontTx/>
              <a:buNone/>
              <a:defRPr/>
            </a:pPr>
            <a:r>
              <a:rPr lang="en-GB" dirty="0" smtClean="0">
                <a:solidFill>
                  <a:srgbClr val="00447A"/>
                </a:solidFill>
                <a:effectLst>
                  <a:outerShdw blurRad="38100" dist="38100" dir="2700000" algn="tl">
                    <a:srgbClr val="C0C0C0"/>
                  </a:outerShdw>
                </a:effectLst>
                <a:latin typeface="Arial" charset="0"/>
                <a:cs typeface="+mn-cs"/>
              </a:rPr>
              <a:t> </a:t>
            </a:r>
            <a:r>
              <a:rPr lang="hr-HR" dirty="0" smtClean="0">
                <a:solidFill>
                  <a:srgbClr val="00447A"/>
                </a:solidFill>
                <a:effectLst>
                  <a:outerShdw blurRad="38100" dist="38100" dir="2700000" algn="tl">
                    <a:srgbClr val="C0C0C0"/>
                  </a:outerShdw>
                </a:effectLst>
                <a:latin typeface="Arial" charset="0"/>
                <a:cs typeface="+mn-cs"/>
              </a:rPr>
              <a:t>Sjeverna</a:t>
            </a:r>
            <a:r>
              <a:rPr lang="en-GB" dirty="0" smtClean="0">
                <a:solidFill>
                  <a:srgbClr val="00447A"/>
                </a:solidFill>
                <a:effectLst>
                  <a:outerShdw blurRad="38100" dist="38100" dir="2700000" algn="tl">
                    <a:srgbClr val="C0C0C0"/>
                  </a:outerShdw>
                </a:effectLst>
                <a:latin typeface="Arial" charset="0"/>
                <a:cs typeface="+mn-cs"/>
              </a:rPr>
              <a:t> </a:t>
            </a:r>
            <a:endParaRPr lang="en-GB" dirty="0" smtClean="0">
              <a:solidFill>
                <a:srgbClr val="00447A"/>
              </a:solidFill>
              <a:effectLst>
                <a:outerShdw blurRad="38100" dist="38100" dir="2700000" algn="tl">
                  <a:srgbClr val="C0C0C0"/>
                </a:outerShdw>
              </a:effectLst>
              <a:latin typeface="Arial" charset="0"/>
              <a:cs typeface="+mn-cs"/>
            </a:endParaRPr>
          </a:p>
          <a:p>
            <a:pPr algn="l" eaLnBrk="1" hangingPunct="1">
              <a:spcBef>
                <a:spcPct val="20000"/>
              </a:spcBef>
              <a:buFontTx/>
              <a:buNone/>
              <a:defRPr/>
            </a:pPr>
            <a:r>
              <a:rPr lang="en-GB" dirty="0" smtClean="0">
                <a:solidFill>
                  <a:srgbClr val="00447A"/>
                </a:solidFill>
                <a:effectLst>
                  <a:outerShdw blurRad="38100" dist="38100" dir="2700000" algn="tl">
                    <a:srgbClr val="C0C0C0"/>
                  </a:outerShdw>
                </a:effectLst>
                <a:latin typeface="Arial" charset="0"/>
                <a:cs typeface="+mn-cs"/>
              </a:rPr>
              <a:t> </a:t>
            </a:r>
            <a:r>
              <a:rPr lang="en-GB" dirty="0" err="1" smtClean="0">
                <a:solidFill>
                  <a:srgbClr val="00447A"/>
                </a:solidFill>
                <a:effectLst>
                  <a:outerShdw blurRad="38100" dist="38100" dir="2700000" algn="tl">
                    <a:srgbClr val="C0C0C0"/>
                  </a:outerShdw>
                </a:effectLst>
                <a:latin typeface="Arial" charset="0"/>
                <a:cs typeface="+mn-cs"/>
              </a:rPr>
              <a:t>Ir</a:t>
            </a:r>
            <a:r>
              <a:rPr lang="hr-HR" dirty="0" smtClean="0">
                <a:solidFill>
                  <a:srgbClr val="00447A"/>
                </a:solidFill>
                <a:effectLst>
                  <a:outerShdw blurRad="38100" dist="38100" dir="2700000" algn="tl">
                    <a:srgbClr val="C0C0C0"/>
                  </a:outerShdw>
                </a:effectLst>
                <a:latin typeface="Arial" charset="0"/>
                <a:cs typeface="+mn-cs"/>
              </a:rPr>
              <a:t>ska</a:t>
            </a:r>
            <a:endParaRPr lang="en-GB" dirty="0" smtClean="0">
              <a:solidFill>
                <a:srgbClr val="00447A"/>
              </a:solidFill>
              <a:effectLst>
                <a:outerShdw blurRad="38100" dist="38100" dir="2700000" algn="tl">
                  <a:srgbClr val="C0C0C0"/>
                </a:outerShdw>
              </a:effectLst>
              <a:latin typeface="Arial" charset="0"/>
              <a:cs typeface="+mn-cs"/>
            </a:endParaRPr>
          </a:p>
        </p:txBody>
      </p:sp>
      <p:sp>
        <p:nvSpPr>
          <p:cNvPr id="91176" name="Text Box 40"/>
          <p:cNvSpPr txBox="1">
            <a:spLocks noChangeArrowheads="1"/>
          </p:cNvSpPr>
          <p:nvPr/>
        </p:nvSpPr>
        <p:spPr bwMode="auto">
          <a:xfrm>
            <a:off x="3492500" y="4292600"/>
            <a:ext cx="2490788" cy="4572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lvl1pPr marL="342900" indent="-342900" algn="r" eaLnBrk="0" hangingPunct="0">
              <a:spcBef>
                <a:spcPct val="0"/>
              </a:spcBef>
              <a:defRPr sz="2400">
                <a:solidFill>
                  <a:schemeClr val="tx1"/>
                </a:solidFill>
                <a:latin typeface="Times New Roman" pitchFamily="18" charset="0"/>
                <a:ea typeface="ＭＳ Ｐゴシック" pitchFamily="34" charset="-128"/>
              </a:defRPr>
            </a:lvl1pPr>
            <a:lvl2pPr algn="r" eaLnBrk="0" hangingPunct="0">
              <a:spcBef>
                <a:spcPct val="0"/>
              </a:spcBef>
              <a:defRPr sz="2400">
                <a:solidFill>
                  <a:schemeClr val="tx1"/>
                </a:solidFill>
                <a:latin typeface="Times New Roman" pitchFamily="18" charset="0"/>
                <a:ea typeface="ＭＳ Ｐゴシック" pitchFamily="34" charset="-128"/>
              </a:defRPr>
            </a:lvl2pPr>
            <a:lvl3pPr algn="r" eaLnBrk="0" hangingPunct="0">
              <a:spcBef>
                <a:spcPct val="0"/>
              </a:spcBef>
              <a:defRPr sz="2400">
                <a:solidFill>
                  <a:schemeClr val="tx1"/>
                </a:solidFill>
                <a:latin typeface="Times New Roman" pitchFamily="18" charset="0"/>
                <a:ea typeface="ＭＳ Ｐゴシック" pitchFamily="34" charset="-128"/>
              </a:defRPr>
            </a:lvl3pPr>
            <a:lvl4pPr algn="r" eaLnBrk="0" hangingPunct="0">
              <a:spcBef>
                <a:spcPct val="0"/>
              </a:spcBef>
              <a:defRPr sz="2400">
                <a:solidFill>
                  <a:schemeClr val="tx1"/>
                </a:solidFill>
                <a:latin typeface="Times New Roman" pitchFamily="18" charset="0"/>
                <a:ea typeface="ＭＳ Ｐゴシック" pitchFamily="34" charset="-128"/>
              </a:defRPr>
            </a:lvl4pPr>
            <a:lvl5pPr algn="r" eaLnBrk="0" hangingPunct="0">
              <a:spcBef>
                <a:spcPct val="0"/>
              </a:spcBef>
              <a:defRPr sz="2400">
                <a:solidFill>
                  <a:schemeClr val="tx1"/>
                </a:solidFill>
                <a:latin typeface="Times New Roman" pitchFamily="18" charset="0"/>
                <a:ea typeface="ＭＳ Ｐゴシック" pitchFamily="34" charset="-128"/>
              </a:defRPr>
            </a:lvl5pPr>
            <a:lvl6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algn="r"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l" eaLnBrk="1" hangingPunct="1">
              <a:spcBef>
                <a:spcPct val="20000"/>
              </a:spcBef>
              <a:buFontTx/>
              <a:buNone/>
              <a:defRPr/>
            </a:pPr>
            <a:r>
              <a:rPr lang="en-GB" smtClean="0">
                <a:solidFill>
                  <a:srgbClr val="00447A"/>
                </a:solidFill>
                <a:effectLst>
                  <a:outerShdw blurRad="38100" dist="38100" dir="2700000" algn="tl">
                    <a:srgbClr val="C0C0C0"/>
                  </a:outerShdw>
                </a:effectLst>
                <a:latin typeface="Arial" charset="0"/>
                <a:cs typeface="+mn-cs"/>
              </a:rPr>
              <a:t>www.deni.gov.uk</a:t>
            </a:r>
          </a:p>
        </p:txBody>
      </p:sp>
      <p:pic>
        <p:nvPicPr>
          <p:cNvPr id="26634" name="Picture 42" descr="welsh flag"/>
          <p:cNvPicPr>
            <a:picLocks noChangeAspect="1" noChangeArrowheads="1"/>
          </p:cNvPicPr>
          <p:nvPr/>
        </p:nvPicPr>
        <p:blipFill>
          <a:blip r:embed="rId3"/>
          <a:srcRect/>
          <a:stretch>
            <a:fillRect/>
          </a:stretch>
        </p:blipFill>
        <p:spPr bwMode="auto">
          <a:xfrm>
            <a:off x="468313" y="3141663"/>
            <a:ext cx="1371600" cy="819150"/>
          </a:xfrm>
          <a:prstGeom prst="rect">
            <a:avLst/>
          </a:prstGeom>
          <a:noFill/>
          <a:ln w="9525">
            <a:noFill/>
            <a:miter lim="800000"/>
            <a:headEnd/>
            <a:tailEnd/>
          </a:ln>
        </p:spPr>
      </p:pic>
      <p:pic>
        <p:nvPicPr>
          <p:cNvPr id="26635" name="Picture 43" descr="scottish flag"/>
          <p:cNvPicPr>
            <a:picLocks noChangeAspect="1" noChangeArrowheads="1"/>
          </p:cNvPicPr>
          <p:nvPr/>
        </p:nvPicPr>
        <p:blipFill>
          <a:blip r:embed="rId4"/>
          <a:srcRect/>
          <a:stretch>
            <a:fillRect/>
          </a:stretch>
        </p:blipFill>
        <p:spPr bwMode="auto">
          <a:xfrm>
            <a:off x="468313" y="1773238"/>
            <a:ext cx="1133475" cy="733425"/>
          </a:xfrm>
          <a:prstGeom prst="rect">
            <a:avLst/>
          </a:prstGeom>
          <a:noFill/>
          <a:ln w="9525">
            <a:noFill/>
            <a:miter lim="800000"/>
            <a:headEnd/>
            <a:tailEnd/>
          </a:ln>
        </p:spPr>
      </p:pic>
      <p:pic>
        <p:nvPicPr>
          <p:cNvPr id="26636" name="Picture 44" descr="northern ireland flag"/>
          <p:cNvPicPr>
            <a:picLocks noChangeAspect="1" noChangeArrowheads="1"/>
          </p:cNvPicPr>
          <p:nvPr/>
        </p:nvPicPr>
        <p:blipFill>
          <a:blip r:embed="rId5"/>
          <a:srcRect/>
          <a:stretch>
            <a:fillRect/>
          </a:stretch>
        </p:blipFill>
        <p:spPr bwMode="auto">
          <a:xfrm>
            <a:off x="395288" y="5013325"/>
            <a:ext cx="1285875" cy="647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396875" y="260350"/>
            <a:ext cx="8229600" cy="1143000"/>
          </a:xfrm>
        </p:spPr>
        <p:txBody>
          <a:bodyPr/>
          <a:lstStyle/>
          <a:p>
            <a:pPr eaLnBrk="1" hangingPunct="1"/>
            <a:r>
              <a:rPr lang="hr-HR" sz="3200" dirty="0" smtClean="0">
                <a:solidFill>
                  <a:srgbClr val="00447A"/>
                </a:solidFill>
              </a:rPr>
              <a:t>Ključni podaci</a:t>
            </a:r>
            <a:r>
              <a:rPr lang="en-GB" dirty="0" smtClean="0">
                <a:solidFill>
                  <a:srgbClr val="00447A"/>
                </a:solidFill>
              </a:rPr>
              <a:t> </a:t>
            </a:r>
            <a:endParaRPr lang="en-GB" dirty="0" smtClean="0">
              <a:solidFill>
                <a:srgbClr val="00447A"/>
              </a:solidFill>
            </a:endParaRPr>
          </a:p>
        </p:txBody>
      </p:sp>
      <p:sp>
        <p:nvSpPr>
          <p:cNvPr id="423940" name="Rectangle 4"/>
          <p:cNvSpPr>
            <a:spLocks noGrp="1" noChangeArrowheads="1"/>
          </p:cNvSpPr>
          <p:nvPr>
            <p:ph type="body" sz="half" idx="4294967295"/>
          </p:nvPr>
        </p:nvSpPr>
        <p:spPr>
          <a:xfrm>
            <a:off x="5372100" y="-458788"/>
            <a:ext cx="3771900" cy="4724401"/>
          </a:xfrm>
        </p:spPr>
        <p:txBody>
          <a:bodyPr/>
          <a:lstStyle/>
          <a:p>
            <a:pPr eaLnBrk="1" hangingPunct="1">
              <a:defRPr/>
            </a:pPr>
            <a:endParaRPr lang="en-GB" sz="2400" dirty="0" smtClean="0">
              <a:solidFill>
                <a:srgbClr val="00447A"/>
              </a:solidFill>
            </a:endParaRPr>
          </a:p>
          <a:p>
            <a:pPr eaLnBrk="1" hangingPunct="1">
              <a:defRPr/>
            </a:pPr>
            <a:endParaRPr lang="en-GB" sz="2400" dirty="0" smtClean="0">
              <a:solidFill>
                <a:srgbClr val="00447A"/>
              </a:solidFill>
            </a:endParaRPr>
          </a:p>
          <a:p>
            <a:pPr eaLnBrk="1" hangingPunct="1">
              <a:defRPr/>
            </a:pPr>
            <a:r>
              <a:rPr lang="en-GB" sz="2400" dirty="0" smtClean="0">
                <a:solidFill>
                  <a:srgbClr val="00447A"/>
                </a:solidFill>
              </a:rPr>
              <a:t>8.3 </a:t>
            </a:r>
            <a:r>
              <a:rPr lang="en-GB" sz="2400" dirty="0" smtClean="0">
                <a:solidFill>
                  <a:srgbClr val="00447A"/>
                </a:solidFill>
              </a:rPr>
              <a:t>mil</a:t>
            </a:r>
            <a:r>
              <a:rPr lang="hr-HR" sz="2400" dirty="0" smtClean="0">
                <a:solidFill>
                  <a:srgbClr val="00447A"/>
                </a:solidFill>
              </a:rPr>
              <a:t>ijuna učenika</a:t>
            </a:r>
            <a:endParaRPr lang="en-GB" sz="2400" dirty="0" smtClean="0">
              <a:solidFill>
                <a:srgbClr val="00447A"/>
              </a:solidFill>
            </a:endParaRPr>
          </a:p>
          <a:p>
            <a:pPr eaLnBrk="1" hangingPunct="1">
              <a:defRPr/>
            </a:pPr>
            <a:r>
              <a:rPr lang="en-GB" sz="2400" dirty="0" smtClean="0">
                <a:solidFill>
                  <a:srgbClr val="00447A"/>
                </a:solidFill>
              </a:rPr>
              <a:t>25,300 </a:t>
            </a:r>
            <a:r>
              <a:rPr lang="hr-HR" sz="2400" dirty="0" smtClean="0">
                <a:solidFill>
                  <a:srgbClr val="00447A"/>
                </a:solidFill>
              </a:rPr>
              <a:t>škola</a:t>
            </a:r>
            <a:endParaRPr lang="en-GB" sz="2400" dirty="0" smtClean="0">
              <a:solidFill>
                <a:srgbClr val="00447A"/>
              </a:solidFill>
            </a:endParaRPr>
          </a:p>
          <a:p>
            <a:pPr eaLnBrk="1" hangingPunct="1">
              <a:defRPr/>
            </a:pPr>
            <a:endParaRPr lang="en-GB" sz="2400" dirty="0" smtClean="0">
              <a:solidFill>
                <a:srgbClr val="1F497D"/>
              </a:solidFill>
              <a:effectLst>
                <a:outerShdw blurRad="38100" dist="38100" dir="2700000" algn="tl">
                  <a:srgbClr val="C0C0C0"/>
                </a:outerShdw>
              </a:effectLst>
            </a:endParaRPr>
          </a:p>
        </p:txBody>
      </p:sp>
      <p:graphicFrame>
        <p:nvGraphicFramePr>
          <p:cNvPr id="13347" name="Group 35"/>
          <p:cNvGraphicFramePr>
            <a:graphicFrameLocks noGrp="1"/>
          </p:cNvGraphicFramePr>
          <p:nvPr/>
        </p:nvGraphicFramePr>
        <p:xfrm>
          <a:off x="971550" y="1557338"/>
          <a:ext cx="7696200" cy="4617085"/>
        </p:xfrm>
        <a:graphic>
          <a:graphicData uri="http://schemas.openxmlformats.org/drawingml/2006/table">
            <a:tbl>
              <a:tblPr/>
              <a:tblGrid>
                <a:gridCol w="2565400"/>
                <a:gridCol w="2820988"/>
                <a:gridCol w="2309812"/>
              </a:tblGrid>
              <a:tr h="5937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800" b="0" i="0" u="none" strike="noStrike" cap="none" normalizeH="0" baseline="0" dirty="0" smtClean="0">
                        <a:ln>
                          <a:noFill/>
                        </a:ln>
                        <a:solidFill>
                          <a:srgbClr val="00447A"/>
                        </a:solidFill>
                        <a:effectLst>
                          <a:outerShdw blurRad="38100" dist="38100" dir="2700000" algn="tl">
                            <a:srgbClr val="C0C0C0"/>
                          </a:outerShdw>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800" b="0" i="0" u="none" strike="noStrike" cap="none" normalizeH="0" baseline="0" dirty="0" smtClean="0">
                          <a:ln>
                            <a:noFill/>
                          </a:ln>
                          <a:solidFill>
                            <a:srgbClr val="00447A"/>
                          </a:solidFill>
                          <a:effectLst/>
                          <a:latin typeface="Arial" charset="0"/>
                          <a:ea typeface="ＭＳ Ｐゴシック" pitchFamily="34" charset="-128"/>
                          <a:cs typeface="Arial" charset="0"/>
                        </a:rPr>
                        <a:t>Osnovno</a:t>
                      </a:r>
                      <a:endParaRPr kumimoji="0" lang="en-GB" sz="28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800" b="0" i="0" u="none" strike="noStrike" cap="none" normalizeH="0" baseline="0" dirty="0" smtClean="0">
                          <a:ln>
                            <a:noFill/>
                          </a:ln>
                          <a:solidFill>
                            <a:srgbClr val="00447A"/>
                          </a:solidFill>
                          <a:effectLst/>
                          <a:latin typeface="Arial" charset="0"/>
                          <a:ea typeface="ＭＳ Ｐゴシック" pitchFamily="34" charset="-128"/>
                          <a:cs typeface="Arial" charset="0"/>
                        </a:rPr>
                        <a:t>S</a:t>
                      </a:r>
                      <a:r>
                        <a:rPr kumimoji="0" lang="hr-HR" sz="2800" b="0" i="0" u="none" strike="noStrike" cap="none" normalizeH="0" baseline="0" dirty="0" smtClean="0">
                          <a:ln>
                            <a:noFill/>
                          </a:ln>
                          <a:solidFill>
                            <a:srgbClr val="00447A"/>
                          </a:solidFill>
                          <a:effectLst/>
                          <a:latin typeface="Arial" charset="0"/>
                          <a:ea typeface="ＭＳ Ｐゴシック" pitchFamily="34" charset="-128"/>
                          <a:cs typeface="Arial" charset="0"/>
                        </a:rPr>
                        <a:t>rednje</a:t>
                      </a:r>
                      <a:endParaRPr kumimoji="0" lang="en-GB" sz="28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83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a:t>
                      </a: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 učenika kvalificiranih za besplatne obroke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16.9%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e</a:t>
                      </a: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tničkih manjina</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19.3%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15.9%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učenika kojima prvi jezik nije engleski</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11.6%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prosječna veličina razreda</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26.2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21.7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pic>
        <p:nvPicPr>
          <p:cNvPr id="12318" name="Picture 31" descr="DSCN3483"/>
          <p:cNvPicPr>
            <a:picLocks noChangeAspect="1" noChangeArrowheads="1"/>
          </p:cNvPicPr>
          <p:nvPr/>
        </p:nvPicPr>
        <p:blipFill>
          <a:blip r:embed="rId3"/>
          <a:srcRect/>
          <a:stretch>
            <a:fillRect/>
          </a:stretch>
        </p:blipFill>
        <p:spPr bwMode="auto">
          <a:xfrm>
            <a:off x="0" y="0"/>
            <a:ext cx="2305050" cy="1368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95288" y="333375"/>
            <a:ext cx="8229600" cy="1143000"/>
          </a:xfrm>
        </p:spPr>
        <p:txBody>
          <a:bodyPr/>
          <a:lstStyle/>
          <a:p>
            <a:pPr eaLnBrk="1" hangingPunct="1"/>
            <a:r>
              <a:rPr lang="hr-HR" sz="3200" dirty="0" smtClean="0">
                <a:solidFill>
                  <a:srgbClr val="00447A"/>
                </a:solidFill>
              </a:rPr>
              <a:t>Stupnjevi</a:t>
            </a:r>
            <a:endParaRPr lang="en-GB" sz="3200" dirty="0" smtClean="0">
              <a:solidFill>
                <a:srgbClr val="00447A"/>
              </a:solidFill>
            </a:endParaRPr>
          </a:p>
        </p:txBody>
      </p:sp>
      <p:graphicFrame>
        <p:nvGraphicFramePr>
          <p:cNvPr id="19489" name="Group 33"/>
          <p:cNvGraphicFramePr>
            <a:graphicFrameLocks noGrp="1"/>
          </p:cNvGraphicFramePr>
          <p:nvPr/>
        </p:nvGraphicFramePr>
        <p:xfrm>
          <a:off x="914400" y="1676400"/>
          <a:ext cx="7834313" cy="4017964"/>
        </p:xfrm>
        <a:graphic>
          <a:graphicData uri="http://schemas.openxmlformats.org/drawingml/2006/table">
            <a:tbl>
              <a:tblPr/>
              <a:tblGrid>
                <a:gridCol w="4449763"/>
                <a:gridCol w="3384550"/>
              </a:tblGrid>
              <a:tr h="5207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1" i="0" u="none" strike="noStrike" cap="none" normalizeH="0" baseline="0" dirty="0" smtClean="0">
                          <a:ln>
                            <a:noFill/>
                          </a:ln>
                          <a:solidFill>
                            <a:srgbClr val="00447A"/>
                          </a:solidFill>
                          <a:effectLst/>
                          <a:latin typeface="Arial" charset="0"/>
                          <a:ea typeface="ＭＳ Ｐゴシック" pitchFamily="34" charset="-128"/>
                          <a:cs typeface="Arial" charset="0"/>
                        </a:rPr>
                        <a:t>Ustanove</a:t>
                      </a:r>
                      <a:endParaRPr kumimoji="0" lang="en-GB" sz="2400" b="1"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1" i="0" u="none" strike="noStrike" cap="none" normalizeH="0" baseline="0" dirty="0" smtClean="0">
                          <a:ln>
                            <a:noFill/>
                          </a:ln>
                          <a:solidFill>
                            <a:srgbClr val="00447A"/>
                          </a:solidFill>
                          <a:effectLst/>
                          <a:latin typeface="Arial" charset="0"/>
                          <a:ea typeface="ＭＳ Ｐゴシック" pitchFamily="34" charset="-128"/>
                          <a:cs typeface="Arial" charset="0"/>
                        </a:rPr>
                        <a:t>Dobni raspon</a:t>
                      </a:r>
                      <a:endParaRPr kumimoji="0" lang="en-GB" sz="2400" b="1"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8262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Predškolska odgajališta</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ispod</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Osnovne škole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5-11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S</a:t>
                      </a: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rednje škole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11-16 </a:t>
                      </a: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ili</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11-18 (19)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Visoko obrazovanje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16-18 (19)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15963">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Više obrazovanje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iznad</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rPr>
                        <a:t>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2400" b="0" i="0" u="none" strike="noStrike" cap="none" normalizeH="0" baseline="0" dirty="0" smtClean="0">
                          <a:ln>
                            <a:noFill/>
                          </a:ln>
                          <a:solidFill>
                            <a:srgbClr val="00447A"/>
                          </a:solidFill>
                          <a:effectLst/>
                          <a:latin typeface="Arial" charset="0"/>
                          <a:ea typeface="ＭＳ Ｐゴシック" pitchFamily="34" charset="-128"/>
                          <a:cs typeface="Arial" charset="0"/>
                        </a:rPr>
                        <a:t>Posebne škole</a:t>
                      </a:r>
                      <a:endParaRPr kumimoji="0" lang="en-GB" sz="24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2400" b="0" i="0" u="none" strike="noStrike" cap="none" normalizeH="0" baseline="0" smtClean="0">
                          <a:ln>
                            <a:noFill/>
                          </a:ln>
                          <a:solidFill>
                            <a:srgbClr val="00447A"/>
                          </a:solidFill>
                          <a:effectLst/>
                          <a:latin typeface="Arial" charset="0"/>
                          <a:ea typeface="ＭＳ Ｐゴシック" pitchFamily="34" charset="-128"/>
                          <a:cs typeface="Arial" charset="0"/>
                        </a:rPr>
                        <a:t>3-18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pic>
        <p:nvPicPr>
          <p:cNvPr id="13341" name="Picture 29" descr="IMG_1903"/>
          <p:cNvPicPr>
            <a:picLocks noChangeAspect="1" noChangeArrowheads="1"/>
          </p:cNvPicPr>
          <p:nvPr/>
        </p:nvPicPr>
        <p:blipFill>
          <a:blip r:embed="rId3"/>
          <a:srcRect/>
          <a:stretch>
            <a:fillRect/>
          </a:stretch>
        </p:blipFill>
        <p:spPr bwMode="auto">
          <a:xfrm>
            <a:off x="0" y="0"/>
            <a:ext cx="1747838" cy="13112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hr-HR" sz="3200" dirty="0" smtClean="0">
                <a:solidFill>
                  <a:srgbClr val="1F497D"/>
                </a:solidFill>
              </a:rPr>
              <a:t>Stupnjevi i testiranja</a:t>
            </a:r>
            <a:endParaRPr lang="en-GB" sz="3200" dirty="0" smtClean="0">
              <a:solidFill>
                <a:srgbClr val="1F497D"/>
              </a:solidFill>
            </a:endParaRPr>
          </a:p>
        </p:txBody>
      </p:sp>
      <p:graphicFrame>
        <p:nvGraphicFramePr>
          <p:cNvPr id="15390" name="Group 30"/>
          <p:cNvGraphicFramePr>
            <a:graphicFrameLocks noGrp="1"/>
          </p:cNvGraphicFramePr>
          <p:nvPr/>
        </p:nvGraphicFramePr>
        <p:xfrm>
          <a:off x="900113" y="1628775"/>
          <a:ext cx="7545387" cy="3176016"/>
        </p:xfrm>
        <a:graphic>
          <a:graphicData uri="http://schemas.openxmlformats.org/drawingml/2006/table">
            <a:tbl>
              <a:tblPr/>
              <a:tblGrid>
                <a:gridCol w="2865437"/>
                <a:gridCol w="2390775"/>
                <a:gridCol w="2289175"/>
              </a:tblGrid>
              <a:tr h="5207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hr-HR" sz="2000" b="1" i="0" u="none" strike="noStrike" cap="none" normalizeH="0" baseline="0" dirty="0" smtClean="0">
                          <a:ln>
                            <a:noFill/>
                          </a:ln>
                          <a:solidFill>
                            <a:srgbClr val="00447A"/>
                          </a:solidFill>
                          <a:effectLst/>
                          <a:latin typeface="Arial" charset="0"/>
                          <a:ea typeface="ＭＳ Ｐゴシック" pitchFamily="34" charset="-128"/>
                          <a:cs typeface="Arial" charset="0"/>
                        </a:rPr>
                        <a:t>Ustanove</a:t>
                      </a:r>
                      <a:endParaRPr kumimoji="0" lang="en-GB" sz="2000" b="1"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hr-HR" sz="2000" b="1" i="0" u="none" strike="noStrike" cap="none" normalizeH="0" baseline="0" dirty="0" smtClean="0">
                          <a:ln>
                            <a:noFill/>
                          </a:ln>
                          <a:solidFill>
                            <a:srgbClr val="00447A"/>
                          </a:solidFill>
                          <a:effectLst/>
                          <a:latin typeface="Arial" charset="0"/>
                          <a:ea typeface="ＭＳ Ｐゴシック" pitchFamily="34" charset="-128"/>
                          <a:cs typeface="Arial" charset="0"/>
                        </a:rPr>
                        <a:t>Ključni stupnjevi</a:t>
                      </a:r>
                      <a:endParaRPr kumimoji="0" lang="en-GB" sz="2000" b="1" i="0" u="none" strike="noStrike" cap="none" normalizeH="0" baseline="0" dirty="0" smtClean="0">
                        <a:ln>
                          <a:noFill/>
                        </a:ln>
                        <a:solidFill>
                          <a:srgbClr val="00447A"/>
                        </a:solidFill>
                        <a:effectLst/>
                        <a:latin typeface="Arial" charset="0"/>
                        <a:ea typeface="ＭＳ Ｐゴシック" pitchFamily="34" charset="-128"/>
                        <a:cs typeface="Arial" charset="0"/>
                      </a:endParaRPr>
                    </a:p>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2000" b="1"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hr-HR" sz="2000" b="1" i="0" u="none" strike="noStrike" cap="none" normalizeH="0" baseline="0" dirty="0" smtClean="0">
                          <a:ln>
                            <a:noFill/>
                          </a:ln>
                          <a:solidFill>
                            <a:srgbClr val="00447A"/>
                          </a:solidFill>
                          <a:effectLst/>
                          <a:latin typeface="Arial" charset="0"/>
                          <a:ea typeface="ＭＳ Ｐゴシック" pitchFamily="34" charset="-128"/>
                          <a:cs typeface="Arial" charset="0"/>
                        </a:rPr>
                        <a:t>Glavne procjene</a:t>
                      </a:r>
                      <a:endParaRPr kumimoji="0" lang="en-GB" sz="2000" b="1"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1800" b="0" i="0" u="none" strike="noStrike" cap="none" normalizeH="0" baseline="0" dirty="0" smtClean="0">
                          <a:ln>
                            <a:noFill/>
                          </a:ln>
                          <a:solidFill>
                            <a:srgbClr val="00447A"/>
                          </a:solidFill>
                          <a:effectLst/>
                          <a:latin typeface="Arial" charset="0"/>
                          <a:ea typeface="ＭＳ Ｐゴシック" pitchFamily="34" charset="-128"/>
                          <a:cs typeface="Arial" charset="0"/>
                        </a:rPr>
                        <a:t>Osnovne škole</a:t>
                      </a: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1800" b="0" i="0" u="none" strike="noStrike" cap="none" normalizeH="0" baseline="0" dirty="0" smtClean="0">
                          <a:ln>
                            <a:noFill/>
                          </a:ln>
                          <a:solidFill>
                            <a:srgbClr val="00447A"/>
                          </a:solidFill>
                          <a:effectLst/>
                          <a:latin typeface="Arial" charset="0"/>
                          <a:ea typeface="ＭＳ Ｐゴシック" pitchFamily="34" charset="-128"/>
                          <a:cs typeface="Arial" charset="0"/>
                        </a:rPr>
                        <a:t>Temeljni stupanj</a:t>
                      </a: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rPr>
                        <a:t>1</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rPr>
                        <a:t>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1800" b="0" i="0" u="none" strike="noStrike" cap="none" normalizeH="0" baseline="0" dirty="0" smtClean="0">
                          <a:ln>
                            <a:noFill/>
                          </a:ln>
                          <a:solidFill>
                            <a:srgbClr val="00447A"/>
                          </a:solidFill>
                          <a:effectLst/>
                          <a:latin typeface="Arial" charset="0"/>
                          <a:ea typeface="ＭＳ Ｐゴシック" pitchFamily="34" charset="-128"/>
                          <a:cs typeface="Arial" charset="0"/>
                        </a:rPr>
                        <a:t>Državni testovi</a:t>
                      </a:r>
                      <a:r>
                        <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rPr>
                        <a:t> </a:t>
                      </a:r>
                      <a:r>
                        <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rPr>
                        <a:t>(11)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1800" b="0" i="0" u="none" strike="noStrike" cap="none" normalizeH="0" baseline="0" dirty="0" smtClean="0">
                          <a:ln>
                            <a:noFill/>
                          </a:ln>
                          <a:solidFill>
                            <a:srgbClr val="00447A"/>
                          </a:solidFill>
                          <a:effectLst/>
                          <a:latin typeface="Arial" charset="0"/>
                          <a:ea typeface="ＭＳ Ｐゴシック" pitchFamily="34" charset="-128"/>
                          <a:cs typeface="Arial" charset="0"/>
                        </a:rPr>
                        <a:t>Srednje škole</a:t>
                      </a: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GCSE  (16)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349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hr-HR" sz="1800" b="0" i="0" u="none" strike="noStrike" cap="none" normalizeH="0" baseline="0" dirty="0" smtClean="0">
                          <a:ln>
                            <a:noFill/>
                          </a:ln>
                          <a:solidFill>
                            <a:srgbClr val="00447A"/>
                          </a:solidFill>
                          <a:effectLst/>
                          <a:latin typeface="Arial" charset="0"/>
                          <a:ea typeface="ＭＳ Ｐゴシック" pitchFamily="34" charset="-128"/>
                          <a:cs typeface="Arial" charset="0"/>
                        </a:rPr>
                        <a:t>Više obrazovanje</a:t>
                      </a:r>
                      <a:endParaRPr kumimoji="0" lang="en-GB" sz="1800" b="0" i="0" u="none" strike="noStrike" cap="none" normalizeH="0" baseline="0" dirty="0" smtClean="0">
                        <a:ln>
                          <a:noFill/>
                        </a:ln>
                        <a:solidFill>
                          <a:srgbClr val="00447A"/>
                        </a:solidFill>
                        <a:effectLst/>
                        <a:latin typeface="Arial" charset="0"/>
                        <a:ea typeface="ＭＳ Ｐゴシック" pitchFamily="34" charset="-128"/>
                        <a:cs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5</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AS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GB" sz="1800" b="0" i="0" u="none" strike="noStrike" cap="none" normalizeH="0" baseline="0" smtClean="0">
                          <a:ln>
                            <a:noFill/>
                          </a:ln>
                          <a:solidFill>
                            <a:srgbClr val="00447A"/>
                          </a:solidFill>
                          <a:effectLst/>
                          <a:latin typeface="Arial" charset="0"/>
                          <a:ea typeface="ＭＳ Ｐゴシック" pitchFamily="34" charset="-128"/>
                          <a:cs typeface="Arial" charset="0"/>
                        </a:rPr>
                        <a:t>A2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4361" name="Text Box 80"/>
          <p:cNvSpPr txBox="1">
            <a:spLocks noChangeArrowheads="1"/>
          </p:cNvSpPr>
          <p:nvPr/>
        </p:nvSpPr>
        <p:spPr bwMode="auto">
          <a:xfrm>
            <a:off x="900113" y="4868863"/>
            <a:ext cx="5543550" cy="457200"/>
          </a:xfrm>
          <a:prstGeom prst="rect">
            <a:avLst/>
          </a:prstGeom>
          <a:noFill/>
          <a:ln w="12700" cap="sq">
            <a:noFill/>
            <a:miter lim="800000"/>
            <a:headEnd type="none" w="sm" len="sm"/>
            <a:tailEnd type="none" w="sm" len="sm"/>
          </a:ln>
        </p:spPr>
        <p:txBody>
          <a:bodyPr>
            <a:spAutoFit/>
          </a:bodyPr>
          <a:lstStyle/>
          <a:p>
            <a:pPr algn="r" eaLnBrk="0" hangingPunct="0">
              <a:spcBef>
                <a:spcPct val="50000"/>
              </a:spcBef>
              <a:buFontTx/>
              <a:buNone/>
            </a:pPr>
            <a:endParaRPr lang="en-US" sz="2400">
              <a:solidFill>
                <a:schemeClr val="tx1"/>
              </a:solidFill>
              <a:effectLst/>
              <a:latin typeface="Times New Roman" pitchFamily="18" charset="0"/>
            </a:endParaRPr>
          </a:p>
        </p:txBody>
      </p:sp>
      <p:sp>
        <p:nvSpPr>
          <p:cNvPr id="14362" name="Text Box 81"/>
          <p:cNvSpPr txBox="1">
            <a:spLocks noChangeArrowheads="1"/>
          </p:cNvSpPr>
          <p:nvPr/>
        </p:nvSpPr>
        <p:spPr bwMode="auto">
          <a:xfrm>
            <a:off x="900113" y="4868863"/>
            <a:ext cx="6408737" cy="1192212"/>
          </a:xfrm>
          <a:prstGeom prst="rect">
            <a:avLst/>
          </a:prstGeom>
          <a:noFill/>
          <a:ln w="12700" cap="sq">
            <a:noFill/>
            <a:miter lim="800000"/>
            <a:headEnd type="none" w="sm" len="sm"/>
            <a:tailEnd type="none" w="sm" len="sm"/>
          </a:ln>
        </p:spPr>
        <p:txBody>
          <a:bodyPr>
            <a:spAutoFit/>
          </a:bodyPr>
          <a:lstStyle/>
          <a:p>
            <a:pPr eaLnBrk="0" hangingPunct="0">
              <a:spcBef>
                <a:spcPct val="50000"/>
              </a:spcBef>
              <a:buFontTx/>
              <a:buNone/>
            </a:pPr>
            <a:r>
              <a:rPr lang="en-GB" sz="1800" dirty="0">
                <a:effectLst/>
              </a:rPr>
              <a:t>GCSE – General Certificate of Secondary Education</a:t>
            </a:r>
          </a:p>
          <a:p>
            <a:pPr eaLnBrk="0" hangingPunct="0">
              <a:spcBef>
                <a:spcPct val="50000"/>
              </a:spcBef>
              <a:buFontTx/>
              <a:buNone/>
            </a:pPr>
            <a:r>
              <a:rPr lang="en-GB" sz="1800" dirty="0">
                <a:effectLst/>
              </a:rPr>
              <a:t>AS – </a:t>
            </a:r>
            <a:r>
              <a:rPr lang="hr-HR" sz="1800" dirty="0" smtClean="0">
                <a:effectLst/>
              </a:rPr>
              <a:t>prva godina</a:t>
            </a:r>
            <a:r>
              <a:rPr lang="en-GB" sz="1800" dirty="0" smtClean="0">
                <a:effectLst/>
              </a:rPr>
              <a:t> </a:t>
            </a:r>
            <a:r>
              <a:rPr lang="en-GB" sz="1800" dirty="0">
                <a:effectLst/>
              </a:rPr>
              <a:t>Advanced Level </a:t>
            </a:r>
            <a:r>
              <a:rPr lang="hr-HR" sz="1800" dirty="0" smtClean="0">
                <a:effectLst/>
              </a:rPr>
              <a:t>(napredni stupanj) </a:t>
            </a:r>
            <a:r>
              <a:rPr lang="hr-HR" sz="1800" dirty="0" smtClean="0">
                <a:effectLst/>
              </a:rPr>
              <a:t>tečaja </a:t>
            </a:r>
            <a:endParaRPr lang="en-GB" sz="1800" dirty="0">
              <a:effectLst/>
            </a:endParaRPr>
          </a:p>
          <a:p>
            <a:pPr eaLnBrk="0" hangingPunct="0">
              <a:spcBef>
                <a:spcPct val="50000"/>
              </a:spcBef>
              <a:buFontTx/>
              <a:buNone/>
            </a:pPr>
            <a:r>
              <a:rPr lang="en-GB" sz="1800" dirty="0">
                <a:effectLst/>
              </a:rPr>
              <a:t>A2 – </a:t>
            </a:r>
            <a:r>
              <a:rPr lang="hr-HR" sz="1800" dirty="0" smtClean="0">
                <a:effectLst/>
              </a:rPr>
              <a:t>druga/završa godina </a:t>
            </a:r>
            <a:r>
              <a:rPr lang="en-GB" sz="1800" dirty="0" smtClean="0">
                <a:effectLst/>
              </a:rPr>
              <a:t>Advanced Level</a:t>
            </a:r>
            <a:r>
              <a:rPr lang="hr-HR" sz="1800" dirty="0" smtClean="0">
                <a:effectLst/>
              </a:rPr>
              <a:t> (napredni stupanj)</a:t>
            </a:r>
            <a:endParaRPr lang="en-GB" sz="1800" dirty="0">
              <a:effectLst/>
            </a:endParaRPr>
          </a:p>
        </p:txBody>
      </p:sp>
      <p:pic>
        <p:nvPicPr>
          <p:cNvPr id="14363" name="Picture 40" descr="MMj03034700000[1]"/>
          <p:cNvPicPr>
            <a:picLocks noChangeAspect="1" noChangeArrowheads="1" noCrop="1"/>
          </p:cNvPicPr>
          <p:nvPr/>
        </p:nvPicPr>
        <p:blipFill>
          <a:blip r:embed="rId3"/>
          <a:srcRect/>
          <a:stretch>
            <a:fillRect/>
          </a:stretch>
        </p:blipFill>
        <p:spPr bwMode="auto">
          <a:xfrm>
            <a:off x="0" y="3175"/>
            <a:ext cx="1908175" cy="1323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68313" y="188913"/>
            <a:ext cx="8229600" cy="792162"/>
          </a:xfrm>
        </p:spPr>
        <p:txBody>
          <a:bodyPr/>
          <a:lstStyle/>
          <a:p>
            <a:pPr eaLnBrk="1" hangingPunct="1"/>
            <a:r>
              <a:rPr lang="hr-HR" sz="3200" dirty="0" smtClean="0">
                <a:solidFill>
                  <a:srgbClr val="00447A"/>
                </a:solidFill>
              </a:rPr>
              <a:t>Kurikulum za temeljni stupanj</a:t>
            </a:r>
            <a:endParaRPr lang="en-GB" sz="3200" dirty="0" smtClean="0">
              <a:solidFill>
                <a:srgbClr val="00447A"/>
              </a:solidFill>
            </a:endParaRPr>
          </a:p>
        </p:txBody>
      </p:sp>
      <p:sp>
        <p:nvSpPr>
          <p:cNvPr id="15363" name="Rectangle 3"/>
          <p:cNvSpPr>
            <a:spLocks noGrp="1" noChangeArrowheads="1"/>
          </p:cNvSpPr>
          <p:nvPr>
            <p:ph type="body" sz="half" idx="4294967295"/>
          </p:nvPr>
        </p:nvSpPr>
        <p:spPr>
          <a:xfrm>
            <a:off x="2339975" y="1341438"/>
            <a:ext cx="6213475" cy="4724400"/>
          </a:xfrm>
        </p:spPr>
        <p:txBody>
          <a:bodyPr/>
          <a:lstStyle/>
          <a:p>
            <a:pPr eaLnBrk="1" hangingPunct="1">
              <a:lnSpc>
                <a:spcPct val="90000"/>
              </a:lnSpc>
              <a:buFontTx/>
              <a:buNone/>
            </a:pPr>
            <a:r>
              <a:rPr lang="en-GB" sz="2400" dirty="0" smtClean="0">
                <a:solidFill>
                  <a:srgbClr val="00447A"/>
                </a:solidFill>
              </a:rPr>
              <a:t>    </a:t>
            </a:r>
            <a:r>
              <a:rPr lang="hr-HR" sz="2400" dirty="0" smtClean="0">
                <a:solidFill>
                  <a:srgbClr val="00447A"/>
                </a:solidFill>
              </a:rPr>
              <a:t>Za djecu od rođenja do pete godine života postoji šest područja učenja koja sve škole moraju pokriti: </a:t>
            </a:r>
            <a:endParaRPr lang="en-GB" sz="2400" dirty="0" smtClean="0">
              <a:solidFill>
                <a:srgbClr val="00447A"/>
              </a:solidFill>
            </a:endParaRPr>
          </a:p>
          <a:p>
            <a:pPr eaLnBrk="1" hangingPunct="1">
              <a:lnSpc>
                <a:spcPct val="90000"/>
              </a:lnSpc>
            </a:pPr>
            <a:r>
              <a:rPr lang="hr-HR" sz="2400" dirty="0" smtClean="0">
                <a:solidFill>
                  <a:srgbClr val="00447A"/>
                </a:solidFill>
              </a:rPr>
              <a:t>Komunikacija,</a:t>
            </a:r>
            <a:r>
              <a:rPr lang="en-GB" sz="2400" dirty="0" smtClean="0">
                <a:solidFill>
                  <a:srgbClr val="00447A"/>
                </a:solidFill>
              </a:rPr>
              <a:t> </a:t>
            </a:r>
            <a:r>
              <a:rPr lang="hr-HR" sz="2400" dirty="0" smtClean="0">
                <a:solidFill>
                  <a:srgbClr val="00447A"/>
                </a:solidFill>
              </a:rPr>
              <a:t>jezik</a:t>
            </a:r>
            <a:r>
              <a:rPr lang="en-GB" sz="2400" dirty="0" smtClean="0">
                <a:solidFill>
                  <a:srgbClr val="00447A"/>
                </a:solidFill>
              </a:rPr>
              <a:t> </a:t>
            </a:r>
            <a:r>
              <a:rPr lang="en-GB" sz="2400" dirty="0" smtClean="0">
                <a:solidFill>
                  <a:srgbClr val="00447A"/>
                </a:solidFill>
              </a:rPr>
              <a:t>&amp; </a:t>
            </a:r>
            <a:r>
              <a:rPr lang="hr-HR" sz="2400" dirty="0" smtClean="0">
                <a:solidFill>
                  <a:srgbClr val="00447A"/>
                </a:solidFill>
              </a:rPr>
              <a:t>pismenost</a:t>
            </a:r>
            <a:endParaRPr lang="en-GB" sz="2400" dirty="0" smtClean="0">
              <a:solidFill>
                <a:srgbClr val="00447A"/>
              </a:solidFill>
            </a:endParaRPr>
          </a:p>
          <a:p>
            <a:pPr eaLnBrk="1" hangingPunct="1">
              <a:lnSpc>
                <a:spcPct val="90000"/>
              </a:lnSpc>
            </a:pPr>
            <a:r>
              <a:rPr lang="hr-HR" sz="2400" dirty="0" smtClean="0">
                <a:solidFill>
                  <a:srgbClr val="00447A"/>
                </a:solidFill>
              </a:rPr>
              <a:t>Poznavanje</a:t>
            </a:r>
            <a:r>
              <a:rPr lang="en-GB" sz="2400" dirty="0" smtClean="0">
                <a:solidFill>
                  <a:srgbClr val="00447A"/>
                </a:solidFill>
              </a:rPr>
              <a:t> </a:t>
            </a:r>
            <a:r>
              <a:rPr lang="en-GB" sz="2400" dirty="0" smtClean="0">
                <a:solidFill>
                  <a:srgbClr val="00447A"/>
                </a:solidFill>
              </a:rPr>
              <a:t>&amp; </a:t>
            </a:r>
            <a:r>
              <a:rPr lang="hr-HR" sz="2400" dirty="0" smtClean="0">
                <a:solidFill>
                  <a:srgbClr val="00447A"/>
                </a:solidFill>
              </a:rPr>
              <a:t>r</a:t>
            </a:r>
            <a:r>
              <a:rPr lang="hr-HR" sz="2400" dirty="0" smtClean="0">
                <a:solidFill>
                  <a:srgbClr val="00447A"/>
                </a:solidFill>
              </a:rPr>
              <a:t>azumijevanje svijeta</a:t>
            </a:r>
            <a:endParaRPr lang="en-GB" sz="2400" dirty="0" smtClean="0">
              <a:solidFill>
                <a:srgbClr val="00447A"/>
              </a:solidFill>
            </a:endParaRPr>
          </a:p>
          <a:p>
            <a:pPr eaLnBrk="1" hangingPunct="1">
              <a:lnSpc>
                <a:spcPct val="90000"/>
              </a:lnSpc>
            </a:pPr>
            <a:r>
              <a:rPr lang="hr-HR" sz="2400" dirty="0" smtClean="0">
                <a:solidFill>
                  <a:srgbClr val="00447A"/>
                </a:solidFill>
              </a:rPr>
              <a:t>Fizički razvoj</a:t>
            </a:r>
            <a:endParaRPr lang="en-GB" sz="2400" dirty="0" smtClean="0">
              <a:solidFill>
                <a:srgbClr val="00447A"/>
              </a:solidFill>
            </a:endParaRPr>
          </a:p>
          <a:p>
            <a:pPr eaLnBrk="1" hangingPunct="1">
              <a:lnSpc>
                <a:spcPct val="90000"/>
              </a:lnSpc>
            </a:pPr>
            <a:r>
              <a:rPr lang="hr-HR" sz="2400" dirty="0" smtClean="0">
                <a:solidFill>
                  <a:srgbClr val="00447A"/>
                </a:solidFill>
              </a:rPr>
              <a:t>Kreativni razvoj</a:t>
            </a:r>
            <a:endParaRPr lang="en-GB" sz="2400" dirty="0" smtClean="0">
              <a:solidFill>
                <a:srgbClr val="00447A"/>
              </a:solidFill>
            </a:endParaRPr>
          </a:p>
          <a:p>
            <a:pPr eaLnBrk="1" hangingPunct="1">
              <a:lnSpc>
                <a:spcPct val="90000"/>
              </a:lnSpc>
            </a:pPr>
            <a:r>
              <a:rPr lang="hr-HR" sz="2400" dirty="0" smtClean="0">
                <a:solidFill>
                  <a:srgbClr val="00447A"/>
                </a:solidFill>
              </a:rPr>
              <a:t>Osobni, društveni</a:t>
            </a:r>
            <a:r>
              <a:rPr lang="en-GB" sz="2400" dirty="0" smtClean="0">
                <a:solidFill>
                  <a:srgbClr val="00447A"/>
                </a:solidFill>
              </a:rPr>
              <a:t> </a:t>
            </a:r>
            <a:r>
              <a:rPr lang="en-GB" sz="2400" dirty="0" smtClean="0">
                <a:solidFill>
                  <a:srgbClr val="00447A"/>
                </a:solidFill>
              </a:rPr>
              <a:t>&amp; </a:t>
            </a:r>
            <a:r>
              <a:rPr lang="en-GB" sz="2400" dirty="0" err="1" smtClean="0">
                <a:solidFill>
                  <a:srgbClr val="00447A"/>
                </a:solidFill>
              </a:rPr>
              <a:t>Emo</a:t>
            </a:r>
            <a:r>
              <a:rPr lang="hr-HR" sz="2400" dirty="0" smtClean="0">
                <a:solidFill>
                  <a:srgbClr val="00447A"/>
                </a:solidFill>
              </a:rPr>
              <a:t>cionalni </a:t>
            </a:r>
            <a:r>
              <a:rPr lang="hr-HR" sz="2400" dirty="0" smtClean="0">
                <a:solidFill>
                  <a:srgbClr val="00447A"/>
                </a:solidFill>
              </a:rPr>
              <a:t>razvoj</a:t>
            </a:r>
            <a:endParaRPr lang="en-GB" sz="2400" dirty="0" smtClean="0">
              <a:solidFill>
                <a:srgbClr val="00447A"/>
              </a:solidFill>
            </a:endParaRPr>
          </a:p>
          <a:p>
            <a:pPr eaLnBrk="1" hangingPunct="1">
              <a:lnSpc>
                <a:spcPct val="90000"/>
              </a:lnSpc>
            </a:pPr>
            <a:r>
              <a:rPr lang="hr-HR" sz="2400" dirty="0" smtClean="0">
                <a:solidFill>
                  <a:srgbClr val="00447A"/>
                </a:solidFill>
              </a:rPr>
              <a:t>Rješavanje problema</a:t>
            </a:r>
            <a:r>
              <a:rPr lang="en-GB" sz="2400" dirty="0" smtClean="0">
                <a:solidFill>
                  <a:srgbClr val="00447A"/>
                </a:solidFill>
              </a:rPr>
              <a:t>, </a:t>
            </a:r>
            <a:r>
              <a:rPr lang="hr-HR" sz="2400" dirty="0" smtClean="0">
                <a:solidFill>
                  <a:srgbClr val="00447A"/>
                </a:solidFill>
              </a:rPr>
              <a:t>rezoniranje</a:t>
            </a:r>
            <a:r>
              <a:rPr lang="en-GB" sz="2400" dirty="0" smtClean="0">
                <a:solidFill>
                  <a:srgbClr val="00447A"/>
                </a:solidFill>
              </a:rPr>
              <a:t> </a:t>
            </a:r>
            <a:r>
              <a:rPr lang="en-GB" sz="2400" dirty="0" smtClean="0">
                <a:solidFill>
                  <a:srgbClr val="00447A"/>
                </a:solidFill>
              </a:rPr>
              <a:t>&amp; </a:t>
            </a:r>
            <a:r>
              <a:rPr lang="hr-HR" sz="2400" dirty="0" smtClean="0">
                <a:solidFill>
                  <a:srgbClr val="00447A"/>
                </a:solidFill>
              </a:rPr>
              <a:t>brojevi</a:t>
            </a:r>
            <a:endParaRPr lang="en-GB" sz="2400" dirty="0" smtClean="0">
              <a:solidFill>
                <a:srgbClr val="00447A"/>
              </a:solidFill>
            </a:endParaRPr>
          </a:p>
          <a:p>
            <a:pPr eaLnBrk="1" hangingPunct="1">
              <a:lnSpc>
                <a:spcPct val="90000"/>
              </a:lnSpc>
            </a:pPr>
            <a:endParaRPr lang="en-GB" sz="2400" dirty="0" smtClean="0">
              <a:solidFill>
                <a:srgbClr val="00447A"/>
              </a:solidFill>
            </a:endParaRPr>
          </a:p>
          <a:p>
            <a:pPr eaLnBrk="1" hangingPunct="1">
              <a:lnSpc>
                <a:spcPct val="90000"/>
              </a:lnSpc>
            </a:pPr>
            <a:endParaRPr lang="en-GB" sz="2400" dirty="0" smtClean="0">
              <a:solidFill>
                <a:srgbClr val="00447A"/>
              </a:solidFill>
            </a:endParaRPr>
          </a:p>
        </p:txBody>
      </p:sp>
      <p:pic>
        <p:nvPicPr>
          <p:cNvPr id="15364" name="Picture 8" descr="See full size image">
            <a:hlinkClick r:id="rId3"/>
          </p:cNvPr>
          <p:cNvPicPr>
            <a:picLocks noChangeAspect="1" noChangeArrowheads="1"/>
          </p:cNvPicPr>
          <p:nvPr/>
        </p:nvPicPr>
        <p:blipFill>
          <a:blip r:embed="rId4"/>
          <a:srcRect/>
          <a:stretch>
            <a:fillRect/>
          </a:stretch>
        </p:blipFill>
        <p:spPr bwMode="auto">
          <a:xfrm>
            <a:off x="611188" y="1341438"/>
            <a:ext cx="1239837" cy="38163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hr-HR" sz="3200" dirty="0" smtClean="0">
                <a:solidFill>
                  <a:srgbClr val="00447A"/>
                </a:solidFill>
              </a:rPr>
              <a:t>Kurikulum</a:t>
            </a:r>
            <a:endParaRPr lang="en-GB" sz="3600" dirty="0" smtClean="0">
              <a:solidFill>
                <a:srgbClr val="00447A"/>
              </a:solidFill>
            </a:endParaRPr>
          </a:p>
        </p:txBody>
      </p:sp>
      <p:sp>
        <p:nvSpPr>
          <p:cNvPr id="16387" name="Rectangle 4"/>
          <p:cNvSpPr>
            <a:spLocks noGrp="1" noChangeArrowheads="1"/>
          </p:cNvSpPr>
          <p:nvPr>
            <p:ph type="body" sz="half" idx="4294967295"/>
          </p:nvPr>
        </p:nvSpPr>
        <p:spPr>
          <a:xfrm>
            <a:off x="4652963" y="1600200"/>
            <a:ext cx="4033837" cy="4525963"/>
          </a:xfrm>
        </p:spPr>
        <p:txBody>
          <a:bodyPr/>
          <a:lstStyle/>
          <a:p>
            <a:pPr eaLnBrk="1" hangingPunct="1">
              <a:buFontTx/>
              <a:buNone/>
            </a:pPr>
            <a:r>
              <a:rPr lang="hr-HR" sz="2400" dirty="0" smtClean="0">
                <a:solidFill>
                  <a:srgbClr val="00447A"/>
                </a:solidFill>
              </a:rPr>
              <a:t>OSNOVNI PREDMETI</a:t>
            </a:r>
            <a:endParaRPr lang="en-GB" sz="2400" dirty="0" smtClean="0">
              <a:solidFill>
                <a:srgbClr val="00447A"/>
              </a:solidFill>
            </a:endParaRPr>
          </a:p>
          <a:p>
            <a:pPr eaLnBrk="1" hangingPunct="1"/>
            <a:r>
              <a:rPr lang="en-GB" sz="2400" dirty="0" err="1" smtClean="0">
                <a:solidFill>
                  <a:srgbClr val="00447A"/>
                </a:solidFill>
              </a:rPr>
              <a:t>Engl</a:t>
            </a:r>
            <a:r>
              <a:rPr lang="hr-HR" sz="2400" dirty="0" smtClean="0">
                <a:solidFill>
                  <a:srgbClr val="00447A"/>
                </a:solidFill>
              </a:rPr>
              <a:t>eski jezik</a:t>
            </a:r>
            <a:endParaRPr lang="en-GB" sz="2400" dirty="0" smtClean="0">
              <a:solidFill>
                <a:srgbClr val="00447A"/>
              </a:solidFill>
            </a:endParaRPr>
          </a:p>
          <a:p>
            <a:pPr eaLnBrk="1" hangingPunct="1"/>
            <a:r>
              <a:rPr lang="en-GB" sz="2400" dirty="0" smtClean="0">
                <a:solidFill>
                  <a:srgbClr val="00447A"/>
                </a:solidFill>
              </a:rPr>
              <a:t>Mat</a:t>
            </a:r>
            <a:r>
              <a:rPr lang="hr-HR" sz="2400" dirty="0" smtClean="0">
                <a:solidFill>
                  <a:srgbClr val="00447A"/>
                </a:solidFill>
              </a:rPr>
              <a:t>ematika</a:t>
            </a:r>
            <a:endParaRPr lang="en-GB" sz="2400" dirty="0" smtClean="0">
              <a:solidFill>
                <a:srgbClr val="00447A"/>
              </a:solidFill>
            </a:endParaRPr>
          </a:p>
          <a:p>
            <a:pPr eaLnBrk="1" hangingPunct="1"/>
            <a:r>
              <a:rPr lang="hr-HR" sz="2400" dirty="0" smtClean="0">
                <a:solidFill>
                  <a:srgbClr val="00447A"/>
                </a:solidFill>
              </a:rPr>
              <a:t>Znanost</a:t>
            </a:r>
            <a:endParaRPr lang="en-GB" sz="2400" dirty="0" smtClean="0">
              <a:solidFill>
                <a:srgbClr val="00447A"/>
              </a:solidFill>
            </a:endParaRPr>
          </a:p>
        </p:txBody>
      </p:sp>
      <p:pic>
        <p:nvPicPr>
          <p:cNvPr id="16388" name="Picture 21" descr="NationalCurriculum"/>
          <p:cNvPicPr>
            <a:picLocks noChangeAspect="1" noChangeArrowheads="1"/>
          </p:cNvPicPr>
          <p:nvPr/>
        </p:nvPicPr>
        <p:blipFill>
          <a:blip r:embed="rId3"/>
          <a:srcRect/>
          <a:stretch>
            <a:fillRect/>
          </a:stretch>
        </p:blipFill>
        <p:spPr bwMode="auto">
          <a:xfrm>
            <a:off x="5292725" y="3644900"/>
            <a:ext cx="2879725" cy="2881313"/>
          </a:xfrm>
          <a:prstGeom prst="rect">
            <a:avLst/>
          </a:prstGeom>
          <a:noFill/>
          <a:ln w="9525">
            <a:noFill/>
            <a:miter lim="800000"/>
            <a:headEnd/>
            <a:tailEnd/>
          </a:ln>
        </p:spPr>
      </p:pic>
      <p:pic>
        <p:nvPicPr>
          <p:cNvPr id="16389" name="Picture 8" descr="DSC00016"/>
          <p:cNvPicPr>
            <a:picLocks noChangeAspect="1" noChangeArrowheads="1"/>
          </p:cNvPicPr>
          <p:nvPr/>
        </p:nvPicPr>
        <p:blipFill>
          <a:blip r:embed="rId4"/>
          <a:srcRect/>
          <a:stretch>
            <a:fillRect/>
          </a:stretch>
        </p:blipFill>
        <p:spPr bwMode="auto">
          <a:xfrm>
            <a:off x="539750" y="1773238"/>
            <a:ext cx="3905250" cy="2928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hr-HR" sz="3200" dirty="0" smtClean="0">
                <a:solidFill>
                  <a:srgbClr val="00447A"/>
                </a:solidFill>
              </a:rPr>
              <a:t>Kurikulum</a:t>
            </a:r>
            <a:endParaRPr lang="en-GB" sz="3200" dirty="0" smtClean="0">
              <a:solidFill>
                <a:srgbClr val="00447A"/>
              </a:solidFill>
            </a:endParaRPr>
          </a:p>
        </p:txBody>
      </p:sp>
      <p:sp>
        <p:nvSpPr>
          <p:cNvPr id="454659" name="Rectangle 3"/>
          <p:cNvSpPr>
            <a:spLocks noGrp="1" noChangeArrowheads="1"/>
          </p:cNvSpPr>
          <p:nvPr>
            <p:ph type="body" sz="half" idx="4294967295"/>
          </p:nvPr>
        </p:nvSpPr>
        <p:spPr>
          <a:xfrm>
            <a:off x="457200" y="1484313"/>
            <a:ext cx="4033838" cy="4525962"/>
          </a:xfrm>
        </p:spPr>
        <p:txBody>
          <a:bodyPr/>
          <a:lstStyle/>
          <a:p>
            <a:pPr eaLnBrk="1" hangingPunct="1">
              <a:defRPr/>
            </a:pPr>
            <a:r>
              <a:rPr lang="hr-HR" sz="2400" dirty="0" smtClean="0">
                <a:solidFill>
                  <a:srgbClr val="00447A"/>
                </a:solidFill>
              </a:rPr>
              <a:t>Likovna kultura</a:t>
            </a:r>
            <a:endParaRPr lang="en-GB" sz="2400" dirty="0" smtClean="0">
              <a:solidFill>
                <a:srgbClr val="00447A"/>
              </a:solidFill>
            </a:endParaRPr>
          </a:p>
          <a:p>
            <a:pPr eaLnBrk="1" hangingPunct="1">
              <a:defRPr/>
            </a:pPr>
            <a:r>
              <a:rPr lang="hr-HR" sz="2400" dirty="0" smtClean="0">
                <a:solidFill>
                  <a:srgbClr val="00447A"/>
                </a:solidFill>
              </a:rPr>
              <a:t>Z</a:t>
            </a:r>
            <a:r>
              <a:rPr lang="hr-HR" sz="2400" dirty="0" smtClean="0">
                <a:solidFill>
                  <a:srgbClr val="00447A"/>
                </a:solidFill>
              </a:rPr>
              <a:t>emljopis</a:t>
            </a:r>
            <a:endParaRPr lang="en-GB" sz="2400" dirty="0" smtClean="0">
              <a:solidFill>
                <a:srgbClr val="00447A"/>
              </a:solidFill>
            </a:endParaRPr>
          </a:p>
          <a:p>
            <a:pPr eaLnBrk="1" hangingPunct="1">
              <a:defRPr/>
            </a:pPr>
            <a:r>
              <a:rPr lang="hr-HR" sz="2400" dirty="0" smtClean="0">
                <a:solidFill>
                  <a:srgbClr val="00447A"/>
                </a:solidFill>
              </a:rPr>
              <a:t>Povijest</a:t>
            </a:r>
            <a:endParaRPr lang="en-GB" sz="2400" dirty="0" smtClean="0">
              <a:solidFill>
                <a:srgbClr val="00447A"/>
              </a:solidFill>
            </a:endParaRPr>
          </a:p>
          <a:p>
            <a:pPr eaLnBrk="1" hangingPunct="1">
              <a:defRPr/>
            </a:pPr>
            <a:r>
              <a:rPr lang="hr-HR" sz="2400" dirty="0" smtClean="0">
                <a:solidFill>
                  <a:srgbClr val="00447A"/>
                </a:solidFill>
              </a:rPr>
              <a:t>Glazbena kultura</a:t>
            </a:r>
            <a:endParaRPr lang="en-GB" sz="2400" dirty="0" smtClean="0">
              <a:solidFill>
                <a:srgbClr val="00447A"/>
              </a:solidFill>
            </a:endParaRPr>
          </a:p>
          <a:p>
            <a:pPr eaLnBrk="1" hangingPunct="1">
              <a:defRPr/>
            </a:pPr>
            <a:r>
              <a:rPr lang="en-GB" sz="2400" dirty="0" smtClean="0">
                <a:solidFill>
                  <a:srgbClr val="00447A"/>
                </a:solidFill>
              </a:rPr>
              <a:t>D</a:t>
            </a:r>
            <a:r>
              <a:rPr lang="hr-HR" sz="2400" dirty="0" smtClean="0">
                <a:solidFill>
                  <a:srgbClr val="00447A"/>
                </a:solidFill>
              </a:rPr>
              <a:t>izajn i tehnologija</a:t>
            </a:r>
            <a:endParaRPr lang="en-GB" sz="2400" dirty="0" smtClean="0">
              <a:solidFill>
                <a:srgbClr val="00447A"/>
              </a:solidFill>
            </a:endParaRPr>
          </a:p>
          <a:p>
            <a:pPr eaLnBrk="1" hangingPunct="1">
              <a:defRPr/>
            </a:pPr>
            <a:r>
              <a:rPr lang="hr-HR" sz="2400" dirty="0" smtClean="0">
                <a:solidFill>
                  <a:srgbClr val="00447A"/>
                </a:solidFill>
              </a:rPr>
              <a:t>Informatika i komunikacije</a:t>
            </a:r>
          </a:p>
          <a:p>
            <a:pPr eaLnBrk="1" hangingPunct="1">
              <a:defRPr/>
            </a:pPr>
            <a:r>
              <a:rPr lang="hr-HR" sz="2400" dirty="0" smtClean="0">
                <a:solidFill>
                  <a:srgbClr val="00447A"/>
                </a:solidFill>
              </a:rPr>
              <a:t>Tjelesni odgoj</a:t>
            </a:r>
            <a:endParaRPr lang="en-GB" sz="2400" dirty="0" smtClean="0">
              <a:solidFill>
                <a:srgbClr val="00447A"/>
              </a:solidFill>
            </a:endParaRPr>
          </a:p>
          <a:p>
            <a:pPr eaLnBrk="1" hangingPunct="1">
              <a:defRPr/>
            </a:pPr>
            <a:r>
              <a:rPr lang="hr-HR" sz="2400" dirty="0" smtClean="0">
                <a:solidFill>
                  <a:srgbClr val="00447A"/>
                </a:solidFill>
              </a:rPr>
              <a:t>Vjeronauk</a:t>
            </a:r>
            <a:endParaRPr lang="en-GB" sz="2400" dirty="0" smtClean="0">
              <a:solidFill>
                <a:srgbClr val="00447A"/>
              </a:solidFill>
            </a:endParaRPr>
          </a:p>
          <a:p>
            <a:pPr eaLnBrk="1" hangingPunct="1">
              <a:defRPr/>
            </a:pPr>
            <a:endParaRPr lang="en-GB" sz="2400" dirty="0" smtClean="0">
              <a:solidFill>
                <a:srgbClr val="1F497D"/>
              </a:solidFill>
              <a:effectLst>
                <a:outerShdw blurRad="38100" dist="38100" dir="2700000" algn="tl">
                  <a:srgbClr val="C0C0C0"/>
                </a:outerShdw>
              </a:effectLst>
            </a:endParaRPr>
          </a:p>
        </p:txBody>
      </p:sp>
      <p:sp>
        <p:nvSpPr>
          <p:cNvPr id="17412" name="Rectangle 5"/>
          <p:cNvSpPr>
            <a:spLocks noGrp="1" noChangeArrowheads="1"/>
          </p:cNvSpPr>
          <p:nvPr>
            <p:ph type="body" sz="half" idx="4294967295"/>
          </p:nvPr>
        </p:nvSpPr>
        <p:spPr>
          <a:xfrm>
            <a:off x="4652963" y="1484313"/>
            <a:ext cx="4033837" cy="4525962"/>
          </a:xfrm>
        </p:spPr>
        <p:txBody>
          <a:bodyPr/>
          <a:lstStyle/>
          <a:p>
            <a:pPr eaLnBrk="1" hangingPunct="1"/>
            <a:r>
              <a:rPr lang="hr-HR" sz="2400" dirty="0" smtClean="0">
                <a:solidFill>
                  <a:srgbClr val="00447A"/>
                </a:solidFill>
              </a:rPr>
              <a:t>Zdravstveni odgoj</a:t>
            </a:r>
          </a:p>
          <a:p>
            <a:pPr eaLnBrk="1" hangingPunct="1"/>
            <a:r>
              <a:rPr lang="hr-HR" sz="2400" dirty="0" smtClean="0">
                <a:solidFill>
                  <a:srgbClr val="00447A"/>
                </a:solidFill>
              </a:rPr>
              <a:t>Poslovni ogoj</a:t>
            </a:r>
            <a:endParaRPr lang="en-GB" sz="2400" dirty="0" smtClean="0">
              <a:solidFill>
                <a:srgbClr val="00447A"/>
              </a:solidFill>
            </a:endParaRPr>
          </a:p>
          <a:p>
            <a:pPr eaLnBrk="1" hangingPunct="1"/>
            <a:r>
              <a:rPr lang="hr-HR" sz="2400" dirty="0" smtClean="0">
                <a:solidFill>
                  <a:srgbClr val="00447A"/>
                </a:solidFill>
              </a:rPr>
              <a:t>Građanski odgoj</a:t>
            </a:r>
            <a:endParaRPr lang="en-GB" sz="2400" dirty="0" smtClean="0">
              <a:solidFill>
                <a:srgbClr val="00447A"/>
              </a:solidFill>
            </a:endParaRPr>
          </a:p>
        </p:txBody>
      </p:sp>
      <p:pic>
        <p:nvPicPr>
          <p:cNvPr id="17413" name="Picture 6" descr="IMG_4752"/>
          <p:cNvPicPr>
            <a:picLocks noChangeAspect="1" noChangeArrowheads="1"/>
          </p:cNvPicPr>
          <p:nvPr/>
        </p:nvPicPr>
        <p:blipFill>
          <a:blip r:embed="rId3"/>
          <a:srcRect/>
          <a:stretch>
            <a:fillRect/>
          </a:stretch>
        </p:blipFill>
        <p:spPr bwMode="auto">
          <a:xfrm>
            <a:off x="6732588" y="2997200"/>
            <a:ext cx="2284412" cy="3044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68313" y="260350"/>
            <a:ext cx="8229600" cy="1143000"/>
          </a:xfrm>
        </p:spPr>
        <p:txBody>
          <a:bodyPr/>
          <a:lstStyle/>
          <a:p>
            <a:pPr eaLnBrk="1" hangingPunct="1"/>
            <a:r>
              <a:rPr lang="hr-HR" sz="3200" dirty="0" smtClean="0">
                <a:solidFill>
                  <a:srgbClr val="00447A"/>
                </a:solidFill>
              </a:rPr>
              <a:t>Kurikulum 3</a:t>
            </a:r>
            <a:r>
              <a:rPr lang="en-GB" sz="3200" dirty="0" smtClean="0">
                <a:solidFill>
                  <a:srgbClr val="00447A"/>
                </a:solidFill>
              </a:rPr>
              <a:t>:</a:t>
            </a:r>
            <a:r>
              <a:rPr lang="hr-HR" sz="3200" dirty="0" smtClean="0">
                <a:solidFill>
                  <a:srgbClr val="00447A"/>
                </a:solidFill>
              </a:rPr>
              <a:t> Ključni stupanj 4</a:t>
            </a:r>
            <a:endParaRPr lang="en-GB" sz="3200" dirty="0" smtClean="0">
              <a:solidFill>
                <a:srgbClr val="00447A"/>
              </a:solidFill>
            </a:endParaRPr>
          </a:p>
        </p:txBody>
      </p:sp>
      <p:sp>
        <p:nvSpPr>
          <p:cNvPr id="450563" name="Rectangle 3"/>
          <p:cNvSpPr>
            <a:spLocks noGrp="1" noChangeArrowheads="1"/>
          </p:cNvSpPr>
          <p:nvPr>
            <p:ph type="body" sz="half" idx="4294967295"/>
          </p:nvPr>
        </p:nvSpPr>
        <p:spPr>
          <a:xfrm>
            <a:off x="457200" y="1600200"/>
            <a:ext cx="4033838" cy="4525963"/>
          </a:xfrm>
        </p:spPr>
        <p:txBody>
          <a:bodyPr/>
          <a:lstStyle/>
          <a:p>
            <a:pPr eaLnBrk="1" hangingPunct="1">
              <a:lnSpc>
                <a:spcPct val="90000"/>
              </a:lnSpc>
              <a:buFontTx/>
              <a:buNone/>
              <a:defRPr/>
            </a:pPr>
            <a:r>
              <a:rPr lang="en-GB" sz="2800" dirty="0" smtClean="0">
                <a:solidFill>
                  <a:srgbClr val="00447A"/>
                </a:solidFill>
                <a:effectLst>
                  <a:outerShdw blurRad="38100" dist="38100" dir="2700000" algn="tl">
                    <a:srgbClr val="C0C0C0"/>
                  </a:outerShdw>
                </a:effectLst>
              </a:rPr>
              <a:t>	</a:t>
            </a:r>
            <a:r>
              <a:rPr lang="hr-HR" sz="2400" dirty="0" smtClean="0">
                <a:solidFill>
                  <a:srgbClr val="00447A"/>
                </a:solidFill>
                <a:effectLst>
                  <a:outerShdw blurRad="38100" dist="38100" dir="2700000" algn="tl">
                    <a:srgbClr val="C0C0C0"/>
                  </a:outerShdw>
                </a:effectLst>
              </a:rPr>
              <a:t>Učenici  u dobi 14-16</a:t>
            </a:r>
            <a:r>
              <a:rPr lang="en-GB" sz="2400" dirty="0" smtClean="0">
                <a:solidFill>
                  <a:srgbClr val="00447A"/>
                </a:solidFill>
              </a:rPr>
              <a:t> </a:t>
            </a:r>
            <a:endParaRPr lang="en-GB" sz="2400" dirty="0" smtClean="0">
              <a:solidFill>
                <a:srgbClr val="00447A"/>
              </a:solidFill>
            </a:endParaRPr>
          </a:p>
          <a:p>
            <a:pPr eaLnBrk="1" hangingPunct="1">
              <a:lnSpc>
                <a:spcPct val="90000"/>
              </a:lnSpc>
              <a:defRPr/>
            </a:pPr>
            <a:r>
              <a:rPr lang="hr-HR" sz="2400" dirty="0" smtClean="0">
                <a:solidFill>
                  <a:srgbClr val="00447A"/>
                </a:solidFill>
              </a:rPr>
              <a:t>Obvezni predmeti</a:t>
            </a:r>
            <a:r>
              <a:rPr lang="en-GB" sz="2400" dirty="0" smtClean="0">
                <a:solidFill>
                  <a:srgbClr val="00447A"/>
                </a:solidFill>
              </a:rPr>
              <a:t> </a:t>
            </a:r>
            <a:r>
              <a:rPr lang="hr-HR" sz="2400" dirty="0" smtClean="0">
                <a:solidFill>
                  <a:srgbClr val="00447A"/>
                </a:solidFill>
              </a:rPr>
              <a:t>npr.</a:t>
            </a:r>
            <a:r>
              <a:rPr lang="en-GB" sz="2400" dirty="0" smtClean="0">
                <a:solidFill>
                  <a:srgbClr val="00447A"/>
                </a:solidFill>
              </a:rPr>
              <a:t> </a:t>
            </a:r>
            <a:r>
              <a:rPr lang="hr-HR" sz="2400" dirty="0" smtClean="0">
                <a:solidFill>
                  <a:srgbClr val="00447A"/>
                </a:solidFill>
              </a:rPr>
              <a:t>m</a:t>
            </a:r>
            <a:r>
              <a:rPr lang="en-GB" sz="2400" dirty="0" smtClean="0">
                <a:solidFill>
                  <a:srgbClr val="00447A"/>
                </a:solidFill>
              </a:rPr>
              <a:t>at</a:t>
            </a:r>
            <a:r>
              <a:rPr lang="hr-HR" sz="2400" dirty="0" smtClean="0">
                <a:solidFill>
                  <a:srgbClr val="00447A"/>
                </a:solidFill>
              </a:rPr>
              <a:t>ematika</a:t>
            </a:r>
            <a:endParaRPr lang="en-GB" sz="2400" dirty="0" smtClean="0">
              <a:solidFill>
                <a:srgbClr val="00447A"/>
              </a:solidFill>
            </a:endParaRPr>
          </a:p>
          <a:p>
            <a:pPr eaLnBrk="1" hangingPunct="1">
              <a:lnSpc>
                <a:spcPct val="90000"/>
              </a:lnSpc>
              <a:defRPr/>
            </a:pPr>
            <a:r>
              <a:rPr lang="hr-HR" sz="2400" dirty="0" smtClean="0">
                <a:solidFill>
                  <a:srgbClr val="00447A"/>
                </a:solidFill>
              </a:rPr>
              <a:t>Dodatni predmeti</a:t>
            </a:r>
            <a:r>
              <a:rPr lang="en-GB" sz="2400" dirty="0" smtClean="0">
                <a:solidFill>
                  <a:srgbClr val="00447A"/>
                </a:solidFill>
              </a:rPr>
              <a:t>, </a:t>
            </a:r>
            <a:r>
              <a:rPr lang="hr-HR" sz="2400" dirty="0" smtClean="0">
                <a:solidFill>
                  <a:srgbClr val="00447A"/>
                </a:solidFill>
              </a:rPr>
              <a:t>npr.</a:t>
            </a:r>
            <a:r>
              <a:rPr lang="en-GB" sz="2400" dirty="0" smtClean="0">
                <a:solidFill>
                  <a:srgbClr val="00447A"/>
                </a:solidFill>
              </a:rPr>
              <a:t> </a:t>
            </a:r>
            <a:r>
              <a:rPr lang="hr-HR" sz="2400" dirty="0" smtClean="0">
                <a:solidFill>
                  <a:srgbClr val="00447A"/>
                </a:solidFill>
              </a:rPr>
              <a:t>m</a:t>
            </a:r>
            <a:r>
              <a:rPr lang="en-GB" sz="2400" dirty="0" err="1" smtClean="0">
                <a:solidFill>
                  <a:srgbClr val="00447A"/>
                </a:solidFill>
              </a:rPr>
              <a:t>odern</a:t>
            </a:r>
            <a:r>
              <a:rPr lang="hr-HR" sz="2400" dirty="0" smtClean="0">
                <a:solidFill>
                  <a:srgbClr val="00447A"/>
                </a:solidFill>
              </a:rPr>
              <a:t>i strani jezici</a:t>
            </a:r>
            <a:endParaRPr lang="en-GB" sz="2400" dirty="0" smtClean="0">
              <a:solidFill>
                <a:srgbClr val="00447A"/>
              </a:solidFill>
            </a:endParaRPr>
          </a:p>
          <a:p>
            <a:pPr eaLnBrk="1" hangingPunct="1">
              <a:lnSpc>
                <a:spcPct val="90000"/>
              </a:lnSpc>
              <a:defRPr/>
            </a:pPr>
            <a:r>
              <a:rPr lang="en-GB" sz="2400" dirty="0" smtClean="0">
                <a:solidFill>
                  <a:srgbClr val="00447A"/>
                </a:solidFill>
              </a:rPr>
              <a:t> </a:t>
            </a:r>
            <a:r>
              <a:rPr lang="hr-HR" sz="2400" dirty="0" smtClean="0">
                <a:solidFill>
                  <a:srgbClr val="00447A"/>
                </a:solidFill>
              </a:rPr>
              <a:t>Izborni predmeti </a:t>
            </a:r>
            <a:r>
              <a:rPr lang="en-GB" sz="2400" dirty="0" smtClean="0">
                <a:solidFill>
                  <a:srgbClr val="00447A"/>
                </a:solidFill>
              </a:rPr>
              <a:t>– </a:t>
            </a:r>
            <a:r>
              <a:rPr lang="hr-HR" sz="2400" dirty="0" smtClean="0">
                <a:solidFill>
                  <a:srgbClr val="00447A"/>
                </a:solidFill>
              </a:rPr>
              <a:t>na primjer</a:t>
            </a:r>
            <a:r>
              <a:rPr lang="en-GB" sz="2400" dirty="0" smtClean="0">
                <a:solidFill>
                  <a:srgbClr val="00447A"/>
                </a:solidFill>
              </a:rPr>
              <a:t>:</a:t>
            </a:r>
            <a:endParaRPr lang="en-GB" sz="2400" dirty="0" smtClean="0">
              <a:solidFill>
                <a:srgbClr val="00447A"/>
              </a:solidFill>
            </a:endParaRPr>
          </a:p>
          <a:p>
            <a:pPr lvl="2" eaLnBrk="1" hangingPunct="1">
              <a:lnSpc>
                <a:spcPct val="90000"/>
              </a:lnSpc>
              <a:defRPr/>
            </a:pPr>
            <a:r>
              <a:rPr lang="hr-HR" dirty="0" smtClean="0">
                <a:solidFill>
                  <a:srgbClr val="00447A"/>
                </a:solidFill>
              </a:rPr>
              <a:t>Poslovanje</a:t>
            </a:r>
            <a:endParaRPr lang="en-GB" dirty="0" smtClean="0">
              <a:solidFill>
                <a:srgbClr val="00447A"/>
              </a:solidFill>
            </a:endParaRPr>
          </a:p>
          <a:p>
            <a:pPr lvl="2" eaLnBrk="1" hangingPunct="1">
              <a:lnSpc>
                <a:spcPct val="90000"/>
              </a:lnSpc>
              <a:defRPr/>
            </a:pPr>
            <a:r>
              <a:rPr lang="en-GB" dirty="0" err="1" smtClean="0">
                <a:solidFill>
                  <a:srgbClr val="00447A"/>
                </a:solidFill>
              </a:rPr>
              <a:t>Medi</a:t>
            </a:r>
            <a:r>
              <a:rPr lang="hr-HR" dirty="0" smtClean="0">
                <a:solidFill>
                  <a:srgbClr val="00447A"/>
                </a:solidFill>
              </a:rPr>
              <a:t>ji</a:t>
            </a:r>
            <a:endParaRPr lang="en-GB" dirty="0" smtClean="0">
              <a:solidFill>
                <a:srgbClr val="00447A"/>
              </a:solidFill>
            </a:endParaRPr>
          </a:p>
          <a:p>
            <a:pPr lvl="2" eaLnBrk="1" hangingPunct="1">
              <a:lnSpc>
                <a:spcPct val="90000"/>
              </a:lnSpc>
              <a:defRPr/>
            </a:pPr>
            <a:r>
              <a:rPr lang="hr-HR" dirty="0" smtClean="0">
                <a:solidFill>
                  <a:srgbClr val="00447A"/>
                </a:solidFill>
              </a:rPr>
              <a:t>Ples</a:t>
            </a:r>
            <a:endParaRPr lang="en-GB" dirty="0" smtClean="0">
              <a:solidFill>
                <a:srgbClr val="00447A"/>
              </a:solidFill>
            </a:endParaRPr>
          </a:p>
          <a:p>
            <a:pPr lvl="2" eaLnBrk="1" hangingPunct="1">
              <a:lnSpc>
                <a:spcPct val="90000"/>
              </a:lnSpc>
              <a:defRPr/>
            </a:pPr>
            <a:r>
              <a:rPr lang="hr-HR" dirty="0" smtClean="0">
                <a:solidFill>
                  <a:srgbClr val="00447A"/>
                </a:solidFill>
              </a:rPr>
              <a:t>K</a:t>
            </a:r>
            <a:r>
              <a:rPr lang="hr-HR" dirty="0" smtClean="0">
                <a:solidFill>
                  <a:srgbClr val="00447A"/>
                </a:solidFill>
              </a:rPr>
              <a:t>azalište</a:t>
            </a:r>
            <a:endParaRPr lang="en-GB" dirty="0" smtClean="0">
              <a:solidFill>
                <a:srgbClr val="00447A"/>
              </a:solidFill>
            </a:endParaRPr>
          </a:p>
          <a:p>
            <a:pPr lvl="1" eaLnBrk="1" hangingPunct="1">
              <a:lnSpc>
                <a:spcPct val="90000"/>
              </a:lnSpc>
              <a:defRPr/>
            </a:pPr>
            <a:endParaRPr lang="en-GB" sz="2400" dirty="0" smtClean="0">
              <a:solidFill>
                <a:srgbClr val="00447A"/>
              </a:solidFill>
            </a:endParaRPr>
          </a:p>
          <a:p>
            <a:pPr eaLnBrk="1" hangingPunct="1">
              <a:lnSpc>
                <a:spcPct val="90000"/>
              </a:lnSpc>
              <a:defRPr/>
            </a:pPr>
            <a:endParaRPr lang="en-GB" sz="2800" dirty="0" smtClean="0">
              <a:effectLst>
                <a:outerShdw blurRad="38100" dist="38100" dir="2700000" algn="tl">
                  <a:srgbClr val="C0C0C0"/>
                </a:outerShdw>
              </a:effectLst>
            </a:endParaRPr>
          </a:p>
        </p:txBody>
      </p:sp>
      <p:pic>
        <p:nvPicPr>
          <p:cNvPr id="18436" name="Picture 7" descr="Dance"/>
          <p:cNvPicPr>
            <a:picLocks noGrp="1" noChangeAspect="1" noChangeArrowheads="1"/>
          </p:cNvPicPr>
          <p:nvPr>
            <p:ph sz="half" idx="4294967295"/>
          </p:nvPr>
        </p:nvPicPr>
        <p:blipFill>
          <a:blip r:embed="rId3"/>
          <a:srcRect/>
          <a:stretch>
            <a:fillRect/>
          </a:stretch>
        </p:blipFill>
        <p:spPr>
          <a:xfrm>
            <a:off x="5159375" y="1670050"/>
            <a:ext cx="3451225" cy="4024313"/>
          </a:xfr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68313" y="0"/>
            <a:ext cx="8229600" cy="1143000"/>
          </a:xfrm>
        </p:spPr>
        <p:txBody>
          <a:bodyPr/>
          <a:lstStyle/>
          <a:p>
            <a:pPr eaLnBrk="1" hangingPunct="1"/>
            <a:r>
              <a:rPr lang="hr-HR" sz="3200" dirty="0" smtClean="0">
                <a:solidFill>
                  <a:srgbClr val="00447A"/>
                </a:solidFill>
              </a:rPr>
              <a:t>Opis engleskog školskog sustava</a:t>
            </a:r>
            <a:endParaRPr lang="en-GB" sz="3200" dirty="0" smtClean="0">
              <a:solidFill>
                <a:srgbClr val="00447A"/>
              </a:solidFill>
            </a:endParaRPr>
          </a:p>
        </p:txBody>
      </p:sp>
      <p:sp>
        <p:nvSpPr>
          <p:cNvPr id="19459" name="Rectangle 3"/>
          <p:cNvSpPr>
            <a:spLocks noGrp="1" noChangeArrowheads="1"/>
          </p:cNvSpPr>
          <p:nvPr>
            <p:ph type="body" idx="4294967295"/>
          </p:nvPr>
        </p:nvSpPr>
        <p:spPr>
          <a:xfrm>
            <a:off x="214313" y="1285875"/>
            <a:ext cx="6500812" cy="4224338"/>
          </a:xfrm>
        </p:spPr>
        <p:txBody>
          <a:bodyPr/>
          <a:lstStyle/>
          <a:p>
            <a:pPr eaLnBrk="1" hangingPunct="1">
              <a:lnSpc>
                <a:spcPct val="80000"/>
              </a:lnSpc>
            </a:pPr>
            <a:r>
              <a:rPr lang="hr-HR" sz="2400" dirty="0" smtClean="0">
                <a:solidFill>
                  <a:srgbClr val="00447A"/>
                </a:solidFill>
              </a:rPr>
              <a:t>Jedan od najrazvijenijih školskih sustava na svijetu</a:t>
            </a:r>
            <a:endParaRPr lang="en-GB" sz="2400" dirty="0" smtClean="0">
              <a:solidFill>
                <a:srgbClr val="00447A"/>
              </a:solidFill>
            </a:endParaRPr>
          </a:p>
          <a:p>
            <a:pPr eaLnBrk="1" hangingPunct="1">
              <a:lnSpc>
                <a:spcPct val="80000"/>
              </a:lnSpc>
              <a:buFontTx/>
              <a:buNone/>
            </a:pPr>
            <a:endParaRPr lang="en-GB" sz="2400" dirty="0" smtClean="0">
              <a:solidFill>
                <a:srgbClr val="00447A"/>
              </a:solidFill>
            </a:endParaRPr>
          </a:p>
          <a:p>
            <a:pPr eaLnBrk="1" hangingPunct="1">
              <a:lnSpc>
                <a:spcPct val="80000"/>
              </a:lnSpc>
            </a:pPr>
            <a:r>
              <a:rPr lang="hr-HR" sz="2400" dirty="0" smtClean="0">
                <a:solidFill>
                  <a:srgbClr val="00447A"/>
                </a:solidFill>
              </a:rPr>
              <a:t>Usmjerenost na standarde i opće dobro stanje</a:t>
            </a:r>
            <a:r>
              <a:rPr lang="en-GB" sz="2400" dirty="0" smtClean="0">
                <a:solidFill>
                  <a:srgbClr val="00447A"/>
                </a:solidFill>
              </a:rPr>
              <a:t> </a:t>
            </a:r>
            <a:endParaRPr lang="en-GB" sz="2400" dirty="0" smtClean="0">
              <a:solidFill>
                <a:srgbClr val="00447A"/>
              </a:solidFill>
            </a:endParaRPr>
          </a:p>
          <a:p>
            <a:pPr eaLnBrk="1" hangingPunct="1">
              <a:lnSpc>
                <a:spcPct val="80000"/>
              </a:lnSpc>
              <a:buFontTx/>
              <a:buNone/>
            </a:pPr>
            <a:endParaRPr lang="en-GB" sz="2400" dirty="0" smtClean="0">
              <a:solidFill>
                <a:srgbClr val="00447A"/>
              </a:solidFill>
            </a:endParaRPr>
          </a:p>
          <a:p>
            <a:pPr eaLnBrk="1" hangingPunct="1">
              <a:lnSpc>
                <a:spcPct val="80000"/>
              </a:lnSpc>
            </a:pPr>
            <a:r>
              <a:rPr lang="hr-HR" sz="2400" dirty="0" smtClean="0">
                <a:solidFill>
                  <a:srgbClr val="00447A"/>
                </a:solidFill>
              </a:rPr>
              <a:t>Strogi uvjeti odgovornosti</a:t>
            </a:r>
            <a:endParaRPr lang="en-GB" sz="2400" dirty="0" smtClean="0">
              <a:solidFill>
                <a:srgbClr val="00447A"/>
              </a:solidFill>
            </a:endParaRPr>
          </a:p>
          <a:p>
            <a:pPr eaLnBrk="1" hangingPunct="1">
              <a:lnSpc>
                <a:spcPct val="80000"/>
              </a:lnSpc>
              <a:buFontTx/>
              <a:buNone/>
            </a:pPr>
            <a:endParaRPr lang="en-GB" sz="2400" dirty="0" smtClean="0">
              <a:solidFill>
                <a:srgbClr val="00447A"/>
              </a:solidFill>
            </a:endParaRPr>
          </a:p>
          <a:p>
            <a:pPr eaLnBrk="1" hangingPunct="1">
              <a:lnSpc>
                <a:spcPct val="80000"/>
              </a:lnSpc>
            </a:pPr>
            <a:r>
              <a:rPr lang="hr-HR" sz="2400" dirty="0" smtClean="0">
                <a:solidFill>
                  <a:srgbClr val="00447A"/>
                </a:solidFill>
              </a:rPr>
              <a:t>Remodeliranje radne snage</a:t>
            </a:r>
            <a:endParaRPr lang="en-GB" sz="2400" dirty="0" smtClean="0">
              <a:solidFill>
                <a:srgbClr val="00447A"/>
              </a:solidFill>
            </a:endParaRPr>
          </a:p>
          <a:p>
            <a:pPr eaLnBrk="1" hangingPunct="1">
              <a:lnSpc>
                <a:spcPct val="80000"/>
              </a:lnSpc>
              <a:buFontTx/>
              <a:buNone/>
            </a:pPr>
            <a:endParaRPr lang="en-GB" sz="2400" dirty="0" smtClean="0">
              <a:solidFill>
                <a:srgbClr val="00447A"/>
              </a:solidFill>
            </a:endParaRPr>
          </a:p>
          <a:p>
            <a:pPr eaLnBrk="1" hangingPunct="1">
              <a:lnSpc>
                <a:spcPct val="80000"/>
              </a:lnSpc>
            </a:pPr>
            <a:r>
              <a:rPr lang="hr-HR" sz="2400" dirty="0" smtClean="0">
                <a:solidFill>
                  <a:srgbClr val="00447A"/>
                </a:solidFill>
              </a:rPr>
              <a:t>Suradnja i natjecanje</a:t>
            </a:r>
            <a:endParaRPr lang="en-GB" sz="2400" dirty="0" smtClean="0">
              <a:solidFill>
                <a:srgbClr val="00447A"/>
              </a:solidFill>
            </a:endParaRPr>
          </a:p>
          <a:p>
            <a:pPr eaLnBrk="1" hangingPunct="1">
              <a:lnSpc>
                <a:spcPct val="80000"/>
              </a:lnSpc>
              <a:buFontTx/>
              <a:buNone/>
            </a:pPr>
            <a:endParaRPr lang="en-GB" sz="2400" dirty="0" smtClean="0">
              <a:solidFill>
                <a:srgbClr val="00447A"/>
              </a:solidFill>
            </a:endParaRPr>
          </a:p>
          <a:p>
            <a:pPr eaLnBrk="1" hangingPunct="1">
              <a:lnSpc>
                <a:spcPct val="80000"/>
              </a:lnSpc>
            </a:pPr>
            <a:r>
              <a:rPr lang="hr-HR" sz="2400" dirty="0" smtClean="0">
                <a:solidFill>
                  <a:srgbClr val="00447A"/>
                </a:solidFill>
              </a:rPr>
              <a:t>Važnost vodstva</a:t>
            </a:r>
            <a:endParaRPr lang="en-GB" sz="2400" dirty="0" smtClean="0">
              <a:solidFill>
                <a:srgbClr val="00447A"/>
              </a:solidFill>
            </a:endParaRPr>
          </a:p>
        </p:txBody>
      </p:sp>
      <p:pic>
        <p:nvPicPr>
          <p:cNvPr id="19460" name="Picture 3" descr="NCSL-000830"/>
          <p:cNvPicPr>
            <a:picLocks noChangeAspect="1" noChangeArrowheads="1"/>
          </p:cNvPicPr>
          <p:nvPr/>
        </p:nvPicPr>
        <p:blipFill>
          <a:blip r:embed="rId3"/>
          <a:srcRect/>
          <a:stretch>
            <a:fillRect/>
          </a:stretch>
        </p:blipFill>
        <p:spPr bwMode="auto">
          <a:xfrm>
            <a:off x="6143625" y="2571750"/>
            <a:ext cx="2601913" cy="3452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utrition design template">
  <a:themeElements>
    <a:clrScheme name="">
      <a:dk1>
        <a:srgbClr val="000000"/>
      </a:dk1>
      <a:lt1>
        <a:srgbClr val="FFFFFF"/>
      </a:lt1>
      <a:dk2>
        <a:srgbClr val="B2B2B2"/>
      </a:dk2>
      <a:lt2>
        <a:srgbClr val="333333"/>
      </a:lt2>
      <a:accent1>
        <a:srgbClr val="FFFF99"/>
      </a:accent1>
      <a:accent2>
        <a:srgbClr val="FFCC99"/>
      </a:accent2>
      <a:accent3>
        <a:srgbClr val="D5D5D5"/>
      </a:accent3>
      <a:accent4>
        <a:srgbClr val="DADADA"/>
      </a:accent4>
      <a:accent5>
        <a:srgbClr val="FFFFCA"/>
      </a:accent5>
      <a:accent6>
        <a:srgbClr val="E7B98A"/>
      </a:accent6>
      <a:hlink>
        <a:srgbClr val="FF9933"/>
      </a:hlink>
      <a:folHlink>
        <a:srgbClr val="FF6600"/>
      </a:folHlink>
    </a:clrScheme>
    <a:fontScheme name="Nutrition design templat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Nutrition design template 1">
        <a:dk1>
          <a:srgbClr val="333333"/>
        </a:dk1>
        <a:lt1>
          <a:srgbClr val="B2B2B2"/>
        </a:lt1>
        <a:dk2>
          <a:srgbClr val="FFFFFF"/>
        </a:dk2>
        <a:lt2>
          <a:srgbClr val="000000"/>
        </a:lt2>
        <a:accent1>
          <a:srgbClr val="FFFF99"/>
        </a:accent1>
        <a:accent2>
          <a:srgbClr val="FFCC99"/>
        </a:accent2>
        <a:accent3>
          <a:srgbClr val="D5D5D5"/>
        </a:accent3>
        <a:accent4>
          <a:srgbClr val="2A2A2A"/>
        </a:accent4>
        <a:accent5>
          <a:srgbClr val="FFFFCA"/>
        </a:accent5>
        <a:accent6>
          <a:srgbClr val="E7B98A"/>
        </a:accent6>
        <a:hlink>
          <a:srgbClr val="FF9933"/>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1004</TotalTime>
  <Words>917</Words>
  <Application>Microsoft Office PowerPoint</Application>
  <PresentationFormat>On-screen Show (4:3)</PresentationFormat>
  <Paragraphs>185</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Nutrition design template</vt:lpstr>
      <vt:lpstr>1_Default Design</vt:lpstr>
      <vt:lpstr>Slide 1</vt:lpstr>
      <vt:lpstr>Ključni podaci </vt:lpstr>
      <vt:lpstr>Stupnjevi</vt:lpstr>
      <vt:lpstr>Stupnjevi i testiranja</vt:lpstr>
      <vt:lpstr>Kurikulum za temeljni stupanj</vt:lpstr>
      <vt:lpstr>Kurikulum</vt:lpstr>
      <vt:lpstr>Kurikulum</vt:lpstr>
      <vt:lpstr>Kurikulum 3: Ključni stupanj 4</vt:lpstr>
      <vt:lpstr>Opis engleskog školskog sustava</vt:lpstr>
      <vt:lpstr>Ključni igrači</vt:lpstr>
      <vt:lpstr>Different types of school</vt:lpstr>
      <vt:lpstr>Sloboda i kontrola</vt:lpstr>
      <vt:lpstr>Sloboda i kontrola</vt:lpstr>
      <vt:lpstr>          Sloboda i kontrola</vt:lpstr>
      <vt:lpstr>Važno je da svako dijete bude:</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 Education sytem in England and Wales</dc:title>
  <dc:creator>Robert Whatmough</dc:creator>
  <cp:lastModifiedBy>Mirela</cp:lastModifiedBy>
  <cp:revision>72</cp:revision>
  <dcterms:created xsi:type="dcterms:W3CDTF">2007-02-08T08:53:07Z</dcterms:created>
  <dcterms:modified xsi:type="dcterms:W3CDTF">2015-05-22T16:56:41Z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TC011812901033</vt:lpwstr>
  </property>
  <property fmtid="{D5CDD505-2E9C-101B-9397-08002B2CF9AE}" pid="3" name="ContentType">
    <vt:lpwstr>Document</vt:lpwstr>
  </property>
  <property fmtid="{D5CDD505-2E9C-101B-9397-08002B2CF9AE}" pid="4" name="Description0">
    <vt:lpwstr/>
  </property>
  <property fmtid="{D5CDD505-2E9C-101B-9397-08002B2CF9AE}" pid="5" name="Update">
    <vt:lpwstr>27/08/09</vt:lpwstr>
  </property>
</Properties>
</file>