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82" r:id="rId3"/>
    <p:sldId id="257" r:id="rId4"/>
    <p:sldId id="271" r:id="rId5"/>
    <p:sldId id="272" r:id="rId6"/>
    <p:sldId id="273" r:id="rId7"/>
    <p:sldId id="274" r:id="rId8"/>
    <p:sldId id="275" r:id="rId9"/>
    <p:sldId id="276" r:id="rId10"/>
    <p:sldId id="278" r:id="rId11"/>
    <p:sldId id="277" r:id="rId12"/>
    <p:sldId id="279" r:id="rId13"/>
    <p:sldId id="280" r:id="rId14"/>
    <p:sldId id="268" r:id="rId15"/>
    <p:sldId id="269" r:id="rId16"/>
    <p:sldId id="270" r:id="rId17"/>
    <p:sldId id="283" r:id="rId18"/>
  </p:sldIdLst>
  <p:sldSz cx="9144000" cy="6858000" type="screen4x3"/>
  <p:notesSz cx="6858000" cy="9144000"/>
  <p:defaultTextStyle>
    <a:defPPr>
      <a:defRPr lang="sr-Latn-C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9BBB59"/>
  </p:clrMru>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Kliknite da biste uredili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lvl1pPr>
              <a:defRPr/>
            </a:lvl1pPr>
          </a:lstStyle>
          <a:p>
            <a:pPr>
              <a:defRPr/>
            </a:pPr>
            <a:fld id="{976697EC-1C96-4F61-BB23-CD9703209B66}" type="datetimeFigureOut">
              <a:rPr lang="hr-HR"/>
              <a:pPr>
                <a:defRPr/>
              </a:pPr>
              <a:t>4.3.2016.</a:t>
            </a:fld>
            <a:endParaRPr lang="hr-HR"/>
          </a:p>
        </p:txBody>
      </p:sp>
      <p:sp>
        <p:nvSpPr>
          <p:cNvPr id="5" name="Rezervirano mjesto podnožja 4"/>
          <p:cNvSpPr>
            <a:spLocks noGrp="1"/>
          </p:cNvSpPr>
          <p:nvPr>
            <p:ph type="ftr" sz="quarter" idx="11"/>
          </p:nvPr>
        </p:nvSpPr>
        <p:spPr/>
        <p:txBody>
          <a:bodyPr/>
          <a:lstStyle>
            <a:lvl1pPr>
              <a:defRPr/>
            </a:lvl1pPr>
          </a:lstStyle>
          <a:p>
            <a:pPr>
              <a:defRPr/>
            </a:pPr>
            <a:endParaRPr lang="hr-HR"/>
          </a:p>
        </p:txBody>
      </p:sp>
      <p:sp>
        <p:nvSpPr>
          <p:cNvPr id="6" name="Rezervirano mjesto broja slajda 5"/>
          <p:cNvSpPr>
            <a:spLocks noGrp="1"/>
          </p:cNvSpPr>
          <p:nvPr>
            <p:ph type="sldNum" sz="quarter" idx="12"/>
          </p:nvPr>
        </p:nvSpPr>
        <p:spPr/>
        <p:txBody>
          <a:bodyPr/>
          <a:lstStyle>
            <a:lvl1pPr>
              <a:defRPr/>
            </a:lvl1pPr>
          </a:lstStyle>
          <a:p>
            <a:fld id="{EA1A8387-BFA5-4F0E-BFF3-F3CD7DA2B8E6}" type="slidenum">
              <a:rPr lang="hr-HR"/>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pPr>
              <a:defRPr/>
            </a:pPr>
            <a:fld id="{207C0A5A-9694-43DD-9079-27470ACEF6C3}" type="datetimeFigureOut">
              <a:rPr lang="hr-HR"/>
              <a:pPr>
                <a:defRPr/>
              </a:pPr>
              <a:t>4.3.2016.</a:t>
            </a:fld>
            <a:endParaRPr lang="hr-HR"/>
          </a:p>
        </p:txBody>
      </p:sp>
      <p:sp>
        <p:nvSpPr>
          <p:cNvPr id="5" name="Rezervirano mjesto podnožja 4"/>
          <p:cNvSpPr>
            <a:spLocks noGrp="1"/>
          </p:cNvSpPr>
          <p:nvPr>
            <p:ph type="ftr" sz="quarter" idx="11"/>
          </p:nvPr>
        </p:nvSpPr>
        <p:spPr/>
        <p:txBody>
          <a:bodyPr/>
          <a:lstStyle>
            <a:lvl1pPr>
              <a:defRPr/>
            </a:lvl1pPr>
          </a:lstStyle>
          <a:p>
            <a:pPr>
              <a:defRPr/>
            </a:pPr>
            <a:endParaRPr lang="hr-HR"/>
          </a:p>
        </p:txBody>
      </p:sp>
      <p:sp>
        <p:nvSpPr>
          <p:cNvPr id="6" name="Rezervirano mjesto broja slajda 5"/>
          <p:cNvSpPr>
            <a:spLocks noGrp="1"/>
          </p:cNvSpPr>
          <p:nvPr>
            <p:ph type="sldNum" sz="quarter" idx="12"/>
          </p:nvPr>
        </p:nvSpPr>
        <p:spPr/>
        <p:txBody>
          <a:bodyPr/>
          <a:lstStyle>
            <a:lvl1pPr>
              <a:defRPr/>
            </a:lvl1pPr>
          </a:lstStyle>
          <a:p>
            <a:fld id="{01E76292-81F4-4336-9FB8-172CA2D99042}" type="slidenum">
              <a:rPr lang="hr-H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pPr>
              <a:defRPr/>
            </a:pPr>
            <a:fld id="{9261B954-5642-47CB-A431-6274230E6219}" type="datetimeFigureOut">
              <a:rPr lang="hr-HR"/>
              <a:pPr>
                <a:defRPr/>
              </a:pPr>
              <a:t>4.3.2016.</a:t>
            </a:fld>
            <a:endParaRPr lang="hr-HR"/>
          </a:p>
        </p:txBody>
      </p:sp>
      <p:sp>
        <p:nvSpPr>
          <p:cNvPr id="5" name="Rezervirano mjesto podnožja 4"/>
          <p:cNvSpPr>
            <a:spLocks noGrp="1"/>
          </p:cNvSpPr>
          <p:nvPr>
            <p:ph type="ftr" sz="quarter" idx="11"/>
          </p:nvPr>
        </p:nvSpPr>
        <p:spPr/>
        <p:txBody>
          <a:bodyPr/>
          <a:lstStyle>
            <a:lvl1pPr>
              <a:defRPr/>
            </a:lvl1pPr>
          </a:lstStyle>
          <a:p>
            <a:pPr>
              <a:defRPr/>
            </a:pPr>
            <a:endParaRPr lang="hr-HR"/>
          </a:p>
        </p:txBody>
      </p:sp>
      <p:sp>
        <p:nvSpPr>
          <p:cNvPr id="6" name="Rezervirano mjesto broja slajda 5"/>
          <p:cNvSpPr>
            <a:spLocks noGrp="1"/>
          </p:cNvSpPr>
          <p:nvPr>
            <p:ph type="sldNum" sz="quarter" idx="12"/>
          </p:nvPr>
        </p:nvSpPr>
        <p:spPr/>
        <p:txBody>
          <a:bodyPr/>
          <a:lstStyle>
            <a:lvl1pPr>
              <a:defRPr/>
            </a:lvl1pPr>
          </a:lstStyle>
          <a:p>
            <a:fld id="{81E60930-5664-4638-9E31-2699E858349E}" type="slidenum">
              <a:rPr lang="hr-H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pPr>
              <a:defRPr/>
            </a:pPr>
            <a:fld id="{20DF6CA9-C884-4A3E-BD3F-75B83ED249F0}" type="datetimeFigureOut">
              <a:rPr lang="hr-HR"/>
              <a:pPr>
                <a:defRPr/>
              </a:pPr>
              <a:t>4.3.2016.</a:t>
            </a:fld>
            <a:endParaRPr lang="hr-HR"/>
          </a:p>
        </p:txBody>
      </p:sp>
      <p:sp>
        <p:nvSpPr>
          <p:cNvPr id="5" name="Rezervirano mjesto podnožja 4"/>
          <p:cNvSpPr>
            <a:spLocks noGrp="1"/>
          </p:cNvSpPr>
          <p:nvPr>
            <p:ph type="ftr" sz="quarter" idx="11"/>
          </p:nvPr>
        </p:nvSpPr>
        <p:spPr/>
        <p:txBody>
          <a:bodyPr/>
          <a:lstStyle>
            <a:lvl1pPr>
              <a:defRPr/>
            </a:lvl1pPr>
          </a:lstStyle>
          <a:p>
            <a:pPr>
              <a:defRPr/>
            </a:pPr>
            <a:endParaRPr lang="hr-HR"/>
          </a:p>
        </p:txBody>
      </p:sp>
      <p:sp>
        <p:nvSpPr>
          <p:cNvPr id="6" name="Rezervirano mjesto broja slajda 5"/>
          <p:cNvSpPr>
            <a:spLocks noGrp="1"/>
          </p:cNvSpPr>
          <p:nvPr>
            <p:ph type="sldNum" sz="quarter" idx="12"/>
          </p:nvPr>
        </p:nvSpPr>
        <p:spPr/>
        <p:txBody>
          <a:bodyPr/>
          <a:lstStyle>
            <a:lvl1pPr>
              <a:defRPr/>
            </a:lvl1pPr>
          </a:lstStyle>
          <a:p>
            <a:fld id="{6A29EADB-8041-433A-93A9-53E14A5E3B3C}" type="slidenum">
              <a:rPr lang="hr-H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lvl1pPr>
              <a:defRPr/>
            </a:lvl1pPr>
          </a:lstStyle>
          <a:p>
            <a:pPr>
              <a:defRPr/>
            </a:pPr>
            <a:fld id="{651F74A8-0EA3-457D-9E61-F07E6707FC1B}" type="datetimeFigureOut">
              <a:rPr lang="hr-HR"/>
              <a:pPr>
                <a:defRPr/>
              </a:pPr>
              <a:t>4.3.2016.</a:t>
            </a:fld>
            <a:endParaRPr lang="hr-HR"/>
          </a:p>
        </p:txBody>
      </p:sp>
      <p:sp>
        <p:nvSpPr>
          <p:cNvPr id="5" name="Rezervirano mjesto podnožja 4"/>
          <p:cNvSpPr>
            <a:spLocks noGrp="1"/>
          </p:cNvSpPr>
          <p:nvPr>
            <p:ph type="ftr" sz="quarter" idx="11"/>
          </p:nvPr>
        </p:nvSpPr>
        <p:spPr/>
        <p:txBody>
          <a:bodyPr/>
          <a:lstStyle>
            <a:lvl1pPr>
              <a:defRPr/>
            </a:lvl1pPr>
          </a:lstStyle>
          <a:p>
            <a:pPr>
              <a:defRPr/>
            </a:pPr>
            <a:endParaRPr lang="hr-HR"/>
          </a:p>
        </p:txBody>
      </p:sp>
      <p:sp>
        <p:nvSpPr>
          <p:cNvPr id="6" name="Rezervirano mjesto broja slajda 5"/>
          <p:cNvSpPr>
            <a:spLocks noGrp="1"/>
          </p:cNvSpPr>
          <p:nvPr>
            <p:ph type="sldNum" sz="quarter" idx="12"/>
          </p:nvPr>
        </p:nvSpPr>
        <p:spPr/>
        <p:txBody>
          <a:bodyPr/>
          <a:lstStyle>
            <a:lvl1pPr>
              <a:defRPr/>
            </a:lvl1pPr>
          </a:lstStyle>
          <a:p>
            <a:fld id="{9696239D-E18E-4139-859F-A560E00957EE}" type="slidenum">
              <a:rPr lang="hr-HR"/>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3"/>
          <p:cNvSpPr>
            <a:spLocks noGrp="1"/>
          </p:cNvSpPr>
          <p:nvPr>
            <p:ph type="dt" sz="half" idx="10"/>
          </p:nvPr>
        </p:nvSpPr>
        <p:spPr/>
        <p:txBody>
          <a:bodyPr/>
          <a:lstStyle>
            <a:lvl1pPr>
              <a:defRPr/>
            </a:lvl1pPr>
          </a:lstStyle>
          <a:p>
            <a:pPr>
              <a:defRPr/>
            </a:pPr>
            <a:fld id="{64060638-F711-4751-A2B5-83FB30AC1F78}" type="datetimeFigureOut">
              <a:rPr lang="hr-HR"/>
              <a:pPr>
                <a:defRPr/>
              </a:pPr>
              <a:t>4.3.2016.</a:t>
            </a:fld>
            <a:endParaRPr lang="hr-HR"/>
          </a:p>
        </p:txBody>
      </p:sp>
      <p:sp>
        <p:nvSpPr>
          <p:cNvPr id="6" name="Rezervirano mjesto podnožja 4"/>
          <p:cNvSpPr>
            <a:spLocks noGrp="1"/>
          </p:cNvSpPr>
          <p:nvPr>
            <p:ph type="ftr" sz="quarter" idx="11"/>
          </p:nvPr>
        </p:nvSpPr>
        <p:spPr/>
        <p:txBody>
          <a:bodyPr/>
          <a:lstStyle>
            <a:lvl1pPr>
              <a:defRPr/>
            </a:lvl1pPr>
          </a:lstStyle>
          <a:p>
            <a:pPr>
              <a:defRPr/>
            </a:pPr>
            <a:endParaRPr lang="hr-HR"/>
          </a:p>
        </p:txBody>
      </p:sp>
      <p:sp>
        <p:nvSpPr>
          <p:cNvPr id="7" name="Rezervirano mjesto broja slajda 5"/>
          <p:cNvSpPr>
            <a:spLocks noGrp="1"/>
          </p:cNvSpPr>
          <p:nvPr>
            <p:ph type="sldNum" sz="quarter" idx="12"/>
          </p:nvPr>
        </p:nvSpPr>
        <p:spPr/>
        <p:txBody>
          <a:bodyPr/>
          <a:lstStyle>
            <a:lvl1pPr>
              <a:defRPr/>
            </a:lvl1pPr>
          </a:lstStyle>
          <a:p>
            <a:fld id="{E38F3FFC-35C2-45E3-8D9F-E5A8611FDD60}" type="slidenum">
              <a:rPr lang="hr-HR"/>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3"/>
          <p:cNvSpPr>
            <a:spLocks noGrp="1"/>
          </p:cNvSpPr>
          <p:nvPr>
            <p:ph type="dt" sz="half" idx="10"/>
          </p:nvPr>
        </p:nvSpPr>
        <p:spPr/>
        <p:txBody>
          <a:bodyPr/>
          <a:lstStyle>
            <a:lvl1pPr>
              <a:defRPr/>
            </a:lvl1pPr>
          </a:lstStyle>
          <a:p>
            <a:pPr>
              <a:defRPr/>
            </a:pPr>
            <a:fld id="{CCFBC6A5-11A9-4167-B060-193F75CC7928}" type="datetimeFigureOut">
              <a:rPr lang="hr-HR"/>
              <a:pPr>
                <a:defRPr/>
              </a:pPr>
              <a:t>4.3.2016.</a:t>
            </a:fld>
            <a:endParaRPr lang="hr-HR"/>
          </a:p>
        </p:txBody>
      </p:sp>
      <p:sp>
        <p:nvSpPr>
          <p:cNvPr id="8" name="Rezervirano mjesto podnožja 4"/>
          <p:cNvSpPr>
            <a:spLocks noGrp="1"/>
          </p:cNvSpPr>
          <p:nvPr>
            <p:ph type="ftr" sz="quarter" idx="11"/>
          </p:nvPr>
        </p:nvSpPr>
        <p:spPr/>
        <p:txBody>
          <a:bodyPr/>
          <a:lstStyle>
            <a:lvl1pPr>
              <a:defRPr/>
            </a:lvl1pPr>
          </a:lstStyle>
          <a:p>
            <a:pPr>
              <a:defRPr/>
            </a:pPr>
            <a:endParaRPr lang="hr-HR"/>
          </a:p>
        </p:txBody>
      </p:sp>
      <p:sp>
        <p:nvSpPr>
          <p:cNvPr id="9" name="Rezervirano mjesto broja slajda 5"/>
          <p:cNvSpPr>
            <a:spLocks noGrp="1"/>
          </p:cNvSpPr>
          <p:nvPr>
            <p:ph type="sldNum" sz="quarter" idx="12"/>
          </p:nvPr>
        </p:nvSpPr>
        <p:spPr/>
        <p:txBody>
          <a:bodyPr/>
          <a:lstStyle>
            <a:lvl1pPr>
              <a:defRPr/>
            </a:lvl1pPr>
          </a:lstStyle>
          <a:p>
            <a:fld id="{1853B997-86C8-4AF3-8D42-DA06C281FEEF}" type="slidenum">
              <a:rPr lang="hr-H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datuma 3"/>
          <p:cNvSpPr>
            <a:spLocks noGrp="1"/>
          </p:cNvSpPr>
          <p:nvPr>
            <p:ph type="dt" sz="half" idx="10"/>
          </p:nvPr>
        </p:nvSpPr>
        <p:spPr/>
        <p:txBody>
          <a:bodyPr/>
          <a:lstStyle>
            <a:lvl1pPr>
              <a:defRPr/>
            </a:lvl1pPr>
          </a:lstStyle>
          <a:p>
            <a:pPr>
              <a:defRPr/>
            </a:pPr>
            <a:fld id="{3D95471B-3699-4A49-9ED4-732863FDE1D8}" type="datetimeFigureOut">
              <a:rPr lang="hr-HR"/>
              <a:pPr>
                <a:defRPr/>
              </a:pPr>
              <a:t>4.3.2016.</a:t>
            </a:fld>
            <a:endParaRPr lang="hr-HR"/>
          </a:p>
        </p:txBody>
      </p:sp>
      <p:sp>
        <p:nvSpPr>
          <p:cNvPr id="4" name="Rezervirano mjesto podnožja 4"/>
          <p:cNvSpPr>
            <a:spLocks noGrp="1"/>
          </p:cNvSpPr>
          <p:nvPr>
            <p:ph type="ftr" sz="quarter" idx="11"/>
          </p:nvPr>
        </p:nvSpPr>
        <p:spPr/>
        <p:txBody>
          <a:bodyPr/>
          <a:lstStyle>
            <a:lvl1pPr>
              <a:defRPr/>
            </a:lvl1pPr>
          </a:lstStyle>
          <a:p>
            <a:pPr>
              <a:defRPr/>
            </a:pPr>
            <a:endParaRPr lang="hr-HR"/>
          </a:p>
        </p:txBody>
      </p:sp>
      <p:sp>
        <p:nvSpPr>
          <p:cNvPr id="5" name="Rezervirano mjesto broja slajda 5"/>
          <p:cNvSpPr>
            <a:spLocks noGrp="1"/>
          </p:cNvSpPr>
          <p:nvPr>
            <p:ph type="sldNum" sz="quarter" idx="12"/>
          </p:nvPr>
        </p:nvSpPr>
        <p:spPr/>
        <p:txBody>
          <a:bodyPr/>
          <a:lstStyle>
            <a:lvl1pPr>
              <a:defRPr/>
            </a:lvl1pPr>
          </a:lstStyle>
          <a:p>
            <a:fld id="{47CB2C06-5743-4EB7-BAAE-50D9636A8B94}" type="slidenum">
              <a:rPr lang="hr-HR"/>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3"/>
          <p:cNvSpPr>
            <a:spLocks noGrp="1"/>
          </p:cNvSpPr>
          <p:nvPr>
            <p:ph type="dt" sz="half" idx="10"/>
          </p:nvPr>
        </p:nvSpPr>
        <p:spPr/>
        <p:txBody>
          <a:bodyPr/>
          <a:lstStyle>
            <a:lvl1pPr>
              <a:defRPr/>
            </a:lvl1pPr>
          </a:lstStyle>
          <a:p>
            <a:pPr>
              <a:defRPr/>
            </a:pPr>
            <a:fld id="{06655908-ADB0-4A87-B450-0D8633260433}" type="datetimeFigureOut">
              <a:rPr lang="hr-HR"/>
              <a:pPr>
                <a:defRPr/>
              </a:pPr>
              <a:t>4.3.2016.</a:t>
            </a:fld>
            <a:endParaRPr lang="hr-HR"/>
          </a:p>
        </p:txBody>
      </p:sp>
      <p:sp>
        <p:nvSpPr>
          <p:cNvPr id="3" name="Rezervirano mjesto podnožja 4"/>
          <p:cNvSpPr>
            <a:spLocks noGrp="1"/>
          </p:cNvSpPr>
          <p:nvPr>
            <p:ph type="ftr" sz="quarter" idx="11"/>
          </p:nvPr>
        </p:nvSpPr>
        <p:spPr/>
        <p:txBody>
          <a:bodyPr/>
          <a:lstStyle>
            <a:lvl1pPr>
              <a:defRPr/>
            </a:lvl1pPr>
          </a:lstStyle>
          <a:p>
            <a:pPr>
              <a:defRPr/>
            </a:pPr>
            <a:endParaRPr lang="hr-HR"/>
          </a:p>
        </p:txBody>
      </p:sp>
      <p:sp>
        <p:nvSpPr>
          <p:cNvPr id="4" name="Rezervirano mjesto broja slajda 5"/>
          <p:cNvSpPr>
            <a:spLocks noGrp="1"/>
          </p:cNvSpPr>
          <p:nvPr>
            <p:ph type="sldNum" sz="quarter" idx="12"/>
          </p:nvPr>
        </p:nvSpPr>
        <p:spPr/>
        <p:txBody>
          <a:bodyPr/>
          <a:lstStyle>
            <a:lvl1pPr>
              <a:defRPr/>
            </a:lvl1pPr>
          </a:lstStyle>
          <a:p>
            <a:fld id="{7F850B10-25D9-4844-BA19-C3C20A0F948F}" type="slidenum">
              <a:rPr lang="hr-H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3"/>
          <p:cNvSpPr>
            <a:spLocks noGrp="1"/>
          </p:cNvSpPr>
          <p:nvPr>
            <p:ph type="dt" sz="half" idx="10"/>
          </p:nvPr>
        </p:nvSpPr>
        <p:spPr/>
        <p:txBody>
          <a:bodyPr/>
          <a:lstStyle>
            <a:lvl1pPr>
              <a:defRPr/>
            </a:lvl1pPr>
          </a:lstStyle>
          <a:p>
            <a:pPr>
              <a:defRPr/>
            </a:pPr>
            <a:fld id="{E089AFC6-ADE2-46FB-8F1D-FF631C6A30C6}" type="datetimeFigureOut">
              <a:rPr lang="hr-HR"/>
              <a:pPr>
                <a:defRPr/>
              </a:pPr>
              <a:t>4.3.2016.</a:t>
            </a:fld>
            <a:endParaRPr lang="hr-HR"/>
          </a:p>
        </p:txBody>
      </p:sp>
      <p:sp>
        <p:nvSpPr>
          <p:cNvPr id="6" name="Rezervirano mjesto podnožja 4"/>
          <p:cNvSpPr>
            <a:spLocks noGrp="1"/>
          </p:cNvSpPr>
          <p:nvPr>
            <p:ph type="ftr" sz="quarter" idx="11"/>
          </p:nvPr>
        </p:nvSpPr>
        <p:spPr/>
        <p:txBody>
          <a:bodyPr/>
          <a:lstStyle>
            <a:lvl1pPr>
              <a:defRPr/>
            </a:lvl1pPr>
          </a:lstStyle>
          <a:p>
            <a:pPr>
              <a:defRPr/>
            </a:pPr>
            <a:endParaRPr lang="hr-HR"/>
          </a:p>
        </p:txBody>
      </p:sp>
      <p:sp>
        <p:nvSpPr>
          <p:cNvPr id="7" name="Rezervirano mjesto broja slajda 5"/>
          <p:cNvSpPr>
            <a:spLocks noGrp="1"/>
          </p:cNvSpPr>
          <p:nvPr>
            <p:ph type="sldNum" sz="quarter" idx="12"/>
          </p:nvPr>
        </p:nvSpPr>
        <p:spPr/>
        <p:txBody>
          <a:bodyPr/>
          <a:lstStyle>
            <a:lvl1pPr>
              <a:defRPr/>
            </a:lvl1pPr>
          </a:lstStyle>
          <a:p>
            <a:fld id="{8D0A92B2-6638-470B-AE0D-E55DCAF296E7}" type="slidenum">
              <a:rPr lang="hr-HR"/>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smtClean="0"/>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3"/>
          <p:cNvSpPr>
            <a:spLocks noGrp="1"/>
          </p:cNvSpPr>
          <p:nvPr>
            <p:ph type="dt" sz="half" idx="10"/>
          </p:nvPr>
        </p:nvSpPr>
        <p:spPr/>
        <p:txBody>
          <a:bodyPr/>
          <a:lstStyle>
            <a:lvl1pPr>
              <a:defRPr/>
            </a:lvl1pPr>
          </a:lstStyle>
          <a:p>
            <a:pPr>
              <a:defRPr/>
            </a:pPr>
            <a:fld id="{93A9D4EA-0F4D-4D4C-AFA6-3AEB720C9C4F}" type="datetimeFigureOut">
              <a:rPr lang="hr-HR"/>
              <a:pPr>
                <a:defRPr/>
              </a:pPr>
              <a:t>4.3.2016.</a:t>
            </a:fld>
            <a:endParaRPr lang="hr-HR"/>
          </a:p>
        </p:txBody>
      </p:sp>
      <p:sp>
        <p:nvSpPr>
          <p:cNvPr id="6" name="Rezervirano mjesto podnožja 4"/>
          <p:cNvSpPr>
            <a:spLocks noGrp="1"/>
          </p:cNvSpPr>
          <p:nvPr>
            <p:ph type="ftr" sz="quarter" idx="11"/>
          </p:nvPr>
        </p:nvSpPr>
        <p:spPr/>
        <p:txBody>
          <a:bodyPr/>
          <a:lstStyle>
            <a:lvl1pPr>
              <a:defRPr/>
            </a:lvl1pPr>
          </a:lstStyle>
          <a:p>
            <a:pPr>
              <a:defRPr/>
            </a:pPr>
            <a:endParaRPr lang="hr-HR"/>
          </a:p>
        </p:txBody>
      </p:sp>
      <p:sp>
        <p:nvSpPr>
          <p:cNvPr id="7" name="Rezervirano mjesto broja slajda 5"/>
          <p:cNvSpPr>
            <a:spLocks noGrp="1"/>
          </p:cNvSpPr>
          <p:nvPr>
            <p:ph type="sldNum" sz="quarter" idx="12"/>
          </p:nvPr>
        </p:nvSpPr>
        <p:spPr/>
        <p:txBody>
          <a:bodyPr/>
          <a:lstStyle>
            <a:lvl1pPr>
              <a:defRPr/>
            </a:lvl1pPr>
          </a:lstStyle>
          <a:p>
            <a:fld id="{D68CC445-EB0C-45D3-A471-07FBBB7CB40D}" type="slidenum">
              <a:rPr lang="hr-HR"/>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zervirano mjesto naslova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r-HR" smtClean="0"/>
              <a:t>Kliknite da biste uredili stil naslova matrice</a:t>
            </a:r>
          </a:p>
        </p:txBody>
      </p:sp>
      <p:sp>
        <p:nvSpPr>
          <p:cNvPr id="1027" name="Rezervirano mjesto teksta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F110A962-B8F7-4FD5-BEFA-6287611C614A}" type="datetimeFigureOut">
              <a:rPr lang="hr-HR"/>
              <a:pPr>
                <a:defRPr/>
              </a:pPr>
              <a:t>4.3.2016.</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A6A8AF9E-5A83-4B07-9B27-3AA774BAFD5F}" type="slidenum">
              <a:rPr lang="hr-HR"/>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Grafikon_programa_Microsoft_Office_Excel7.xls"/><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Grafikon_programa_Microsoft_Office_Excel8.xls"/><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Grafikon_programa_Microsoft_Office_Excel9.xls"/><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Grafikon_programa_Microsoft_Office_Excel10.xls"/><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Grafikon_programa_Microsoft_Office_Excel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oleObject" Target="../embeddings/Grafikon_programa_Microsoft_Office_Excel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3" Type="http://schemas.openxmlformats.org/officeDocument/2006/relationships/oleObject" Target="../embeddings/Grafikon_programa_Microsoft_Office_Excel3.xl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3" Type="http://schemas.openxmlformats.org/officeDocument/2006/relationships/oleObject" Target="../embeddings/Grafikon_programa_Microsoft_Office_Excel4.xl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3" Type="http://schemas.openxmlformats.org/officeDocument/2006/relationships/oleObject" Target="../embeddings/Grafikon_programa_Microsoft_Office_Excel5.xl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9.xml.rels><?xml version="1.0" encoding="UTF-8" standalone="yes"?>
<Relationships xmlns="http://schemas.openxmlformats.org/package/2006/relationships"><Relationship Id="rId3" Type="http://schemas.openxmlformats.org/officeDocument/2006/relationships/oleObject" Target="../embeddings/Grafikon_programa_Microsoft_Office_Excel6.xl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pPr>
              <a:defRPr/>
            </a:pPr>
            <a:r>
              <a:rPr lang="hr-HR" dirty="0" smtClean="0"/>
              <a:t>5th</a:t>
            </a:r>
            <a:r>
              <a:rPr lang="en-US" dirty="0" smtClean="0"/>
              <a:t> mobility </a:t>
            </a:r>
            <a:r>
              <a:rPr lang="hr-HR" dirty="0" smtClean="0"/>
              <a:t>SWEDEN</a:t>
            </a:r>
            <a:r>
              <a:rPr lang="en-US" dirty="0" smtClean="0"/>
              <a:t/>
            </a:r>
            <a:br>
              <a:rPr lang="en-US" dirty="0" smtClean="0"/>
            </a:br>
            <a:r>
              <a:rPr lang="hr-HR" sz="2000" i="1" dirty="0">
                <a:solidFill>
                  <a:schemeClr val="tx1">
                    <a:lumMod val="50000"/>
                    <a:lumOff val="50000"/>
                  </a:schemeClr>
                </a:solidFill>
              </a:rPr>
              <a:t>6</a:t>
            </a:r>
            <a:r>
              <a:rPr lang="en-US" sz="2000" i="1" dirty="0">
                <a:solidFill>
                  <a:schemeClr val="tx1">
                    <a:lumMod val="50000"/>
                    <a:lumOff val="50000"/>
                  </a:schemeClr>
                </a:solidFill>
              </a:rPr>
              <a:t>th-1</a:t>
            </a:r>
            <a:r>
              <a:rPr lang="hr-HR" sz="2000" i="1" dirty="0">
                <a:solidFill>
                  <a:schemeClr val="tx1">
                    <a:lumMod val="50000"/>
                    <a:lumOff val="50000"/>
                  </a:schemeClr>
                </a:solidFill>
              </a:rPr>
              <a:t>2</a:t>
            </a:r>
            <a:r>
              <a:rPr lang="en-US" sz="1400" i="1" dirty="0" err="1">
                <a:solidFill>
                  <a:schemeClr val="tx1">
                    <a:lumMod val="50000"/>
                    <a:lumOff val="50000"/>
                  </a:schemeClr>
                </a:solidFill>
              </a:rPr>
              <a:t>th</a:t>
            </a:r>
            <a:r>
              <a:rPr lang="en-US" sz="2000" i="1" dirty="0">
                <a:solidFill>
                  <a:schemeClr val="tx1">
                    <a:lumMod val="50000"/>
                    <a:lumOff val="50000"/>
                  </a:schemeClr>
                </a:solidFill>
              </a:rPr>
              <a:t> March 201</a:t>
            </a:r>
            <a:r>
              <a:rPr lang="hr-HR" sz="2000" i="1" dirty="0">
                <a:solidFill>
                  <a:schemeClr val="tx1">
                    <a:lumMod val="50000"/>
                    <a:lumOff val="50000"/>
                  </a:schemeClr>
                </a:solidFill>
              </a:rPr>
              <a:t>6</a:t>
            </a:r>
            <a:endParaRPr lang="en-US" sz="2000" i="1" dirty="0">
              <a:solidFill>
                <a:schemeClr val="tx1">
                  <a:lumMod val="50000"/>
                  <a:lumOff val="50000"/>
                </a:schemeClr>
              </a:solidFill>
            </a:endParaRPr>
          </a:p>
        </p:txBody>
      </p:sp>
      <p:pic>
        <p:nvPicPr>
          <p:cNvPr id="2051" name="Picture 0" descr="New Picture.png"/>
          <p:cNvPicPr>
            <a:picLocks noChangeAspect="1" noChangeArrowheads="1"/>
          </p:cNvPicPr>
          <p:nvPr/>
        </p:nvPicPr>
        <p:blipFill>
          <a:blip r:embed="rId2" cstate="print"/>
          <a:srcRect/>
          <a:stretch>
            <a:fillRect/>
          </a:stretch>
        </p:blipFill>
        <p:spPr bwMode="auto">
          <a:xfrm>
            <a:off x="5435600" y="3954463"/>
            <a:ext cx="1998663" cy="1539875"/>
          </a:xfrm>
          <a:prstGeom prst="rect">
            <a:avLst/>
          </a:prstGeom>
          <a:noFill/>
          <a:ln w="9525">
            <a:noFill/>
            <a:miter lim="800000"/>
            <a:headEnd/>
            <a:tailEnd/>
          </a:ln>
        </p:spPr>
      </p:pic>
      <p:pic>
        <p:nvPicPr>
          <p:cNvPr id="2052" name="Picture 2" descr="I:\logo skole.jpg"/>
          <p:cNvPicPr>
            <a:picLocks noChangeAspect="1" noChangeArrowheads="1"/>
          </p:cNvPicPr>
          <p:nvPr/>
        </p:nvPicPr>
        <p:blipFill>
          <a:blip r:embed="rId3" cstate="print"/>
          <a:srcRect/>
          <a:stretch>
            <a:fillRect/>
          </a:stretch>
        </p:blipFill>
        <p:spPr bwMode="auto">
          <a:xfrm>
            <a:off x="1439863" y="4022725"/>
            <a:ext cx="2276475" cy="1404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slov 1"/>
          <p:cNvSpPr>
            <a:spLocks noGrp="1"/>
          </p:cNvSpPr>
          <p:nvPr>
            <p:ph type="title"/>
          </p:nvPr>
        </p:nvSpPr>
        <p:spPr/>
        <p:txBody>
          <a:bodyPr/>
          <a:lstStyle/>
          <a:p>
            <a:r>
              <a:rPr lang="en-US" altLang="en-US" sz="3200" smtClean="0"/>
              <a:t>7. I have noticed that my child is happy to work and cooperate on tasks concerning the project</a:t>
            </a:r>
          </a:p>
        </p:txBody>
      </p:sp>
      <p:graphicFrame>
        <p:nvGraphicFramePr>
          <p:cNvPr id="11267" name="Rezervirano mjesto sadržaja 6"/>
          <p:cNvGraphicFramePr>
            <a:graphicFrameLocks noGrp="1"/>
          </p:cNvGraphicFramePr>
          <p:nvPr>
            <p:ph idx="1"/>
          </p:nvPr>
        </p:nvGraphicFramePr>
        <p:xfrm>
          <a:off x="406400" y="1549400"/>
          <a:ext cx="8331200" cy="4627563"/>
        </p:xfrm>
        <a:graphic>
          <a:graphicData uri="http://schemas.openxmlformats.org/presentationml/2006/ole">
            <p:oleObj spid="_x0000_s11267" name="Grafikon" r:id="rId3" imgW="8340051" imgH="4633362" progId="Excel.Chart.8">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slov 1"/>
          <p:cNvSpPr>
            <a:spLocks noGrp="1"/>
          </p:cNvSpPr>
          <p:nvPr>
            <p:ph type="title"/>
          </p:nvPr>
        </p:nvSpPr>
        <p:spPr/>
        <p:txBody>
          <a:bodyPr/>
          <a:lstStyle/>
          <a:p>
            <a:r>
              <a:rPr lang="en-US" altLang="en-US" sz="3200" smtClean="0"/>
              <a:t>8. I am satisfied with the cooperation of teachers and the project team with parents</a:t>
            </a:r>
          </a:p>
        </p:txBody>
      </p:sp>
      <p:graphicFrame>
        <p:nvGraphicFramePr>
          <p:cNvPr id="12291" name="Rezervirano mjesto sadržaja 6"/>
          <p:cNvGraphicFramePr>
            <a:graphicFrameLocks noGrp="1"/>
          </p:cNvGraphicFramePr>
          <p:nvPr>
            <p:ph idx="1"/>
          </p:nvPr>
        </p:nvGraphicFramePr>
        <p:xfrm>
          <a:off x="406400" y="1549400"/>
          <a:ext cx="8496300" cy="4899025"/>
        </p:xfrm>
        <a:graphic>
          <a:graphicData uri="http://schemas.openxmlformats.org/presentationml/2006/ole">
            <p:oleObj spid="_x0000_s12291" name="Grafikon" r:id="rId3" imgW="8504657" imgH="4901609" progId="Excel.Chart.8">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slov 1"/>
          <p:cNvSpPr>
            <a:spLocks noGrp="1"/>
          </p:cNvSpPr>
          <p:nvPr>
            <p:ph type="title"/>
          </p:nvPr>
        </p:nvSpPr>
        <p:spPr/>
        <p:txBody>
          <a:bodyPr/>
          <a:lstStyle/>
          <a:p>
            <a:r>
              <a:rPr lang="en-GB" altLang="en-US" sz="2800" smtClean="0"/>
              <a:t>9. The project consists of various activities and the pupils are involved in them in an interesting and innovative way</a:t>
            </a:r>
          </a:p>
        </p:txBody>
      </p:sp>
      <p:graphicFrame>
        <p:nvGraphicFramePr>
          <p:cNvPr id="13315" name="Rezervirano mjesto sadržaja 7"/>
          <p:cNvGraphicFramePr>
            <a:graphicFrameLocks noGrp="1"/>
          </p:cNvGraphicFramePr>
          <p:nvPr>
            <p:ph idx="1"/>
          </p:nvPr>
        </p:nvGraphicFramePr>
        <p:xfrm>
          <a:off x="406400" y="1549400"/>
          <a:ext cx="8331200" cy="4627563"/>
        </p:xfrm>
        <a:graphic>
          <a:graphicData uri="http://schemas.openxmlformats.org/presentationml/2006/ole">
            <p:oleObj spid="_x0000_s13315" name="Grafikon" r:id="rId3" imgW="8340051" imgH="4633362" progId="Excel.Chart.8">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slov 1"/>
          <p:cNvSpPr>
            <a:spLocks noGrp="1"/>
          </p:cNvSpPr>
          <p:nvPr>
            <p:ph type="title"/>
          </p:nvPr>
        </p:nvSpPr>
        <p:spPr/>
        <p:txBody>
          <a:bodyPr/>
          <a:lstStyle/>
          <a:p>
            <a:r>
              <a:rPr lang="en-GB" altLang="en-US" smtClean="0"/>
              <a:t>10. I support the project and I will join in whenever it is needed</a:t>
            </a:r>
          </a:p>
        </p:txBody>
      </p:sp>
      <p:graphicFrame>
        <p:nvGraphicFramePr>
          <p:cNvPr id="14339" name="Rezervirano mjesto sadržaja 7"/>
          <p:cNvGraphicFramePr>
            <a:graphicFrameLocks noGrp="1"/>
          </p:cNvGraphicFramePr>
          <p:nvPr>
            <p:ph idx="1"/>
          </p:nvPr>
        </p:nvGraphicFramePr>
        <p:xfrm>
          <a:off x="406400" y="1549400"/>
          <a:ext cx="8331200" cy="4627563"/>
        </p:xfrm>
        <a:graphic>
          <a:graphicData uri="http://schemas.openxmlformats.org/presentationml/2006/ole">
            <p:oleObj spid="_x0000_s14339" name="Grafikon" r:id="rId3" imgW="8340051" imgH="4633362" progId="Excel.Chart.8">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slov 1"/>
          <p:cNvSpPr>
            <a:spLocks noGrp="1"/>
          </p:cNvSpPr>
          <p:nvPr>
            <p:ph type="title"/>
          </p:nvPr>
        </p:nvSpPr>
        <p:spPr>
          <a:xfrm>
            <a:off x="358775" y="188913"/>
            <a:ext cx="8785225" cy="1143000"/>
          </a:xfrm>
        </p:spPr>
        <p:txBody>
          <a:bodyPr/>
          <a:lstStyle/>
          <a:p>
            <a:pPr eaLnBrk="1" hangingPunct="1"/>
            <a:r>
              <a:rPr lang="en-US" sz="2800" b="1" smtClean="0"/>
              <a:t>11</a:t>
            </a:r>
            <a:r>
              <a:rPr lang="en-US" sz="2800" b="1" smtClean="0"/>
              <a:t>. Name the advantages of classes being held in a way that project activities are </a:t>
            </a:r>
            <a:r>
              <a:rPr lang="en-US" sz="2800" b="1" smtClean="0"/>
              <a:t>held:</a:t>
            </a:r>
            <a:endParaRPr lang="en-US" sz="2800" b="1" smtClean="0"/>
          </a:p>
        </p:txBody>
      </p:sp>
      <p:sp>
        <p:nvSpPr>
          <p:cNvPr id="3" name="Rezervirano mjesto sadržaja 2"/>
          <p:cNvSpPr>
            <a:spLocks noGrp="1"/>
          </p:cNvSpPr>
          <p:nvPr>
            <p:ph idx="1"/>
          </p:nvPr>
        </p:nvSpPr>
        <p:spPr>
          <a:xfrm>
            <a:off x="250825" y="1341438"/>
            <a:ext cx="8642350" cy="5256212"/>
          </a:xfrm>
        </p:spPr>
        <p:txBody>
          <a:bodyPr rtlCol="0">
            <a:noAutofit/>
          </a:bodyPr>
          <a:lstStyle/>
          <a:p>
            <a:pPr eaLnBrk="1" fontAlgn="auto" hangingPunct="1">
              <a:spcAft>
                <a:spcPts val="0"/>
              </a:spcAft>
              <a:buNone/>
              <a:defRPr/>
            </a:pPr>
            <a:r>
              <a:rPr lang="en-US" sz="2200" smtClean="0">
                <a:latin typeface="Calibri Light" pitchFamily="34" charset="0"/>
              </a:rPr>
              <a:t>Some of the parents answers are:</a:t>
            </a:r>
          </a:p>
          <a:p>
            <a:pPr eaLnBrk="1" fontAlgn="auto" hangingPunct="1">
              <a:spcAft>
                <a:spcPts val="0"/>
              </a:spcAft>
              <a:buFont typeface="Arial" panose="020B0604020202020204" pitchFamily="34" charset="0"/>
              <a:buChar char="•"/>
              <a:defRPr/>
            </a:pPr>
            <a:r>
              <a:rPr lang="en-US" sz="2200" smtClean="0">
                <a:latin typeface="Calibri Light" pitchFamily="34" charset="0"/>
              </a:rPr>
              <a:t>Getting to know different cultures through dance, songs and playing musical instruments</a:t>
            </a:r>
          </a:p>
          <a:p>
            <a:pPr eaLnBrk="1" fontAlgn="auto" hangingPunct="1">
              <a:spcAft>
                <a:spcPts val="0"/>
              </a:spcAft>
              <a:buFont typeface="Arial" panose="020B0604020202020204" pitchFamily="34" charset="0"/>
              <a:buChar char="•"/>
              <a:defRPr/>
            </a:pPr>
            <a:r>
              <a:rPr lang="en-US" sz="2200" smtClean="0">
                <a:latin typeface="Calibri Light" pitchFamily="34" charset="0"/>
              </a:rPr>
              <a:t>Kids learn about different nations cultures and develop their own culture that way</a:t>
            </a:r>
          </a:p>
          <a:p>
            <a:pPr eaLnBrk="1" fontAlgn="auto" hangingPunct="1">
              <a:spcAft>
                <a:spcPts val="0"/>
              </a:spcAft>
              <a:buFont typeface="Arial" panose="020B0604020202020204" pitchFamily="34" charset="0"/>
              <a:buChar char="•"/>
              <a:defRPr/>
            </a:pPr>
            <a:r>
              <a:rPr lang="en-US" sz="2200" smtClean="0">
                <a:latin typeface="Calibri Light" pitchFamily="34" charset="0"/>
              </a:rPr>
              <a:t>Expanding knowledge, widening general knowledge of the child</a:t>
            </a:r>
          </a:p>
          <a:p>
            <a:pPr eaLnBrk="1" fontAlgn="auto" hangingPunct="1">
              <a:spcAft>
                <a:spcPts val="0"/>
              </a:spcAft>
              <a:buFont typeface="Arial" panose="020B0604020202020204" pitchFamily="34" charset="0"/>
              <a:buChar char="•"/>
              <a:defRPr/>
            </a:pPr>
            <a:r>
              <a:rPr lang="en-US" sz="2200" smtClean="0">
                <a:latin typeface="Calibri Light" pitchFamily="34" charset="0"/>
              </a:rPr>
              <a:t>Meeting teachers and pupils from other countries</a:t>
            </a:r>
          </a:p>
          <a:p>
            <a:pPr eaLnBrk="1" fontAlgn="auto" hangingPunct="1">
              <a:spcAft>
                <a:spcPts val="0"/>
              </a:spcAft>
              <a:buFont typeface="Arial" panose="020B0604020202020204" pitchFamily="34" charset="0"/>
              <a:buChar char="•"/>
              <a:defRPr/>
            </a:pPr>
            <a:r>
              <a:rPr lang="en-US" sz="2200" smtClean="0">
                <a:latin typeface="Calibri Light" pitchFamily="34" charset="0"/>
              </a:rPr>
              <a:t>Possibility of using foreign languages</a:t>
            </a:r>
          </a:p>
          <a:p>
            <a:pPr eaLnBrk="1" fontAlgn="auto" hangingPunct="1">
              <a:spcAft>
                <a:spcPts val="0"/>
              </a:spcAft>
              <a:buFont typeface="Arial" panose="020B0604020202020204" pitchFamily="34" charset="0"/>
              <a:buChar char="•"/>
              <a:defRPr/>
            </a:pPr>
            <a:r>
              <a:rPr lang="en-US" sz="2200" smtClean="0">
                <a:latin typeface="Calibri Light" pitchFamily="34" charset="0"/>
              </a:rPr>
              <a:t>Dancing dances from other countries</a:t>
            </a:r>
          </a:p>
          <a:p>
            <a:pPr eaLnBrk="1" fontAlgn="auto" hangingPunct="1">
              <a:spcAft>
                <a:spcPts val="0"/>
              </a:spcAft>
              <a:buFont typeface="Arial" panose="020B0604020202020204" pitchFamily="34" charset="0"/>
              <a:buChar char="•"/>
              <a:defRPr/>
            </a:pPr>
            <a:r>
              <a:rPr lang="en-US" sz="2200" smtClean="0">
                <a:latin typeface="Calibri Light" pitchFamily="34" charset="0"/>
              </a:rPr>
              <a:t>Learning about </a:t>
            </a:r>
            <a:r>
              <a:rPr lang="en-US" sz="2200" smtClean="0">
                <a:latin typeface="Calibri Light" pitchFamily="34" charset="0"/>
              </a:rPr>
              <a:t>other </a:t>
            </a:r>
            <a:r>
              <a:rPr lang="en-US" sz="2200" smtClean="0">
                <a:latin typeface="Calibri Light" pitchFamily="34" charset="0"/>
              </a:rPr>
              <a:t>customs</a:t>
            </a:r>
            <a:r>
              <a:rPr lang="en-US" sz="2200" smtClean="0">
                <a:latin typeface="Calibri Light" pitchFamily="34" charset="0"/>
              </a:rPr>
              <a:t>  and accepting differences</a:t>
            </a:r>
          </a:p>
          <a:p>
            <a:pPr eaLnBrk="1" fontAlgn="auto" hangingPunct="1">
              <a:spcAft>
                <a:spcPts val="0"/>
              </a:spcAft>
              <a:buFont typeface="Arial" panose="020B0604020202020204" pitchFamily="34" charset="0"/>
              <a:buChar char="•"/>
              <a:defRPr/>
            </a:pPr>
            <a:r>
              <a:rPr lang="en-US" sz="2200" smtClean="0">
                <a:latin typeface="Calibri Light" pitchFamily="34" charset="0"/>
              </a:rPr>
              <a:t>Singing and playing instruments become more interesting to children</a:t>
            </a:r>
          </a:p>
          <a:p>
            <a:pPr eaLnBrk="1" fontAlgn="auto" hangingPunct="1">
              <a:spcAft>
                <a:spcPts val="0"/>
              </a:spcAft>
              <a:buFont typeface="Arial" panose="020B0604020202020204" pitchFamily="34" charset="0"/>
              <a:buChar char="•"/>
              <a:defRPr/>
            </a:pPr>
            <a:r>
              <a:rPr lang="en-US" sz="2200" smtClean="0">
                <a:latin typeface="Calibri Light" pitchFamily="34" charset="0"/>
              </a:rPr>
              <a:t>Children absolve a foreign language through songs easier</a:t>
            </a:r>
          </a:p>
          <a:p>
            <a:pPr eaLnBrk="1" fontAlgn="auto" hangingPunct="1">
              <a:spcAft>
                <a:spcPts val="0"/>
              </a:spcAft>
              <a:buFont typeface="Arial" panose="020B0604020202020204" pitchFamily="34" charset="0"/>
              <a:buChar char="•"/>
              <a:defRPr/>
            </a:pPr>
            <a:r>
              <a:rPr lang="en-US" sz="2200" smtClean="0">
                <a:latin typeface="Calibri Light" pitchFamily="34" charset="0"/>
              </a:rPr>
              <a:t>Children have a chance to show their skills and to develop them</a:t>
            </a:r>
          </a:p>
          <a:p>
            <a:pPr eaLnBrk="1" fontAlgn="auto" hangingPunct="1">
              <a:spcAft>
                <a:spcPts val="0"/>
              </a:spcAft>
              <a:buFont typeface="Arial" panose="020B0604020202020204" pitchFamily="34" charset="0"/>
              <a:buChar char="•"/>
              <a:defRPr/>
            </a:pPr>
            <a:r>
              <a:rPr lang="en-US" sz="2200" smtClean="0">
                <a:latin typeface="Calibri Light" pitchFamily="34" charset="0"/>
              </a:rPr>
              <a:t>Learning and “hanging out” in a fun way</a:t>
            </a:r>
          </a:p>
          <a:p>
            <a:pPr eaLnBrk="1" fontAlgn="auto" hangingPunct="1">
              <a:spcAft>
                <a:spcPts val="0"/>
              </a:spcAft>
              <a:buFont typeface="Arial" panose="020B0604020202020204" pitchFamily="34" charset="0"/>
              <a:buChar char="•"/>
              <a:defRPr/>
            </a:pPr>
            <a:endParaRPr lang="en-US" sz="2200" smtClean="0">
              <a:latin typeface="Calibri Light" pitchFamily="34" charset="0"/>
            </a:endParaRPr>
          </a:p>
          <a:p>
            <a:pPr eaLnBrk="1" fontAlgn="auto" hangingPunct="1">
              <a:spcAft>
                <a:spcPts val="0"/>
              </a:spcAft>
              <a:buFont typeface="Arial" panose="020B0604020202020204" pitchFamily="34" charset="0"/>
              <a:buChar char="•"/>
              <a:defRPr/>
            </a:pPr>
            <a:endParaRPr lang="en-US" sz="2200" smtClean="0">
              <a:latin typeface="Calibri Light"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slov 1"/>
          <p:cNvSpPr>
            <a:spLocks noGrp="1"/>
          </p:cNvSpPr>
          <p:nvPr>
            <p:ph type="title"/>
          </p:nvPr>
        </p:nvSpPr>
        <p:spPr/>
        <p:txBody>
          <a:bodyPr/>
          <a:lstStyle/>
          <a:p>
            <a:pPr eaLnBrk="1" hangingPunct="1"/>
            <a:r>
              <a:rPr lang="en-US" sz="2800" b="1" smtClean="0"/>
              <a:t>12</a:t>
            </a:r>
            <a:r>
              <a:rPr lang="en-US" sz="2800" b="1" smtClean="0"/>
              <a:t>. Have You noticed that being involved in the project influences your </a:t>
            </a:r>
            <a:r>
              <a:rPr lang="en-US" sz="2800" b="1" smtClean="0"/>
              <a:t>child?</a:t>
            </a:r>
            <a:endParaRPr lang="en-US" sz="2800" b="1" smtClean="0"/>
          </a:p>
        </p:txBody>
      </p:sp>
      <p:sp>
        <p:nvSpPr>
          <p:cNvPr id="16387" name="Rezervirano mjesto sadržaja 2"/>
          <p:cNvSpPr>
            <a:spLocks noGrp="1"/>
          </p:cNvSpPr>
          <p:nvPr>
            <p:ph idx="1"/>
          </p:nvPr>
        </p:nvSpPr>
        <p:spPr>
          <a:xfrm>
            <a:off x="395536" y="1412776"/>
            <a:ext cx="8291512" cy="4781550"/>
          </a:xfrm>
        </p:spPr>
        <p:txBody>
          <a:bodyPr/>
          <a:lstStyle/>
          <a:p>
            <a:pPr algn="ctr" eaLnBrk="1" hangingPunct="1">
              <a:buFont typeface="Arial" charset="0"/>
              <a:buNone/>
            </a:pPr>
            <a:r>
              <a:rPr lang="en-US" b="1" smtClean="0"/>
              <a:t>86% parents state YES, there is influence on thir children.</a:t>
            </a:r>
            <a:endParaRPr lang="en-US" smtClean="0"/>
          </a:p>
          <a:p>
            <a:pPr algn="just" eaLnBrk="1" fontAlgn="auto" hangingPunct="1">
              <a:spcAft>
                <a:spcPts val="0"/>
              </a:spcAft>
              <a:buNone/>
              <a:defRPr/>
            </a:pPr>
            <a:r>
              <a:rPr lang="en-US" sz="2800" smtClean="0">
                <a:latin typeface="Calibri Light" pitchFamily="34" charset="0"/>
              </a:rPr>
              <a:t>Their child listens to music more, shows greater interest on studying and discovering foreign countries music and cultures. They ask their parents and talk more about what they are doing at school for the project. They are showing interest for learning foreign languages. They </a:t>
            </a:r>
            <a:r>
              <a:rPr lang="en-US" sz="2800" smtClean="0">
                <a:latin typeface="Calibri Light" pitchFamily="34" charset="0"/>
              </a:rPr>
              <a:t>are </a:t>
            </a:r>
            <a:r>
              <a:rPr lang="en-US" sz="2800" smtClean="0">
                <a:latin typeface="Calibri Light" pitchFamily="34" charset="0"/>
              </a:rPr>
              <a:t>intereste</a:t>
            </a:r>
            <a:r>
              <a:rPr lang="en-US" sz="2800" smtClean="0">
                <a:latin typeface="Calibri Light" pitchFamily="34" charset="0"/>
              </a:rPr>
              <a:t>d </a:t>
            </a:r>
            <a:r>
              <a:rPr lang="en-US" sz="2800" smtClean="0">
                <a:latin typeface="Calibri Light" pitchFamily="34" charset="0"/>
              </a:rPr>
              <a:t>about </a:t>
            </a:r>
            <a:r>
              <a:rPr lang="en-US" sz="2800" smtClean="0">
                <a:latin typeface="Calibri Light" pitchFamily="34" charset="0"/>
              </a:rPr>
              <a:t>differences </a:t>
            </a:r>
            <a:r>
              <a:rPr lang="en-US" sz="2800" smtClean="0">
                <a:latin typeface="Calibri Light" pitchFamily="34" charset="0"/>
              </a:rPr>
              <a:t>and </a:t>
            </a:r>
            <a:r>
              <a:rPr lang="en-US" sz="2800" smtClean="0">
                <a:latin typeface="Calibri Light" pitchFamily="34" charset="0"/>
              </a:rPr>
              <a:t>simmilarities </a:t>
            </a:r>
            <a:r>
              <a:rPr lang="en-US" sz="2800" smtClean="0">
                <a:latin typeface="Calibri Light" pitchFamily="34" charset="0"/>
              </a:rPr>
              <a:t>of others to their homeland.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slov 1"/>
          <p:cNvSpPr>
            <a:spLocks noGrp="1"/>
          </p:cNvSpPr>
          <p:nvPr>
            <p:ph type="title"/>
          </p:nvPr>
        </p:nvSpPr>
        <p:spPr>
          <a:xfrm>
            <a:off x="395288" y="0"/>
            <a:ext cx="8229600" cy="1143000"/>
          </a:xfrm>
        </p:spPr>
        <p:txBody>
          <a:bodyPr/>
          <a:lstStyle/>
          <a:p>
            <a:pPr eaLnBrk="1" hangingPunct="1"/>
            <a:r>
              <a:rPr lang="en-US" sz="2800" b="1" smtClean="0"/>
              <a:t>13</a:t>
            </a:r>
            <a:r>
              <a:rPr lang="en-US" sz="2800" b="1" smtClean="0"/>
              <a:t>. Make a general impresion/suggestion/comentary that You have about the </a:t>
            </a:r>
            <a:r>
              <a:rPr lang="en-US" sz="2800" b="1" smtClean="0"/>
              <a:t>project</a:t>
            </a:r>
            <a:endParaRPr lang="en-US" sz="2800" b="1" smtClean="0"/>
          </a:p>
        </p:txBody>
      </p:sp>
      <p:sp>
        <p:nvSpPr>
          <p:cNvPr id="3" name="Rezervirano mjesto sadržaja 2"/>
          <p:cNvSpPr>
            <a:spLocks noGrp="1"/>
          </p:cNvSpPr>
          <p:nvPr>
            <p:ph idx="1"/>
          </p:nvPr>
        </p:nvSpPr>
        <p:spPr>
          <a:xfrm>
            <a:off x="179388" y="1125538"/>
            <a:ext cx="8713787" cy="5327798"/>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algn="just" eaLnBrk="1" fontAlgn="auto" hangingPunct="1">
              <a:spcAft>
                <a:spcPts val="0"/>
              </a:spcAft>
              <a:buNone/>
              <a:defRPr/>
            </a:pPr>
            <a:r>
              <a:rPr lang="en-US" sz="2000" dirty="0" smtClean="0">
                <a:latin typeface="Calibri Light" pitchFamily="34" charset="0"/>
              </a:rPr>
              <a:t>Parents have a positive impression about the project.</a:t>
            </a:r>
          </a:p>
          <a:p>
            <a:pPr algn="just" eaLnBrk="1" fontAlgn="auto" hangingPunct="1">
              <a:spcAft>
                <a:spcPts val="0"/>
              </a:spcAft>
              <a:buNone/>
              <a:defRPr/>
            </a:pPr>
            <a:r>
              <a:rPr lang="en-US" sz="2000" dirty="0" smtClean="0">
                <a:latin typeface="Calibri Light" pitchFamily="34" charset="0"/>
              </a:rPr>
              <a:t>Some of their commentaries are:</a:t>
            </a:r>
          </a:p>
          <a:p>
            <a:pPr algn="just" eaLnBrk="1" fontAlgn="auto" hangingPunct="1">
              <a:spcAft>
                <a:spcPts val="0"/>
              </a:spcAft>
              <a:buNone/>
              <a:defRPr/>
            </a:pPr>
            <a:r>
              <a:rPr lang="en-US" sz="2000" dirty="0" smtClean="0">
                <a:latin typeface="Calibri Light" pitchFamily="34" charset="0"/>
              </a:rPr>
              <a:t>“Children are unladed from grades, they can meet other cultures and people. They say they would like to travel.”</a:t>
            </a:r>
          </a:p>
          <a:p>
            <a:pPr algn="just" eaLnBrk="1" fontAlgn="auto" hangingPunct="1">
              <a:spcAft>
                <a:spcPts val="0"/>
              </a:spcAft>
              <a:buNone/>
              <a:defRPr/>
            </a:pPr>
            <a:r>
              <a:rPr lang="en-US" sz="2000" dirty="0" smtClean="0">
                <a:latin typeface="Calibri Light" pitchFamily="34" charset="0"/>
              </a:rPr>
              <a:t>“I support the project because it is educative and fun.”</a:t>
            </a:r>
          </a:p>
          <a:p>
            <a:pPr algn="just" eaLnBrk="1" fontAlgn="auto" hangingPunct="1">
              <a:spcAft>
                <a:spcPts val="0"/>
              </a:spcAft>
              <a:buNone/>
              <a:defRPr/>
            </a:pPr>
            <a:r>
              <a:rPr lang="en-US" sz="2000" dirty="0" smtClean="0">
                <a:latin typeface="Calibri Light" pitchFamily="34" charset="0"/>
              </a:rPr>
              <a:t>“My general impression on the project is great, kids have educative activities through dance and song and discover a different world.”</a:t>
            </a:r>
          </a:p>
          <a:p>
            <a:pPr algn="just" eaLnBrk="1" fontAlgn="auto" hangingPunct="1">
              <a:spcAft>
                <a:spcPts val="0"/>
              </a:spcAft>
              <a:buNone/>
              <a:defRPr/>
            </a:pPr>
            <a:r>
              <a:rPr lang="en-US" sz="2000" dirty="0" smtClean="0">
                <a:latin typeface="Calibri Light" pitchFamily="34" charset="0"/>
              </a:rPr>
              <a:t>“I think this project is very educative, interesting and kids discover a lot of thing through it. The are learning, having fun, broadening their horizons and getting to know themselves.”</a:t>
            </a:r>
          </a:p>
          <a:p>
            <a:pPr algn="just" eaLnBrk="1" fontAlgn="auto" hangingPunct="1">
              <a:spcAft>
                <a:spcPts val="0"/>
              </a:spcAft>
              <a:buNone/>
              <a:defRPr/>
            </a:pPr>
            <a:r>
              <a:rPr lang="en-US" sz="2000" dirty="0" smtClean="0">
                <a:latin typeface="Calibri Light" pitchFamily="34" charset="0"/>
              </a:rPr>
              <a:t>“The project influences my child*s music culture development in a positive way.”</a:t>
            </a:r>
          </a:p>
          <a:p>
            <a:pPr algn="just" eaLnBrk="1" fontAlgn="auto" hangingPunct="1">
              <a:spcAft>
                <a:spcPts val="0"/>
              </a:spcAft>
              <a:buNone/>
              <a:defRPr/>
            </a:pPr>
            <a:r>
              <a:rPr lang="en-US" sz="2000" dirty="0" smtClean="0">
                <a:latin typeface="Calibri Light" pitchFamily="34" charset="0"/>
              </a:rPr>
              <a:t>“I think it is useful and interesting for pupils because they are going to learn so much more then they would through the regular curriculum.”</a:t>
            </a:r>
          </a:p>
          <a:p>
            <a:pPr algn="just" eaLnBrk="1" fontAlgn="auto" hangingPunct="1">
              <a:spcAft>
                <a:spcPts val="0"/>
              </a:spcAft>
              <a:buNone/>
              <a:defRPr/>
            </a:pPr>
            <a:r>
              <a:rPr lang="en-US" sz="2000" dirty="0" smtClean="0">
                <a:latin typeface="Calibri Light" pitchFamily="34" charset="0"/>
              </a:rPr>
              <a:t>“We are very pleased with it because our child has accepted it with joy and loves to be a part of </a:t>
            </a:r>
            <a:r>
              <a:rPr lang="en-US" sz="2000" dirty="0" err="1" smtClean="0">
                <a:latin typeface="Calibri Light" pitchFamily="34" charset="0"/>
              </a:rPr>
              <a:t>i</a:t>
            </a:r>
            <a:r>
              <a:rPr lang="hr-HR" sz="2000" dirty="0" smtClean="0">
                <a:latin typeface="Calibri Light" pitchFamily="34" charset="0"/>
              </a:rPr>
              <a:t>t</a:t>
            </a:r>
            <a:r>
              <a:rPr lang="en-US" sz="2000" dirty="0" smtClean="0">
                <a:latin typeface="Calibri Light" pitchFamily="34" charset="0"/>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slov 1"/>
          <p:cNvSpPr>
            <a:spLocks noGrp="1"/>
          </p:cNvSpPr>
          <p:nvPr>
            <p:ph type="ctrTitle"/>
          </p:nvPr>
        </p:nvSpPr>
        <p:spPr>
          <a:xfrm>
            <a:off x="1709738" y="1376363"/>
            <a:ext cx="5829300" cy="1103312"/>
          </a:xfrm>
        </p:spPr>
        <p:txBody>
          <a:bodyPr/>
          <a:lstStyle/>
          <a:p>
            <a:r>
              <a:rPr lang="hr-HR" dirty="0" smtClean="0"/>
              <a:t>Croatia NSEU team</a:t>
            </a:r>
          </a:p>
        </p:txBody>
      </p:sp>
      <p:sp>
        <p:nvSpPr>
          <p:cNvPr id="3" name="Podnaslov 2"/>
          <p:cNvSpPr>
            <a:spLocks noGrp="1"/>
          </p:cNvSpPr>
          <p:nvPr>
            <p:ph type="subTitle" idx="1"/>
          </p:nvPr>
        </p:nvSpPr>
        <p:spPr>
          <a:xfrm>
            <a:off x="2544763" y="2479675"/>
            <a:ext cx="3816350" cy="877317"/>
          </a:xfrm>
        </p:spPr>
        <p:txBody>
          <a:bodyPr>
            <a:noAutofit/>
          </a:bodyPr>
          <a:lstStyle/>
          <a:p>
            <a:pPr>
              <a:buFont typeface="Arial" panose="020B0604020202020204" pitchFamily="34" charset="0"/>
              <a:buNone/>
              <a:defRPr/>
            </a:pPr>
            <a:r>
              <a:rPr lang="hr-HR" sz="4500" i="1" dirty="0" smtClean="0"/>
              <a:t>THANK YOU!</a:t>
            </a:r>
            <a:endParaRPr lang="en-GB" sz="4500" i="1" dirty="0"/>
          </a:p>
        </p:txBody>
      </p:sp>
      <p:pic>
        <p:nvPicPr>
          <p:cNvPr id="3076" name="Picture 2" descr="I:\logo skole.jpg"/>
          <p:cNvPicPr>
            <a:picLocks noChangeAspect="1" noChangeArrowheads="1"/>
          </p:cNvPicPr>
          <p:nvPr/>
        </p:nvPicPr>
        <p:blipFill>
          <a:blip r:embed="rId2" cstate="print"/>
          <a:srcRect/>
          <a:stretch>
            <a:fillRect/>
          </a:stretch>
        </p:blipFill>
        <p:spPr bwMode="auto">
          <a:xfrm>
            <a:off x="5381625" y="3573016"/>
            <a:ext cx="3442445" cy="2124522"/>
          </a:xfrm>
          <a:prstGeom prst="rect">
            <a:avLst/>
          </a:prstGeom>
          <a:noFill/>
          <a:ln w="9525">
            <a:noFill/>
            <a:miter lim="800000"/>
            <a:headEnd/>
            <a:tailEnd/>
          </a:ln>
        </p:spPr>
      </p:pic>
      <p:pic>
        <p:nvPicPr>
          <p:cNvPr id="3077" name="Picture 0" descr="New Picture.png"/>
          <p:cNvPicPr>
            <a:picLocks noChangeAspect="1" noChangeArrowheads="1"/>
          </p:cNvPicPr>
          <p:nvPr/>
        </p:nvPicPr>
        <p:blipFill>
          <a:blip r:embed="rId3" cstate="print"/>
          <a:srcRect/>
          <a:stretch>
            <a:fillRect/>
          </a:stretch>
        </p:blipFill>
        <p:spPr bwMode="auto">
          <a:xfrm>
            <a:off x="467545" y="3400833"/>
            <a:ext cx="4176464" cy="31880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slov 1"/>
          <p:cNvSpPr>
            <a:spLocks noGrp="1"/>
          </p:cNvSpPr>
          <p:nvPr>
            <p:ph type="ctrTitle"/>
          </p:nvPr>
        </p:nvSpPr>
        <p:spPr>
          <a:xfrm>
            <a:off x="1709738" y="1376363"/>
            <a:ext cx="5829300" cy="1103312"/>
          </a:xfrm>
        </p:spPr>
        <p:txBody>
          <a:bodyPr/>
          <a:lstStyle/>
          <a:p>
            <a:r>
              <a:rPr lang="hr-HR" smtClean="0"/>
              <a:t>Croatia NSEU team</a:t>
            </a:r>
          </a:p>
        </p:txBody>
      </p:sp>
      <p:sp>
        <p:nvSpPr>
          <p:cNvPr id="3" name="Podnaslov 2"/>
          <p:cNvSpPr>
            <a:spLocks noGrp="1"/>
          </p:cNvSpPr>
          <p:nvPr>
            <p:ph type="subTitle" idx="1"/>
          </p:nvPr>
        </p:nvSpPr>
        <p:spPr>
          <a:xfrm>
            <a:off x="2544763" y="2479675"/>
            <a:ext cx="3816350" cy="1454150"/>
          </a:xfrm>
        </p:spPr>
        <p:txBody>
          <a:bodyPr>
            <a:noAutofit/>
          </a:bodyPr>
          <a:lstStyle/>
          <a:p>
            <a:pPr>
              <a:buFont typeface="Arial" panose="020B0604020202020204" pitchFamily="34" charset="0"/>
              <a:buNone/>
              <a:defRPr/>
            </a:pPr>
            <a:r>
              <a:rPr lang="en-GB" sz="4500" i="1" dirty="0" smtClean="0"/>
              <a:t>Parents questionnaire </a:t>
            </a:r>
            <a:endParaRPr lang="en-GB" sz="4500" i="1" dirty="0"/>
          </a:p>
        </p:txBody>
      </p:sp>
      <p:pic>
        <p:nvPicPr>
          <p:cNvPr id="3076" name="Picture 2" descr="I:\logo skole.jpg"/>
          <p:cNvPicPr>
            <a:picLocks noChangeAspect="1" noChangeArrowheads="1"/>
          </p:cNvPicPr>
          <p:nvPr/>
        </p:nvPicPr>
        <p:blipFill>
          <a:blip r:embed="rId2" cstate="print"/>
          <a:srcRect/>
          <a:stretch>
            <a:fillRect/>
          </a:stretch>
        </p:blipFill>
        <p:spPr bwMode="auto">
          <a:xfrm>
            <a:off x="5381625" y="4292600"/>
            <a:ext cx="2276475" cy="1404938"/>
          </a:xfrm>
          <a:prstGeom prst="rect">
            <a:avLst/>
          </a:prstGeom>
          <a:noFill/>
          <a:ln w="9525">
            <a:noFill/>
            <a:miter lim="800000"/>
            <a:headEnd/>
            <a:tailEnd/>
          </a:ln>
        </p:spPr>
      </p:pic>
      <p:pic>
        <p:nvPicPr>
          <p:cNvPr id="3077" name="Picture 0" descr="New Picture.png"/>
          <p:cNvPicPr>
            <a:picLocks noChangeAspect="1" noChangeArrowheads="1"/>
          </p:cNvPicPr>
          <p:nvPr/>
        </p:nvPicPr>
        <p:blipFill>
          <a:blip r:embed="rId3" cstate="print"/>
          <a:srcRect/>
          <a:stretch>
            <a:fillRect/>
          </a:stretch>
        </p:blipFill>
        <p:spPr bwMode="auto">
          <a:xfrm>
            <a:off x="1493838" y="4238625"/>
            <a:ext cx="2052637" cy="1566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179388" y="260350"/>
            <a:ext cx="8713787" cy="6264275"/>
          </a:xfrm>
        </p:spPr>
        <p:txBody>
          <a:bodyPr rtlCol="0">
            <a:normAutofit fontScale="92500" lnSpcReduction="10000"/>
          </a:bodyPr>
          <a:lstStyle/>
          <a:p>
            <a:pPr eaLnBrk="1" fontAlgn="auto" hangingPunct="1">
              <a:spcAft>
                <a:spcPts val="0"/>
              </a:spcAft>
              <a:buFont typeface="Arial" charset="0"/>
              <a:buNone/>
              <a:defRPr/>
            </a:pPr>
            <a:endParaRPr lang="hr-HR" dirty="0" smtClean="0">
              <a:latin typeface="Calibri Light" panose="020F0302020204030204" pitchFamily="34" charset="0"/>
            </a:endParaRPr>
          </a:p>
          <a:p>
            <a:pPr algn="ctr" eaLnBrk="1" fontAlgn="auto" hangingPunct="1">
              <a:spcAft>
                <a:spcPts val="0"/>
              </a:spcAft>
              <a:buFont typeface="Arial" charset="0"/>
              <a:buNone/>
              <a:defRPr/>
            </a:pPr>
            <a:r>
              <a:rPr lang="en-GB" dirty="0" smtClean="0">
                <a:latin typeface="Calibri Light" panose="020F0302020204030204" pitchFamily="34" charset="0"/>
              </a:rPr>
              <a:t>The questionnaire was filled by 51 parents and pupils of the 3rd &amp; 4th grade</a:t>
            </a:r>
          </a:p>
          <a:p>
            <a:pPr eaLnBrk="1" fontAlgn="auto" hangingPunct="1">
              <a:spcAft>
                <a:spcPts val="0"/>
              </a:spcAft>
              <a:buFont typeface="Arial" panose="020B0604020202020204" pitchFamily="34" charset="0"/>
              <a:buChar char="•"/>
              <a:defRPr/>
            </a:pPr>
            <a:endParaRPr lang="en-GB" dirty="0" smtClean="0">
              <a:latin typeface="Calibri Light" panose="020F0302020204030204" pitchFamily="34" charset="0"/>
            </a:endParaRPr>
          </a:p>
          <a:p>
            <a:pPr marL="0" indent="0" algn="ctr" eaLnBrk="1" fontAlgn="auto" hangingPunct="1">
              <a:spcAft>
                <a:spcPts val="0"/>
              </a:spcAft>
              <a:buFont typeface="Arial" panose="020B0604020202020204" pitchFamily="34" charset="0"/>
              <a:buNone/>
              <a:defRPr/>
            </a:pPr>
            <a:r>
              <a:rPr lang="en-GB" dirty="0" smtClean="0">
                <a:latin typeface="Calibri Light" panose="020F0302020204030204" pitchFamily="34" charset="0"/>
              </a:rPr>
              <a:t>INSTRUCTION for the first part of the questionnaire </a:t>
            </a:r>
          </a:p>
          <a:p>
            <a:pPr marL="0" indent="0" algn="ctr" eaLnBrk="1" fontAlgn="auto" hangingPunct="1">
              <a:spcAft>
                <a:spcPts val="0"/>
              </a:spcAft>
              <a:buFont typeface="Arial" panose="020B0604020202020204" pitchFamily="34" charset="0"/>
              <a:buNone/>
              <a:defRPr/>
            </a:pPr>
            <a:r>
              <a:rPr lang="en-GB" dirty="0" smtClean="0">
                <a:latin typeface="Calibri Light" panose="020F0302020204030204" pitchFamily="34" charset="0"/>
              </a:rPr>
              <a:t>Parents have expressed their opinions on a scale from 1-5 in detail:</a:t>
            </a:r>
          </a:p>
          <a:p>
            <a:pPr marL="514350" indent="-514350">
              <a:buFont typeface="+mj-lt"/>
              <a:buAutoNum type="arabicPeriod"/>
              <a:defRPr/>
            </a:pPr>
            <a:r>
              <a:rPr lang="en-GB" dirty="0" smtClean="0">
                <a:latin typeface="Calibri Light" panose="020F0302020204030204" pitchFamily="34" charset="0"/>
              </a:rPr>
              <a:t>completely disagree	</a:t>
            </a:r>
          </a:p>
          <a:p>
            <a:pPr marL="514350" indent="-514350">
              <a:buFont typeface="+mj-lt"/>
              <a:buAutoNum type="arabicPeriod"/>
              <a:defRPr/>
            </a:pPr>
            <a:r>
              <a:rPr lang="en-GB" dirty="0" smtClean="0">
                <a:latin typeface="Calibri Light" panose="020F0302020204030204" pitchFamily="34" charset="0"/>
              </a:rPr>
              <a:t>mostly disagree	</a:t>
            </a:r>
          </a:p>
          <a:p>
            <a:pPr marL="514350" indent="-514350">
              <a:buFont typeface="+mj-lt"/>
              <a:buAutoNum type="arabicPeriod"/>
              <a:defRPr/>
            </a:pPr>
            <a:r>
              <a:rPr lang="en-GB" dirty="0" smtClean="0">
                <a:latin typeface="Calibri Light" panose="020F0302020204030204" pitchFamily="34" charset="0"/>
              </a:rPr>
              <a:t>neither disagree or agree	</a:t>
            </a:r>
          </a:p>
          <a:p>
            <a:pPr marL="514350" indent="-514350">
              <a:buFont typeface="+mj-lt"/>
              <a:buAutoNum type="arabicPeriod"/>
              <a:defRPr/>
            </a:pPr>
            <a:r>
              <a:rPr lang="en-GB" dirty="0" smtClean="0">
                <a:latin typeface="Calibri Light" panose="020F0302020204030204" pitchFamily="34" charset="0"/>
              </a:rPr>
              <a:t>mostly agree	</a:t>
            </a:r>
          </a:p>
          <a:p>
            <a:pPr marL="514350" indent="-514350">
              <a:buFont typeface="+mj-lt"/>
              <a:buAutoNum type="arabicPeriod"/>
              <a:defRPr/>
            </a:pPr>
            <a:r>
              <a:rPr lang="en-GB" dirty="0" smtClean="0">
                <a:latin typeface="Calibri Light" panose="020F0302020204030204" pitchFamily="34" charset="0"/>
              </a:rPr>
              <a:t>completely agree</a:t>
            </a:r>
            <a:r>
              <a:rPr lang="en-GB"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slov 1"/>
          <p:cNvSpPr>
            <a:spLocks noGrp="1"/>
          </p:cNvSpPr>
          <p:nvPr>
            <p:ph type="title"/>
          </p:nvPr>
        </p:nvSpPr>
        <p:spPr/>
        <p:txBody>
          <a:bodyPr/>
          <a:lstStyle/>
          <a:p>
            <a:r>
              <a:rPr lang="hr-HR" altLang="en-US" sz="3200" smtClean="0"/>
              <a:t>1. </a:t>
            </a:r>
            <a:r>
              <a:rPr lang="en-US" altLang="en-US" sz="3200" smtClean="0"/>
              <a:t>I think this project is useful for the progress of children in school</a:t>
            </a:r>
            <a:endParaRPr lang="en-GB" altLang="en-US" sz="3200" smtClean="0"/>
          </a:p>
        </p:txBody>
      </p:sp>
      <p:graphicFrame>
        <p:nvGraphicFramePr>
          <p:cNvPr id="5123" name="Rezervirano mjesto sadržaja 6"/>
          <p:cNvGraphicFramePr>
            <a:graphicFrameLocks noGrp="1"/>
          </p:cNvGraphicFramePr>
          <p:nvPr>
            <p:ph idx="1"/>
          </p:nvPr>
        </p:nvGraphicFramePr>
        <p:xfrm>
          <a:off x="406400" y="1549400"/>
          <a:ext cx="8331200" cy="4627563"/>
        </p:xfrm>
        <a:graphic>
          <a:graphicData uri="http://schemas.openxmlformats.org/presentationml/2006/ole">
            <p:oleObj spid="_x0000_s5123" name="Grafikon" r:id="rId3" imgW="8340051" imgH="4633362" progId="Excel.Chart.8">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slov 1"/>
          <p:cNvSpPr>
            <a:spLocks noGrp="1"/>
          </p:cNvSpPr>
          <p:nvPr>
            <p:ph type="title"/>
          </p:nvPr>
        </p:nvSpPr>
        <p:spPr/>
        <p:txBody>
          <a:bodyPr/>
          <a:lstStyle/>
          <a:p>
            <a:r>
              <a:rPr lang="hr-HR" altLang="en-US" sz="3200" smtClean="0"/>
              <a:t>2. </a:t>
            </a:r>
            <a:r>
              <a:rPr lang="en-US" altLang="en-US" sz="3200" smtClean="0"/>
              <a:t>I gladly answer calls for project activities and join them</a:t>
            </a:r>
          </a:p>
        </p:txBody>
      </p:sp>
      <p:graphicFrame>
        <p:nvGraphicFramePr>
          <p:cNvPr id="6147" name="Rezervirano mjesto sadržaja 9"/>
          <p:cNvGraphicFramePr>
            <a:graphicFrameLocks noGrp="1"/>
          </p:cNvGraphicFramePr>
          <p:nvPr>
            <p:ph idx="1"/>
          </p:nvPr>
        </p:nvGraphicFramePr>
        <p:xfrm>
          <a:off x="406400" y="1549400"/>
          <a:ext cx="8331200" cy="4627563"/>
        </p:xfrm>
        <a:graphic>
          <a:graphicData uri="http://schemas.openxmlformats.org/presentationml/2006/ole">
            <p:oleObj spid="_x0000_s6147" name="Grafikon" r:id="rId3" imgW="8340051" imgH="4633362" progId="Excel.Chart.8">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slov 1"/>
          <p:cNvSpPr>
            <a:spLocks noGrp="1"/>
          </p:cNvSpPr>
          <p:nvPr>
            <p:ph type="title"/>
          </p:nvPr>
        </p:nvSpPr>
        <p:spPr/>
        <p:txBody>
          <a:bodyPr/>
          <a:lstStyle/>
          <a:p>
            <a:r>
              <a:rPr lang="hr-HR" altLang="en-US" sz="3200" smtClean="0"/>
              <a:t>3. I have noticed that my child mentiones content regarding music more often at home</a:t>
            </a:r>
            <a:endParaRPr lang="en-GB" altLang="en-US" sz="3200" smtClean="0"/>
          </a:p>
        </p:txBody>
      </p:sp>
      <p:graphicFrame>
        <p:nvGraphicFramePr>
          <p:cNvPr id="7171" name="Rezervirano mjesto sadržaja 7"/>
          <p:cNvGraphicFramePr>
            <a:graphicFrameLocks noGrp="1"/>
          </p:cNvGraphicFramePr>
          <p:nvPr>
            <p:ph idx="1"/>
          </p:nvPr>
        </p:nvGraphicFramePr>
        <p:xfrm>
          <a:off x="406400" y="1549400"/>
          <a:ext cx="8331200" cy="4627563"/>
        </p:xfrm>
        <a:graphic>
          <a:graphicData uri="http://schemas.openxmlformats.org/presentationml/2006/ole">
            <p:oleObj spid="_x0000_s7171" name="Grafikon" r:id="rId3" imgW="8340051" imgH="4633362" progId="Excel.Chart.8">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slov 1"/>
          <p:cNvSpPr>
            <a:spLocks noGrp="1"/>
          </p:cNvSpPr>
          <p:nvPr>
            <p:ph type="title"/>
          </p:nvPr>
        </p:nvSpPr>
        <p:spPr/>
        <p:txBody>
          <a:bodyPr/>
          <a:lstStyle/>
          <a:p>
            <a:r>
              <a:rPr lang="hr-HR" altLang="en-US" sz="3200" smtClean="0"/>
              <a:t>4. Information about the project is avaliable</a:t>
            </a:r>
            <a:endParaRPr lang="en-GB" altLang="en-US" sz="3200" smtClean="0"/>
          </a:p>
        </p:txBody>
      </p:sp>
      <p:graphicFrame>
        <p:nvGraphicFramePr>
          <p:cNvPr id="8195" name="Rezervirano mjesto sadržaja 9"/>
          <p:cNvGraphicFramePr>
            <a:graphicFrameLocks noGrp="1"/>
          </p:cNvGraphicFramePr>
          <p:nvPr>
            <p:ph idx="1"/>
          </p:nvPr>
        </p:nvGraphicFramePr>
        <p:xfrm>
          <a:off x="406400" y="1549400"/>
          <a:ext cx="8331200" cy="4627563"/>
        </p:xfrm>
        <a:graphic>
          <a:graphicData uri="http://schemas.openxmlformats.org/presentationml/2006/ole">
            <p:oleObj spid="_x0000_s8195" name="Grafikon" r:id="rId3" imgW="8340051" imgH="4633362" progId="Excel.Chart.8">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slov 1"/>
          <p:cNvSpPr>
            <a:spLocks noGrp="1"/>
          </p:cNvSpPr>
          <p:nvPr>
            <p:ph type="title"/>
          </p:nvPr>
        </p:nvSpPr>
        <p:spPr/>
        <p:txBody>
          <a:bodyPr/>
          <a:lstStyle/>
          <a:p>
            <a:r>
              <a:rPr lang="en-US" altLang="en-US" sz="3200" smtClean="0"/>
              <a:t>5. I have been informed on project activities at school on time</a:t>
            </a:r>
          </a:p>
        </p:txBody>
      </p:sp>
      <p:graphicFrame>
        <p:nvGraphicFramePr>
          <p:cNvPr id="9219" name="Rezervirano mjesto sadržaja 6"/>
          <p:cNvGraphicFramePr>
            <a:graphicFrameLocks noGrp="1"/>
          </p:cNvGraphicFramePr>
          <p:nvPr>
            <p:ph idx="1"/>
          </p:nvPr>
        </p:nvGraphicFramePr>
        <p:xfrm>
          <a:off x="414338" y="1577975"/>
          <a:ext cx="8331200" cy="4627563"/>
        </p:xfrm>
        <a:graphic>
          <a:graphicData uri="http://schemas.openxmlformats.org/presentationml/2006/ole">
            <p:oleObj spid="_x0000_s9219" name="Grafikon" r:id="rId3" imgW="8340051" imgH="4633362" progId="Excel.Chart.8">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p:cNvSpPr>
            <a:spLocks noGrp="1"/>
          </p:cNvSpPr>
          <p:nvPr>
            <p:ph type="title"/>
          </p:nvPr>
        </p:nvSpPr>
        <p:spPr/>
        <p:txBody>
          <a:bodyPr/>
          <a:lstStyle/>
          <a:p>
            <a:r>
              <a:rPr lang="en-US" altLang="en-US" sz="3200" smtClean="0"/>
              <a:t>6. I am satisfied with the way that pupils learn within the project</a:t>
            </a:r>
          </a:p>
        </p:txBody>
      </p:sp>
      <p:graphicFrame>
        <p:nvGraphicFramePr>
          <p:cNvPr id="10243" name="Rezervirano mjesto sadržaja 6"/>
          <p:cNvGraphicFramePr>
            <a:graphicFrameLocks noGrp="1"/>
          </p:cNvGraphicFramePr>
          <p:nvPr>
            <p:ph idx="1"/>
          </p:nvPr>
        </p:nvGraphicFramePr>
        <p:xfrm>
          <a:off x="406400" y="1549400"/>
          <a:ext cx="8331200" cy="4627563"/>
        </p:xfrm>
        <a:graphic>
          <a:graphicData uri="http://schemas.openxmlformats.org/presentationml/2006/ole">
            <p:oleObj spid="_x0000_s10243" name="Grafikon" r:id="rId3" imgW="8340051" imgH="4633362" progId="Excel.Chart.8">
              <p:embed/>
            </p:oleObj>
          </a:graphicData>
        </a:graphic>
      </p:graphicFrame>
    </p:spTree>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TotalTime>
  <Words>600</Words>
  <Application>Microsoft Office PowerPoint</Application>
  <PresentationFormat>Prikaz na zaslonu (4:3)</PresentationFormat>
  <Paragraphs>51</Paragraphs>
  <Slides>17</Slides>
  <Notes>0</Notes>
  <HiddenSlides>0</HiddenSlides>
  <MMClips>0</MMClips>
  <ScaleCrop>false</ScaleCrop>
  <HeadingPairs>
    <vt:vector size="8" baseType="variant">
      <vt:variant>
        <vt:lpstr>Korišteni fontovi</vt:lpstr>
      </vt:variant>
      <vt:variant>
        <vt:i4>4</vt:i4>
      </vt:variant>
      <vt:variant>
        <vt:lpstr>Tema</vt:lpstr>
      </vt:variant>
      <vt:variant>
        <vt:i4>1</vt:i4>
      </vt:variant>
      <vt:variant>
        <vt:lpstr>Uloženi OLE poslužitelji</vt:lpstr>
      </vt:variant>
      <vt:variant>
        <vt:i4>1</vt:i4>
      </vt:variant>
      <vt:variant>
        <vt:lpstr>Naslovi slajdova</vt:lpstr>
      </vt:variant>
      <vt:variant>
        <vt:i4>17</vt:i4>
      </vt:variant>
    </vt:vector>
  </HeadingPairs>
  <TitlesOfParts>
    <vt:vector size="23" baseType="lpstr">
      <vt:lpstr>Arial</vt:lpstr>
      <vt:lpstr>Calibri</vt:lpstr>
      <vt:lpstr>Calibri Light</vt:lpstr>
      <vt:lpstr>Times New Roman</vt:lpstr>
      <vt:lpstr>Office tema</vt:lpstr>
      <vt:lpstr>Grafikon programa Microsoft Excel</vt:lpstr>
      <vt:lpstr>5th mobility SWEDEN 6th-12th March 2016</vt:lpstr>
      <vt:lpstr>Croatia NSEU team</vt:lpstr>
      <vt:lpstr>Slajd 3</vt:lpstr>
      <vt:lpstr>1. I think this project is useful for the progress of children in school</vt:lpstr>
      <vt:lpstr>2. I gladly answer calls for project activities and join them</vt:lpstr>
      <vt:lpstr>3. I have noticed that my child mentiones content regarding music more often at home</vt:lpstr>
      <vt:lpstr>4. Information about the project is avaliable</vt:lpstr>
      <vt:lpstr>5. I have been informed on project activities at school on time</vt:lpstr>
      <vt:lpstr>6. I am satisfied with the way that pupils learn within the project</vt:lpstr>
      <vt:lpstr>7. I have noticed that my child is happy to work and cooperate on tasks concerning the project</vt:lpstr>
      <vt:lpstr>8. I am satisfied with the cooperation of teachers and the project team with parents</vt:lpstr>
      <vt:lpstr>9. The project consists of various activities and the pupils are involved in them in an interesting and innovative way</vt:lpstr>
      <vt:lpstr>10. I support the project and I will join in whenever it is needed</vt:lpstr>
      <vt:lpstr>11. Name the advantages of classes being held in a way that project activities are held:</vt:lpstr>
      <vt:lpstr>12. Have You noticed that being involved in the project influences your child?</vt:lpstr>
      <vt:lpstr>13. Make a general impresion/suggestion/comentary that You have about the project</vt:lpstr>
      <vt:lpstr>Croatia NSEU team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UPITNIK ZA RODITELJE</dc:title>
  <dc:creator>OŠ Đuro Pilar</dc:creator>
  <cp:lastModifiedBy>OŠ Đuro Pilar</cp:lastModifiedBy>
  <cp:revision>33</cp:revision>
  <dcterms:created xsi:type="dcterms:W3CDTF">2016-03-01T14:49:33Z</dcterms:created>
  <dcterms:modified xsi:type="dcterms:W3CDTF">2016-03-04T19:23:07Z</dcterms:modified>
</cp:coreProperties>
</file>