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ss.Pouteau\Desktop\Erasmus+%20A%20New%20Sound%20for%20the%20EU%202014-2016\Malta%20Mobility%20May%202016\Children's%20Questionnaires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1600" u="sng" dirty="0">
                <a:latin typeface="Comic Sans MS" pitchFamily="66" charset="0"/>
              </a:rPr>
              <a:t>Question 1</a:t>
            </a:r>
          </a:p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Children at Rayleigh Primary School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all like 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Music (every</a:t>
            </a:r>
            <a:r>
              <a:rPr lang="en-US" sz="1600" baseline="0" dirty="0" smtClean="0">
                <a:solidFill>
                  <a:srgbClr val="FF0000"/>
                </a:solidFill>
                <a:latin typeface="Comic Sans MS" pitchFamily="66" charset="0"/>
              </a:rPr>
              <a:t> child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for different reasons: </a:t>
            </a:r>
          </a:p>
        </c:rich>
      </c:tx>
      <c:layout/>
    </c:title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54799544550034063"/>
          <c:y val="0.19086083205116638"/>
          <c:w val="8.9679301169926541E-3"/>
          <c:h val="6.4825994100664412E-3"/>
        </c:manualLayout>
      </c:layout>
      <c:txPr>
        <a:bodyPr/>
        <a:lstStyle/>
        <a:p>
          <a:pPr>
            <a:defRPr sz="1300" baseline="0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21333510407440648"/>
          <c:y val="0"/>
        </c:manualLayout>
      </c:layout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Sheet1!$A$30:$E$30</c:f>
              <c:strCache>
                <c:ptCount val="1"/>
                <c:pt idx="0">
                  <c:v>7) What was your favourite activity?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Sheet1!$F$29:$N$29</c:f>
              <c:strCache>
                <c:ptCount val="9"/>
                <c:pt idx="0">
                  <c:v>Looking at photos from other countries</c:v>
                </c:pt>
                <c:pt idx="1">
                  <c:v>Welcome assembly </c:v>
                </c:pt>
                <c:pt idx="2">
                  <c:v>Skype calls</c:v>
                </c:pt>
                <c:pt idx="3">
                  <c:v>Learning the songs</c:v>
                </c:pt>
                <c:pt idx="4">
                  <c:v>Making the instruments</c:v>
                </c:pt>
                <c:pt idx="5">
                  <c:v>Learning the dances</c:v>
                </c:pt>
                <c:pt idx="6">
                  <c:v>Playing the instruments</c:v>
                </c:pt>
                <c:pt idx="7">
                  <c:v>Performing</c:v>
                </c:pt>
                <c:pt idx="8">
                  <c:v>Meeting the people</c:v>
                </c:pt>
              </c:strCache>
            </c:strRef>
          </c:cat>
          <c:val>
            <c:numRef>
              <c:f>Sheet1!$F$30:$N$30</c:f>
              <c:numCache>
                <c:formatCode>General</c:formatCode>
                <c:ptCount val="9"/>
                <c:pt idx="0">
                  <c:v>5</c:v>
                </c:pt>
                <c:pt idx="1">
                  <c:v>1</c:v>
                </c:pt>
                <c:pt idx="2">
                  <c:v>8</c:v>
                </c:pt>
                <c:pt idx="3">
                  <c:v>19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>
        <c:manualLayout>
          <c:xMode val="edge"/>
          <c:yMode val="edge"/>
          <c:x val="0.1989485141857531"/>
          <c:y val="2.745024692277739E-2"/>
        </c:manualLayout>
      </c:layout>
      <c:txPr>
        <a:bodyPr/>
        <a:lstStyle/>
        <a:p>
          <a:pPr>
            <a:defRPr sz="20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Sheet1!$A$33:$M$33</c:f>
              <c:strCache>
                <c:ptCount val="1"/>
                <c:pt idx="0">
                  <c:v>8) After learning and rehearsing other countries' songs, dances etc… what are your thoughts about this, was it interesting?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Sheet1!$N$32:$O$32</c:f>
              <c:strCache>
                <c:ptCount val="2"/>
                <c:pt idx="0">
                  <c:v>Yes (Examples of answers: It was fun, exciting, interesting, even if hard to pronounce the words, enjoyable to learn about different dances, different compared to the music we do in school)</c:v>
                </c:pt>
                <c:pt idx="1">
                  <c:v>No (Examples of answers: languages difficult to learn)</c:v>
                </c:pt>
              </c:strCache>
            </c:strRef>
          </c:cat>
          <c:val>
            <c:numRef>
              <c:f>Sheet1!$N$33:$O$33</c:f>
              <c:numCache>
                <c:formatCode>General</c:formatCode>
                <c:ptCount val="2"/>
                <c:pt idx="0">
                  <c:v>54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4188806260328592"/>
          <c:y val="0.34097384357759886"/>
          <c:w val="0.44885267813745527"/>
          <c:h val="0.57230693224845208"/>
        </c:manualLayout>
      </c:layout>
      <c:txPr>
        <a:bodyPr/>
        <a:lstStyle/>
        <a:p>
          <a:pPr>
            <a:defRPr sz="14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21459667017573808"/>
          <c:y val="2.4051494278413511E-2"/>
        </c:manualLayout>
      </c:layout>
      <c:txPr>
        <a:bodyPr/>
        <a:lstStyle/>
        <a:p>
          <a:pPr>
            <a:defRPr sz="28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Sheet1!$A$36:$F$36</c:f>
              <c:strCache>
                <c:ptCount val="1"/>
                <c:pt idx="0">
                  <c:v>9) Did you enjoy learning other countries' culture?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Sheet1!$G$35:$H$35</c:f>
              <c:strCache>
                <c:ptCount val="2"/>
                <c:pt idx="0">
                  <c:v>Yes (learning new cultures, interesting project, something different to learn about, the different planned activities)</c:v>
                </c:pt>
                <c:pt idx="1">
                  <c:v>No</c:v>
                </c:pt>
              </c:strCache>
            </c:strRef>
          </c:cat>
          <c:val>
            <c:numRef>
              <c:f>Sheet1!$G$36:$H$36</c:f>
              <c:numCache>
                <c:formatCode>General</c:formatCode>
                <c:ptCount val="2"/>
                <c:pt idx="0">
                  <c:v>54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279710928386496"/>
          <c:y val="0.32587802744139538"/>
          <c:w val="0.42720289071613515"/>
          <c:h val="0.67191735640484396"/>
        </c:manualLayout>
      </c:layout>
      <c:txPr>
        <a:bodyPr/>
        <a:lstStyle/>
        <a:p>
          <a:pPr>
            <a:defRPr sz="18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400"/>
            </a:pPr>
            <a:r>
              <a:rPr lang="en-US" sz="2400">
                <a:latin typeface="Comic Sans MS" pitchFamily="66" charset="0"/>
              </a:rPr>
              <a:t>1) Do you like Music?</a:t>
            </a:r>
          </a:p>
        </c:rich>
      </c:tx>
      <c:layout>
        <c:manualLayout>
          <c:xMode val="edge"/>
          <c:yMode val="edge"/>
          <c:x val="0.15824050895372191"/>
          <c:y val="4.043589488022862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Sheet1!$A$2:$D$2</c:f>
              <c:strCache>
                <c:ptCount val="1"/>
                <c:pt idx="0">
                  <c:v>1) Do you like Music?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latin typeface="Comic Sans MS" pitchFamily="66" charset="0"/>
                    </a:defRPr>
                  </a:pPr>
                  <a:endParaRPr lang="en-US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400">
                      <a:latin typeface="Comic Sans MS" pitchFamily="66" charset="0"/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Sheet1!$E$1:$F$1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Sheet1!$E$2:$F$2</c:f>
              <c:numCache>
                <c:formatCode>General</c:formatCode>
                <c:ptCount val="2"/>
                <c:pt idx="0">
                  <c:v>51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43948389909568686"/>
          <c:y val="1.2505547079938345E-2"/>
        </c:manualLayout>
      </c:layout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Sheet1!$A$6:$D$6</c:f>
              <c:strCache>
                <c:ptCount val="1"/>
                <c:pt idx="0">
                  <c:v>1) Why?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Sheet1!$E$5:$M$5</c:f>
              <c:strCache>
                <c:ptCount val="9"/>
                <c:pt idx="0">
                  <c:v>Because of the sound</c:v>
                </c:pt>
                <c:pt idx="1">
                  <c:v>To sing</c:v>
                </c:pt>
                <c:pt idx="2">
                  <c:v>Relaxing </c:v>
                </c:pt>
                <c:pt idx="3">
                  <c:v>To express feelings</c:v>
                </c:pt>
                <c:pt idx="4">
                  <c:v>Music is cool, inspirational and sweet</c:v>
                </c:pt>
                <c:pt idx="5">
                  <c:v>Fun and entertaining</c:v>
                </c:pt>
                <c:pt idx="6">
                  <c:v>To dance</c:v>
                </c:pt>
                <c:pt idx="7">
                  <c:v>Interesting</c:v>
                </c:pt>
                <c:pt idx="8">
                  <c:v>To play an instrument</c:v>
                </c:pt>
              </c:strCache>
            </c:strRef>
          </c:cat>
          <c:val>
            <c:numRef>
              <c:f>Sheet1!$E$6:$M$6</c:f>
              <c:numCache>
                <c:formatCode>General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19354194110945994"/>
          <c:y val="1.430021288925855E-2"/>
        </c:manualLayout>
      </c:layout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Sheet1!$A$10:$H$10</c:f>
              <c:strCache>
                <c:ptCount val="1"/>
                <c:pt idx="0">
                  <c:v>2) Have you started to learn to play an instrument during the project?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Sheet1!$I$9:$J$9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Sheet1!$I$10:$J$10</c:f>
              <c:numCache>
                <c:formatCode>General</c:formatCode>
                <c:ptCount val="2"/>
                <c:pt idx="0">
                  <c:v>26</c:v>
                </c:pt>
                <c:pt idx="1">
                  <c:v>32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Sheet1!$A$14:$C$14</c:f>
              <c:strCache>
                <c:ptCount val="1"/>
                <c:pt idx="0">
                  <c:v>2) If yes, which one?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Sheet1!$D$13:$M$13</c:f>
              <c:strCache>
                <c:ptCount val="10"/>
                <c:pt idx="0">
                  <c:v>Piano</c:v>
                </c:pt>
                <c:pt idx="1">
                  <c:v>Guitar</c:v>
                </c:pt>
                <c:pt idx="2">
                  <c:v>Wood blocks</c:v>
                </c:pt>
                <c:pt idx="3">
                  <c:v>Drums</c:v>
                </c:pt>
                <c:pt idx="4">
                  <c:v>Trumpet</c:v>
                </c:pt>
                <c:pt idx="5">
                  <c:v>Trombone</c:v>
                </c:pt>
                <c:pt idx="6">
                  <c:v>Recorder</c:v>
                </c:pt>
                <c:pt idx="7">
                  <c:v>Clarinet</c:v>
                </c:pt>
                <c:pt idx="8">
                  <c:v>Keyboard</c:v>
                </c:pt>
                <c:pt idx="9">
                  <c:v>Tambourine</c:v>
                </c:pt>
              </c:strCache>
            </c:strRef>
          </c:cat>
          <c:val>
            <c:numRef>
              <c:f>Sheet1!$D$14:$M$14</c:f>
              <c:numCache>
                <c:formatCode>General</c:formatCode>
                <c:ptCount val="10"/>
                <c:pt idx="0">
                  <c:v>5</c:v>
                </c:pt>
                <c:pt idx="1">
                  <c:v>14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400">
                <a:latin typeface="Comic Sans MS" pitchFamily="66" charset="0"/>
              </a:defRPr>
            </a:pPr>
            <a:r>
              <a:rPr lang="en-GB" dirty="0"/>
              <a:t>3) Do </a:t>
            </a:r>
            <a:r>
              <a:rPr lang="en-GB" dirty="0" smtClean="0"/>
              <a:t>you know </a:t>
            </a:r>
            <a:r>
              <a:rPr lang="en-GB" dirty="0"/>
              <a:t>a composer?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Sheet1!$A$18:$D$18</c:f>
              <c:strCache>
                <c:ptCount val="1"/>
                <c:pt idx="0">
                  <c:v>3) Do you a composer?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Sheet1!$E$17:$F$17</c:f>
              <c:strCache>
                <c:ptCount val="2"/>
                <c:pt idx="0">
                  <c:v>Yes (Examples of answers: James Hook, Benjamin Britten, Beethoven, Sir Edward Elgar, Parry, Mozart, Andrew Lloyd Webber, Bizet)</c:v>
                </c:pt>
                <c:pt idx="1">
                  <c:v>No</c:v>
                </c:pt>
              </c:strCache>
            </c:strRef>
          </c:cat>
          <c:val>
            <c:numRef>
              <c:f>Sheet1!$E$18:$F$18</c:f>
              <c:numCache>
                <c:formatCode>General</c:formatCode>
                <c:ptCount val="2"/>
                <c:pt idx="0">
                  <c:v>34</c:v>
                </c:pt>
                <c:pt idx="1">
                  <c:v>15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901600641823039"/>
          <c:y val="0.29192158725658834"/>
          <c:w val="0.38953834364487727"/>
          <c:h val="0.70807841274341166"/>
        </c:manualLayout>
      </c:layout>
      <c:txPr>
        <a:bodyPr/>
        <a:lstStyle/>
        <a:p>
          <a:pPr>
            <a:defRPr sz="18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Sheet1!$A$21:$C$21</c:f>
              <c:strCache>
                <c:ptCount val="1"/>
                <c:pt idx="0">
                  <c:v>4) Do you like to sing?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Sheet1!$D$20:$E$20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Sheet1!$D$21:$E$21</c:f>
              <c:numCache>
                <c:formatCode>General</c:formatCode>
                <c:ptCount val="2"/>
                <c:pt idx="0">
                  <c:v>50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20136902191514625"/>
          <c:y val="1.24495971035898E-2"/>
        </c:manualLayout>
      </c:layout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Sheet1!$A$24:$J$24</c:f>
              <c:strCache>
                <c:ptCount val="1"/>
                <c:pt idx="0">
                  <c:v>5) What was your favourite moment when you met the partners' teachers of the project?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Sheet1!$K$23:$P$23</c:f>
              <c:strCache>
                <c:ptCount val="6"/>
                <c:pt idx="0">
                  <c:v>Getting a present</c:v>
                </c:pt>
                <c:pt idx="1">
                  <c:v>Perfoming for them</c:v>
                </c:pt>
                <c:pt idx="2">
                  <c:v>Learning about their countries and schools</c:v>
                </c:pt>
                <c:pt idx="3">
                  <c:v>Meeting and talking to them</c:v>
                </c:pt>
                <c:pt idx="4">
                  <c:v>Activities with them</c:v>
                </c:pt>
                <c:pt idx="5">
                  <c:v>Welcome Assembly</c:v>
                </c:pt>
              </c:strCache>
            </c:strRef>
          </c:cat>
          <c:val>
            <c:numRef>
              <c:f>Sheet1!$K$24:$P$24</c:f>
              <c:numCache>
                <c:formatCode>General</c:formatCode>
                <c:ptCount val="6"/>
                <c:pt idx="0">
                  <c:v>7</c:v>
                </c:pt>
                <c:pt idx="1">
                  <c:v>15</c:v>
                </c:pt>
                <c:pt idx="2">
                  <c:v>4</c:v>
                </c:pt>
                <c:pt idx="3">
                  <c:v>16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19858782543482983"/>
          <c:y val="1.2905070168355282E-2"/>
        </c:manualLayout>
      </c:layout>
      <c:txPr>
        <a:bodyPr/>
        <a:lstStyle/>
        <a:p>
          <a:pPr>
            <a:defRPr sz="2400">
              <a:latin typeface="Comic Sans MS" pitchFamily="66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Sheet1!$A$27:$E$27</c:f>
              <c:strCache>
                <c:ptCount val="1"/>
                <c:pt idx="0">
                  <c:v>6) Did you enjoy working on the project?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Sheet1!$F$26:$G$26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Sheet1!$F$27:$G$27</c:f>
              <c:numCache>
                <c:formatCode>General</c:formatCode>
                <c:ptCount val="2"/>
                <c:pt idx="0">
                  <c:v>50</c:v>
                </c:pt>
                <c:pt idx="1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="1">
              <a:latin typeface="Comic Sans MS" pitchFamily="66" charset="0"/>
            </a:defRPr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76E9-72D3-4A3C-8788-23238538A38C}" type="datetimeFigureOut">
              <a:rPr lang="en-GB" smtClean="0"/>
              <a:pPr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858C-9A33-4CA6-9A46-85CD6D039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Comic Sans MS" pitchFamily="66" charset="0"/>
                <a:cs typeface="Consolas" pitchFamily="49" charset="0"/>
              </a:rPr>
              <a:t>A New Sound For The EU</a:t>
            </a:r>
            <a:endParaRPr lang="en-GB" b="1" u="sng" dirty="0">
              <a:solidFill>
                <a:srgbClr val="0070C0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Second Questionnaire results from 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Rayleigh Primary School, England.</a:t>
            </a:r>
            <a:endParaRPr lang="en-GB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581128"/>
            <a:ext cx="1594257" cy="1944216"/>
          </a:xfrm>
          <a:prstGeom prst="rect">
            <a:avLst/>
          </a:prstGeom>
          <a:noFill/>
        </p:spPr>
      </p:pic>
      <p:pic>
        <p:nvPicPr>
          <p:cNvPr id="1027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24744"/>
            <a:ext cx="2736304" cy="2116075"/>
          </a:xfrm>
          <a:prstGeom prst="rect">
            <a:avLst/>
          </a:prstGeom>
          <a:noFill/>
        </p:spPr>
      </p:pic>
      <p:pic>
        <p:nvPicPr>
          <p:cNvPr id="4" name="Picture 2" descr="http://www.flaginstitute.org/wp/wp-content/uploads/2012/10/UK-Union-Fl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653136"/>
            <a:ext cx="2942041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3632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764704"/>
          <a:ext cx="81472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661648" cy="567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4352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36912"/>
            <a:ext cx="86971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    </a:t>
            </a:r>
            <a:r>
              <a:rPr lang="en-GB" sz="4000" b="1" dirty="0" smtClean="0">
                <a:solidFill>
                  <a:srgbClr val="0070C0"/>
                </a:solidFill>
                <a:latin typeface="Comic Sans MS" pitchFamily="66" charset="0"/>
              </a:rPr>
              <a:t>The results of this second questionnaire have been based on the answers of around 60 children aged from 5 up to 11 years old.</a:t>
            </a:r>
          </a:p>
        </p:txBody>
      </p:sp>
      <p:pic>
        <p:nvPicPr>
          <p:cNvPr id="4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/>
        </p:nvGraphicFramePr>
        <p:xfrm>
          <a:off x="1043608" y="548680"/>
          <a:ext cx="849694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8" name="Chart 7"/>
          <p:cNvGraphicFramePr/>
          <p:nvPr/>
        </p:nvGraphicFramePr>
        <p:xfrm>
          <a:off x="1835696" y="1052736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683568" y="764704"/>
          <a:ext cx="8100392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1268760"/>
          <a:ext cx="85324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3632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11560" y="836712"/>
          <a:ext cx="853244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37320"/>
          <a:ext cx="88924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8924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16211</TotalTime>
  <Words>182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New Sound For The EU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Miss.Pouteau</dc:creator>
  <cp:lastModifiedBy>%USERNAME%</cp:lastModifiedBy>
  <cp:revision>242</cp:revision>
  <dcterms:created xsi:type="dcterms:W3CDTF">2015-01-23T13:41:20Z</dcterms:created>
  <dcterms:modified xsi:type="dcterms:W3CDTF">2016-05-18T14:53:00Z</dcterms:modified>
</cp:coreProperties>
</file>