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5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yleigh%20Primary%20School%20-%20French\Questionnaire%20Repor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Rayleigh%20Primary%20School%20-%20French\Questionnaire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u="sng" dirty="0">
                <a:latin typeface="Comic Sans MS" pitchFamily="66" charset="0"/>
              </a:rPr>
              <a:t>Question 1</a:t>
            </a:r>
          </a:p>
          <a:p>
            <a:pPr>
              <a:defRPr/>
            </a:pPr>
            <a:r>
              <a:rPr lang="en-US" sz="1600" dirty="0" smtClean="0">
                <a:latin typeface="Comic Sans MS" pitchFamily="66" charset="0"/>
              </a:rPr>
              <a:t>Les </a:t>
            </a:r>
            <a:r>
              <a:rPr lang="en-US" sz="1600" dirty="0" err="1" smtClean="0">
                <a:latin typeface="Comic Sans MS" pitchFamily="66" charset="0"/>
              </a:rPr>
              <a:t>élèves</a:t>
            </a:r>
            <a:r>
              <a:rPr lang="en-US" sz="1600" dirty="0" smtClean="0">
                <a:latin typeface="Comic Sans MS" pitchFamily="66" charset="0"/>
              </a:rPr>
              <a:t> de Rayleigh </a:t>
            </a:r>
            <a:r>
              <a:rPr lang="en-US" sz="1600" dirty="0">
                <a:latin typeface="Comic Sans MS" pitchFamily="66" charset="0"/>
              </a:rPr>
              <a:t>Primary School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aiment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tous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la </a:t>
            </a:r>
            <a:r>
              <a:rPr lang="en-US" sz="1600" dirty="0" err="1" smtClean="0">
                <a:solidFill>
                  <a:srgbClr val="FF0000"/>
                </a:solidFill>
                <a:latin typeface="Comic Sans MS" pitchFamily="66" charset="0"/>
              </a:rPr>
              <a:t>musique</a:t>
            </a:r>
            <a:r>
              <a:rPr lang="en-US" sz="1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mic Sans MS" pitchFamily="66" charset="0"/>
              </a:rPr>
              <a:t>pour </a:t>
            </a:r>
            <a:r>
              <a:rPr lang="en-US" sz="1600" dirty="0" err="1" smtClean="0">
                <a:solidFill>
                  <a:srgbClr val="002060"/>
                </a:solidFill>
                <a:latin typeface="Comic Sans MS" pitchFamily="66" charset="0"/>
              </a:rPr>
              <a:t>différentes</a:t>
            </a:r>
            <a:r>
              <a:rPr lang="en-US" sz="1600" dirty="0" smtClean="0">
                <a:solidFill>
                  <a:srgbClr val="002060"/>
                </a:solidFill>
                <a:latin typeface="Comic Sans MS" pitchFamily="66" charset="0"/>
              </a:rPr>
              <a:t> raisons</a:t>
            </a:r>
            <a:r>
              <a:rPr lang="en-US" sz="1600" baseline="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omic Sans MS" pitchFamily="66" charset="0"/>
              </a:rPr>
              <a:t>: </a:t>
            </a:r>
            <a:endParaRPr lang="en-US" sz="1600" dirty="0">
              <a:solidFill>
                <a:srgbClr val="002060"/>
              </a:solidFill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21188653238152449"/>
          <c:y val="1.296519882013287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They like all the different sounds</c:v>
                </c:pt>
                <c:pt idx="1">
                  <c:v>They like or feel the rythm/beats</c:v>
                </c:pt>
                <c:pt idx="2">
                  <c:v>To express feelings</c:v>
                </c:pt>
                <c:pt idx="3">
                  <c:v>To sing</c:v>
                </c:pt>
                <c:pt idx="4">
                  <c:v>They enjoy listening to it</c:v>
                </c:pt>
                <c:pt idx="5">
                  <c:v>To dance </c:v>
                </c:pt>
                <c:pt idx="6">
                  <c:v>To have fun</c:v>
                </c:pt>
                <c:pt idx="7">
                  <c:v>To be happy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696342120178732"/>
          <c:y val="0.2556868220494134"/>
          <c:w val="0.21285970579540126"/>
          <c:h val="0.67343811890958938"/>
        </c:manualLayout>
      </c:layout>
      <c:overlay val="0"/>
      <c:txPr>
        <a:bodyPr/>
        <a:lstStyle/>
        <a:p>
          <a:pPr>
            <a:defRPr sz="13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</a:t>
            </a:r>
            <a:r>
              <a:rPr lang="en-US" u="sng" baseline="0" dirty="0">
                <a:latin typeface="Comic Sans MS" pitchFamily="66" charset="0"/>
              </a:rPr>
              <a:t> 7</a:t>
            </a:r>
          </a:p>
          <a:p>
            <a:pPr>
              <a:defRPr/>
            </a:pPr>
            <a:r>
              <a:rPr lang="en-US" baseline="0" dirty="0" err="1" smtClean="0">
                <a:latin typeface="Comic Sans MS" pitchFamily="66" charset="0"/>
              </a:rPr>
              <a:t>Peux-tu</a:t>
            </a:r>
            <a:r>
              <a:rPr lang="en-US" baseline="0" dirty="0" smtClean="0">
                <a:latin typeface="Comic Sans MS" pitchFamily="66" charset="0"/>
              </a:rPr>
              <a:t> citer un </a:t>
            </a:r>
            <a:r>
              <a:rPr lang="en-US" baseline="0" dirty="0" err="1" smtClean="0">
                <a:latin typeface="Comic Sans MS" pitchFamily="66" charset="0"/>
              </a:rPr>
              <a:t>compositeur</a:t>
            </a:r>
            <a:r>
              <a:rPr lang="en-US" baseline="0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40767048335448"/>
          <c:y val="0.22090455056505556"/>
          <c:w val="0.52417912402514333"/>
          <c:h val="0.74209167113782992"/>
        </c:manualLayout>
      </c:layout>
      <c:pieChart>
        <c:varyColors val="1"/>
        <c:ser>
          <c:idx val="0"/>
          <c:order val="0"/>
          <c:tx>
            <c:strRef>
              <c:f>Sheet10!$B$1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Sheet10!$A$2:$A$11</c:f>
              <c:strCache>
                <c:ptCount val="10"/>
                <c:pt idx="0">
                  <c:v>Ed Sheeran</c:v>
                </c:pt>
                <c:pt idx="1">
                  <c:v>No</c:v>
                </c:pt>
                <c:pt idx="2">
                  <c:v>Mozart</c:v>
                </c:pt>
                <c:pt idx="3">
                  <c:v>Stravinsky</c:v>
                </c:pt>
                <c:pt idx="4">
                  <c:v>Gary Barlow</c:v>
                </c:pt>
                <c:pt idx="5">
                  <c:v>Beethoven</c:v>
                </c:pt>
                <c:pt idx="6">
                  <c:v>John Lennon</c:v>
                </c:pt>
                <c:pt idx="7">
                  <c:v>Bruno Mars</c:v>
                </c:pt>
                <c:pt idx="8">
                  <c:v>Tchaikovsky</c:v>
                </c:pt>
                <c:pt idx="9">
                  <c:v>Tom Waits</c:v>
                </c:pt>
              </c:strCache>
            </c:strRef>
          </c:cat>
          <c:val>
            <c:numRef>
              <c:f>Sheet10!$B$2:$B$11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72122926825053"/>
          <c:y val="0.22363958301307782"/>
          <c:w val="0.26195399051854257"/>
          <c:h val="0.72961142330093831"/>
        </c:manualLayout>
      </c:layout>
      <c:overlay val="0"/>
      <c:txPr>
        <a:bodyPr/>
        <a:lstStyle/>
        <a:p>
          <a:pPr>
            <a:defRPr sz="15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u="sng" dirty="0">
                <a:latin typeface="Comic Sans MS" pitchFamily="66" charset="0"/>
              </a:rPr>
              <a:t>Question 8</a:t>
            </a:r>
          </a:p>
          <a:p>
            <a:pPr>
              <a:defRPr/>
            </a:pPr>
            <a:r>
              <a:rPr lang="en-US" sz="1800" baseline="0" dirty="0" smtClean="0">
                <a:latin typeface="Comic Sans MS" pitchFamily="66" charset="0"/>
              </a:rPr>
              <a:t>Comment se </a:t>
            </a:r>
            <a:r>
              <a:rPr lang="en-US" sz="1800" baseline="0" dirty="0" err="1" smtClean="0">
                <a:latin typeface="Comic Sans MS" pitchFamily="66" charset="0"/>
              </a:rPr>
              <a:t>sentent</a:t>
            </a:r>
            <a:r>
              <a:rPr lang="en-US" sz="1800" baseline="0" dirty="0" smtClean="0">
                <a:latin typeface="Comic Sans MS" pitchFamily="66" charset="0"/>
              </a:rPr>
              <a:t> les </a:t>
            </a:r>
            <a:r>
              <a:rPr lang="en-US" sz="1800" baseline="0" dirty="0" err="1" smtClean="0">
                <a:latin typeface="Comic Sans MS" pitchFamily="66" charset="0"/>
              </a:rPr>
              <a:t>élèves</a:t>
            </a:r>
            <a:r>
              <a:rPr lang="en-US" sz="1800" baseline="0" dirty="0" smtClean="0">
                <a:latin typeface="Comic Sans MS" pitchFamily="66" charset="0"/>
              </a:rPr>
              <a:t> </a:t>
            </a:r>
            <a:r>
              <a:rPr lang="en-US" sz="1800" baseline="0" dirty="0" err="1" smtClean="0">
                <a:latin typeface="Comic Sans MS" pitchFamily="66" charset="0"/>
              </a:rPr>
              <a:t>quand</a:t>
            </a:r>
            <a:r>
              <a:rPr lang="en-US" sz="1800" baseline="0" dirty="0" smtClean="0">
                <a:latin typeface="Comic Sans MS" pitchFamily="66" charset="0"/>
              </a:rPr>
              <a:t> </a:t>
            </a:r>
            <a:r>
              <a:rPr lang="en-US" sz="1800" baseline="0" dirty="0" err="1" smtClean="0">
                <a:latin typeface="Comic Sans MS" pitchFamily="66" charset="0"/>
              </a:rPr>
              <a:t>ils</a:t>
            </a:r>
            <a:r>
              <a:rPr lang="en-US" sz="1800" baseline="0" dirty="0" smtClean="0">
                <a:latin typeface="Comic Sans MS" pitchFamily="66" charset="0"/>
              </a:rPr>
              <a:t> </a:t>
            </a:r>
            <a:r>
              <a:rPr lang="en-US" sz="1800" baseline="0" dirty="0" err="1" smtClean="0">
                <a:latin typeface="Comic Sans MS" pitchFamily="66" charset="0"/>
              </a:rPr>
              <a:t>écoutent</a:t>
            </a:r>
            <a:r>
              <a:rPr lang="en-US" sz="1800" baseline="0" dirty="0" smtClean="0">
                <a:latin typeface="Comic Sans MS" pitchFamily="66" charset="0"/>
              </a:rPr>
              <a:t> la </a:t>
            </a:r>
            <a:r>
              <a:rPr lang="en-US" sz="1800" baseline="0" dirty="0" err="1" smtClean="0">
                <a:latin typeface="Comic Sans MS" pitchFamily="66" charset="0"/>
              </a:rPr>
              <a:t>musique</a:t>
            </a:r>
            <a:r>
              <a:rPr lang="en-US" sz="1800" baseline="0" dirty="0" smtClean="0">
                <a:latin typeface="Comic Sans MS" pitchFamily="66" charset="0"/>
              </a:rPr>
              <a:t> ?</a:t>
            </a:r>
            <a:endParaRPr lang="en-US" sz="1800" baseline="0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91282013007894"/>
          <c:y val="0.22705254971669814"/>
          <c:w val="0.48103641913365575"/>
          <c:h val="0.69696107839869648"/>
        </c:manualLayout>
      </c:layout>
      <c:pieChart>
        <c:varyColors val="1"/>
        <c:ser>
          <c:idx val="0"/>
          <c:order val="0"/>
          <c:tx>
            <c:strRef>
              <c:f>Sheet11!$B$1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Sheet11!$A$2:$A$7</c:f>
              <c:strCache>
                <c:ptCount val="6"/>
                <c:pt idx="0">
                  <c:v>Happy</c:v>
                </c:pt>
                <c:pt idx="1">
                  <c:v>Relaxed/calm</c:v>
                </c:pt>
                <c:pt idx="2">
                  <c:v>Excited/lively</c:v>
                </c:pt>
                <c:pt idx="3">
                  <c:v>Free</c:v>
                </c:pt>
                <c:pt idx="4">
                  <c:v>Feel like dancing</c:v>
                </c:pt>
                <c:pt idx="5">
                  <c:v>Sad </c:v>
                </c:pt>
              </c:strCache>
            </c:strRef>
          </c:cat>
          <c:val>
            <c:numRef>
              <c:f>Sheet11!$B$2:$B$7</c:f>
              <c:numCache>
                <c:formatCode>General</c:formatCode>
                <c:ptCount val="6"/>
                <c:pt idx="0">
                  <c:v>20</c:v>
                </c:pt>
                <c:pt idx="1">
                  <c:v>11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772392555555498"/>
          <c:y val="0.20600062955967854"/>
          <c:w val="0.32588003366343526"/>
          <c:h val="0.3858997148464986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u="sng" dirty="0">
                <a:latin typeface="Comic Sans MS" pitchFamily="66" charset="0"/>
              </a:rPr>
              <a:t>Question 9</a:t>
            </a:r>
          </a:p>
          <a:p>
            <a:pPr>
              <a:defRPr/>
            </a:pPr>
            <a:r>
              <a:rPr lang="en-GB" dirty="0" err="1" smtClean="0">
                <a:latin typeface="Comic Sans MS" pitchFamily="66" charset="0"/>
              </a:rPr>
              <a:t>Elèves</a:t>
            </a:r>
            <a:r>
              <a:rPr lang="en-GB" baseline="0" dirty="0" smtClean="0">
                <a:latin typeface="Comic Sans MS" pitchFamily="66" charset="0"/>
              </a:rPr>
              <a:t> qui </a:t>
            </a:r>
            <a:r>
              <a:rPr lang="en-GB" baseline="0" dirty="0" err="1" smtClean="0">
                <a:latin typeface="Comic Sans MS" pitchFamily="66" charset="0"/>
              </a:rPr>
              <a:t>aiment</a:t>
            </a:r>
            <a:r>
              <a:rPr lang="en-GB" baseline="0" dirty="0" smtClean="0">
                <a:latin typeface="Comic Sans MS" pitchFamily="66" charset="0"/>
              </a:rPr>
              <a:t> chanter </a:t>
            </a:r>
            <a:endParaRPr lang="en-GB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1136575102766358"/>
          <c:y val="0.27711003278621837"/>
          <c:w val="0.48107658176869239"/>
          <c:h val="0.70461994556394458"/>
        </c:manualLayout>
      </c:layout>
      <c:pieChart>
        <c:varyColors val="1"/>
        <c:ser>
          <c:idx val="0"/>
          <c:order val="0"/>
          <c:tx>
            <c:strRef>
              <c:f>Sheet12!$B$1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Sheet12!$A$2:$A$3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Sheet12!$B$2:$B$3</c:f>
              <c:numCache>
                <c:formatCode>General</c:formatCode>
                <c:ptCount val="2"/>
                <c:pt idx="0">
                  <c:v>21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879986876640479"/>
          <c:y val="0.45717957130358733"/>
          <c:w val="0.13432313228887627"/>
          <c:h val="0.18228654899290594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9</a:t>
            </a:r>
          </a:p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Où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ils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aiment</a:t>
            </a:r>
            <a:r>
              <a:rPr lang="en-US" baseline="0" dirty="0" smtClean="0">
                <a:latin typeface="Comic Sans MS" pitchFamily="66" charset="0"/>
              </a:rPr>
              <a:t> chanter :</a:t>
            </a:r>
            <a:endParaRPr lang="en-US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4550931565804322E-2"/>
          <c:y val="0.24032619078303982"/>
          <c:w val="0.61107407442934203"/>
          <c:h val="0.72356937358330364"/>
        </c:manualLayout>
      </c:layout>
      <c:pieChart>
        <c:varyColors val="1"/>
        <c:ser>
          <c:idx val="0"/>
          <c:order val="0"/>
          <c:tx>
            <c:strRef>
              <c:f>Sheet12!$B$5</c:f>
              <c:strCache>
                <c:ptCount val="1"/>
                <c:pt idx="0">
                  <c:v>Number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Sheet12!$A$6:$A$10</c:f>
              <c:strCache>
                <c:ptCount val="5"/>
                <c:pt idx="0">
                  <c:v>Home</c:v>
                </c:pt>
                <c:pt idx="1">
                  <c:v>School</c:v>
                </c:pt>
                <c:pt idx="2">
                  <c:v>Parties</c:v>
                </c:pt>
                <c:pt idx="3">
                  <c:v>Everywhere</c:v>
                </c:pt>
                <c:pt idx="4">
                  <c:v>Theatre group</c:v>
                </c:pt>
              </c:strCache>
            </c:strRef>
          </c:cat>
          <c:val>
            <c:numRef>
              <c:f>Sheet12!$B$6:$B$10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169210207416076"/>
          <c:y val="0.39120601134115185"/>
          <c:w val="0.31830789792583924"/>
          <c:h val="0.40160025093056578"/>
        </c:manualLayout>
      </c:layout>
      <c:overlay val="0"/>
      <c:txPr>
        <a:bodyPr/>
        <a:lstStyle/>
        <a:p>
          <a:pPr>
            <a:defRPr sz="15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10</a:t>
            </a:r>
          </a:p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Où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ont-ils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appris</a:t>
            </a:r>
            <a:r>
              <a:rPr lang="en-US" dirty="0" smtClean="0">
                <a:latin typeface="Comic Sans MS" pitchFamily="66" charset="0"/>
              </a:rPr>
              <a:t> la </a:t>
            </a:r>
            <a:r>
              <a:rPr lang="en-US" dirty="0" err="1" smtClean="0">
                <a:latin typeface="Comic Sans MS" pitchFamily="66" charset="0"/>
              </a:rPr>
              <a:t>majorité</a:t>
            </a:r>
            <a:r>
              <a:rPr lang="en-US" dirty="0" smtClean="0">
                <a:latin typeface="Comic Sans MS" pitchFamily="66" charset="0"/>
              </a:rPr>
              <a:t> des chansons </a:t>
            </a:r>
            <a:r>
              <a:rPr lang="en-US" dirty="0" err="1" smtClean="0">
                <a:latin typeface="Comic Sans MS" pitchFamily="66" charset="0"/>
              </a:rPr>
              <a:t>qu’ils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connaissent</a:t>
            </a:r>
            <a:endParaRPr lang="en-US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14649341583244"/>
          <c:y val="0.21846237170228949"/>
          <c:w val="0.5400344073234532"/>
          <c:h val="0.75807638182652071"/>
        </c:manualLayout>
      </c:layout>
      <c:pieChart>
        <c:varyColors val="1"/>
        <c:ser>
          <c:idx val="0"/>
          <c:order val="0"/>
          <c:tx>
            <c:strRef>
              <c:f>Sheet13!$B$1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Sheet13!$A$2:$A$7</c:f>
              <c:strCache>
                <c:ptCount val="6"/>
                <c:pt idx="0">
                  <c:v>Home</c:v>
                </c:pt>
                <c:pt idx="1">
                  <c:v>School</c:v>
                </c:pt>
                <c:pt idx="2">
                  <c:v>Radio</c:v>
                </c:pt>
                <c:pt idx="3">
                  <c:v>Internet</c:v>
                </c:pt>
                <c:pt idx="4">
                  <c:v>Car</c:v>
                </c:pt>
                <c:pt idx="5">
                  <c:v>Parties</c:v>
                </c:pt>
              </c:strCache>
            </c:strRef>
          </c:cat>
          <c:val>
            <c:numRef>
              <c:f>Sheet13!$B$2:$B$7</c:f>
              <c:numCache>
                <c:formatCode>General</c:formatCode>
                <c:ptCount val="6"/>
                <c:pt idx="0">
                  <c:v>24</c:v>
                </c:pt>
                <c:pt idx="1">
                  <c:v>16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435508337510377"/>
          <c:y val="0.16859291275328381"/>
          <c:w val="0.22238934767300428"/>
          <c:h val="0.38240231142408676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2</a:t>
            </a: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Les </a:t>
            </a:r>
            <a:r>
              <a:rPr lang="en-US" dirty="0" err="1" smtClean="0">
                <a:latin typeface="Comic Sans MS" pitchFamily="66" charset="0"/>
              </a:rPr>
              <a:t>élèves</a:t>
            </a:r>
            <a:r>
              <a:rPr lang="en-US" dirty="0" smtClean="0">
                <a:latin typeface="Comic Sans MS" pitchFamily="66" charset="0"/>
              </a:rPr>
              <a:t> de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>
                <a:latin typeface="Comic Sans MS" pitchFamily="66" charset="0"/>
              </a:rPr>
              <a:t>Rayleigh Primary School </a:t>
            </a:r>
            <a:r>
              <a:rPr lang="en-US" baseline="0" dirty="0" err="1" smtClean="0">
                <a:latin typeface="Comic Sans MS" pitchFamily="66" charset="0"/>
              </a:rPr>
              <a:t>aiment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écouter</a:t>
            </a:r>
            <a:r>
              <a:rPr lang="en-US" baseline="0" dirty="0" smtClean="0">
                <a:latin typeface="Comic Sans MS" pitchFamily="66" charset="0"/>
              </a:rPr>
              <a:t> du :</a:t>
            </a:r>
            <a:endParaRPr lang="en-US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6.8801232918092113E-4"/>
          <c:y val="0.8245264415064992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304512336861076E-2"/>
          <c:y val="1.7902524719475578E-3"/>
          <c:w val="0.59031406642807038"/>
          <c:h val="0.80056139595600484"/>
        </c:manualLayout>
      </c:layout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Sheet2!$A$2:$A$8</c:f>
              <c:strCache>
                <c:ptCount val="7"/>
                <c:pt idx="0">
                  <c:v>Pop Modern</c:v>
                </c:pt>
                <c:pt idx="1">
                  <c:v>Jazz</c:v>
                </c:pt>
                <c:pt idx="2">
                  <c:v>Rock</c:v>
                </c:pt>
                <c:pt idx="3">
                  <c:v>Classic</c:v>
                </c:pt>
                <c:pt idx="4">
                  <c:v>Electro</c:v>
                </c:pt>
                <c:pt idx="5">
                  <c:v>Disco</c:v>
                </c:pt>
                <c:pt idx="6">
                  <c:v>Hip Hop</c:v>
                </c:pt>
              </c:strCache>
            </c:strRef>
          </c:cat>
          <c:val>
            <c:numRef>
              <c:f>Sheet2!$B$2:$B$8</c:f>
              <c:numCache>
                <c:formatCode>General</c:formatCode>
                <c:ptCount val="7"/>
                <c:pt idx="0">
                  <c:v>27</c:v>
                </c:pt>
                <c:pt idx="1">
                  <c:v>9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595625393607054"/>
          <c:y val="6.347749555604934E-2"/>
          <c:w val="0.28404368405081681"/>
          <c:h val="0.69292955517219834"/>
        </c:manualLayout>
      </c:layout>
      <c:overlay val="0"/>
      <c:txPr>
        <a:bodyPr/>
        <a:lstStyle/>
        <a:p>
          <a:pPr>
            <a:defRPr sz="14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3</a:t>
            </a:r>
          </a:p>
          <a:p>
            <a:pPr>
              <a:defRPr/>
            </a:pPr>
            <a:r>
              <a:rPr lang="en-US" baseline="0" dirty="0" err="1" smtClean="0">
                <a:latin typeface="Comic Sans MS" pitchFamily="66" charset="0"/>
              </a:rPr>
              <a:t>Quand</a:t>
            </a:r>
            <a:r>
              <a:rPr lang="en-US" baseline="0" dirty="0" smtClean="0">
                <a:latin typeface="Comic Sans MS" pitchFamily="66" charset="0"/>
              </a:rPr>
              <a:t> et à </a:t>
            </a:r>
            <a:r>
              <a:rPr lang="en-US" baseline="0" dirty="0" err="1" smtClean="0">
                <a:latin typeface="Comic Sans MS" pitchFamily="66" charset="0"/>
              </a:rPr>
              <a:t>quelle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fréquence</a:t>
            </a:r>
            <a:r>
              <a:rPr lang="en-US" baseline="0" dirty="0" smtClean="0">
                <a:latin typeface="Comic Sans MS" pitchFamily="66" charset="0"/>
              </a:rPr>
              <a:t> les </a:t>
            </a:r>
            <a:r>
              <a:rPr lang="en-US" baseline="0" dirty="0" err="1" smtClean="0">
                <a:latin typeface="Comic Sans MS" pitchFamily="66" charset="0"/>
              </a:rPr>
              <a:t>élèves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écoutent-ils</a:t>
            </a:r>
            <a:r>
              <a:rPr lang="en-US" baseline="0" dirty="0" smtClean="0">
                <a:latin typeface="Comic Sans MS" pitchFamily="66" charset="0"/>
              </a:rPr>
              <a:t> de la </a:t>
            </a:r>
            <a:r>
              <a:rPr lang="en-US" baseline="0" dirty="0" err="1" smtClean="0">
                <a:latin typeface="Comic Sans MS" pitchFamily="66" charset="0"/>
              </a:rPr>
              <a:t>musique</a:t>
            </a:r>
            <a:r>
              <a:rPr lang="en-US" baseline="0" dirty="0" smtClean="0">
                <a:latin typeface="Comic Sans MS" pitchFamily="66" charset="0"/>
              </a:rPr>
              <a:t> ?</a:t>
            </a:r>
            <a:endParaRPr lang="en-US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8853521232974269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Sheet3!$B$1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Sheet3!$A$2:$A$5</c:f>
              <c:strCache>
                <c:ptCount val="4"/>
                <c:pt idx="0">
                  <c:v>Everyday</c:v>
                </c:pt>
                <c:pt idx="1">
                  <c:v>All the time</c:v>
                </c:pt>
                <c:pt idx="2">
                  <c:v>Few times a week</c:v>
                </c:pt>
                <c:pt idx="3">
                  <c:v>Morning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028420576478826"/>
          <c:y val="0.24702789418667229"/>
          <c:w val="0.1807716874802624"/>
          <c:h val="0.37082996079482927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u="sng" dirty="0">
                <a:latin typeface="Comic Sans MS" pitchFamily="66" charset="0"/>
              </a:rPr>
              <a:t>Question 3</a:t>
            </a:r>
          </a:p>
          <a:p>
            <a:pPr algn="ctr">
              <a:defRPr/>
            </a:pPr>
            <a:r>
              <a:rPr lang="en-US" dirty="0" smtClean="0">
                <a:latin typeface="Comic Sans MS" pitchFamily="66" charset="0"/>
              </a:rPr>
              <a:t>De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quelle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façon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écoutent-ils</a:t>
            </a:r>
            <a:r>
              <a:rPr lang="en-US" baseline="0" dirty="0" smtClean="0">
                <a:latin typeface="Comic Sans MS" pitchFamily="66" charset="0"/>
              </a:rPr>
              <a:t> de la </a:t>
            </a:r>
            <a:r>
              <a:rPr lang="en-US" baseline="0" dirty="0" err="1" smtClean="0">
                <a:latin typeface="Comic Sans MS" pitchFamily="66" charset="0"/>
              </a:rPr>
              <a:t>musique</a:t>
            </a:r>
            <a:r>
              <a:rPr lang="en-US" dirty="0" smtClean="0">
                <a:latin typeface="Comic Sans MS" pitchFamily="66" charset="0"/>
              </a:rPr>
              <a:t>? </a:t>
            </a:r>
            <a:endParaRPr lang="en-US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8789098532494772"/>
          <c:y val="2.5477707006369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7026462473877195E-2"/>
          <c:y val="0.21673596939521339"/>
          <c:w val="0.4880274019902488"/>
          <c:h val="0.72934476578625762"/>
        </c:manualLayout>
      </c:layout>
      <c:pieChart>
        <c:varyColors val="1"/>
        <c:ser>
          <c:idx val="0"/>
          <c:order val="0"/>
          <c:tx>
            <c:strRef>
              <c:f>Sheet4!$B$1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Sheet4!$A$2:$A$6</c:f>
              <c:strCache>
                <c:ptCount val="5"/>
                <c:pt idx="0">
                  <c:v>Radio</c:v>
                </c:pt>
                <c:pt idx="1">
                  <c:v>Internet</c:v>
                </c:pt>
                <c:pt idx="2">
                  <c:v>I Pod/Music player</c:v>
                </c:pt>
                <c:pt idx="3">
                  <c:v>Tablet</c:v>
                </c:pt>
                <c:pt idx="4">
                  <c:v>Phone</c:v>
                </c:pt>
              </c:strCache>
            </c:strRef>
          </c:cat>
          <c:val>
            <c:numRef>
              <c:f>Sheet4!$B$2:$B$6</c:f>
              <c:numCache>
                <c:formatCode>General</c:formatCode>
                <c:ptCount val="5"/>
                <c:pt idx="0">
                  <c:v>21</c:v>
                </c:pt>
                <c:pt idx="1">
                  <c:v>10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320824047937508"/>
          <c:y val="0.3655540509665593"/>
          <c:w val="0.31486303834662188"/>
          <c:h val="0.43636535878875032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u="sng" dirty="0">
                <a:latin typeface="Comic Sans MS" pitchFamily="66" charset="0"/>
              </a:rPr>
              <a:t>Question 4</a:t>
            </a:r>
          </a:p>
          <a:p>
            <a:pPr>
              <a:defRPr/>
            </a:pPr>
            <a:r>
              <a:rPr lang="en-GB" baseline="0" dirty="0" err="1" smtClean="0">
                <a:latin typeface="Comic Sans MS" pitchFamily="66" charset="0"/>
              </a:rPr>
              <a:t>Leurs</a:t>
            </a:r>
            <a:r>
              <a:rPr lang="en-GB" baseline="0" dirty="0" smtClean="0">
                <a:latin typeface="Comic Sans MS" pitchFamily="66" charset="0"/>
              </a:rPr>
              <a:t> parents </a:t>
            </a:r>
            <a:r>
              <a:rPr lang="en-GB" baseline="0" dirty="0" err="1" smtClean="0">
                <a:latin typeface="Comic Sans MS" pitchFamily="66" charset="0"/>
              </a:rPr>
              <a:t>écoutent-ils</a:t>
            </a:r>
            <a:r>
              <a:rPr lang="en-GB" baseline="0" dirty="0" smtClean="0">
                <a:latin typeface="Comic Sans MS" pitchFamily="66" charset="0"/>
              </a:rPr>
              <a:t> de la </a:t>
            </a:r>
            <a:r>
              <a:rPr lang="en-GB" baseline="0" dirty="0" err="1" smtClean="0">
                <a:latin typeface="Comic Sans MS" pitchFamily="66" charset="0"/>
              </a:rPr>
              <a:t>musique</a:t>
            </a:r>
            <a:r>
              <a:rPr lang="en-GB" baseline="0" dirty="0" smtClean="0">
                <a:latin typeface="Comic Sans MS" pitchFamily="66" charset="0"/>
              </a:rPr>
              <a:t>?</a:t>
            </a:r>
            <a:endParaRPr lang="en-GB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Sheet5!$B$1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Sheet5!$A$2:$A$4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Sheet5!$B$2:$B$4</c:f>
              <c:numCache>
                <c:formatCode>General</c:formatCode>
                <c:ptCount val="3"/>
                <c:pt idx="0">
                  <c:v>26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876134138055081"/>
          <c:y val="0.42841322658935432"/>
          <c:w val="0.20678857401708034"/>
          <c:h val="0.25798504266464628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4</a:t>
            </a:r>
          </a:p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Quel</a:t>
            </a:r>
            <a:r>
              <a:rPr lang="en-US" baseline="0" dirty="0" smtClean="0">
                <a:latin typeface="Comic Sans MS" pitchFamily="66" charset="0"/>
              </a:rPr>
              <a:t> genre de </a:t>
            </a:r>
            <a:r>
              <a:rPr lang="en-US" baseline="0" dirty="0" err="1" smtClean="0">
                <a:latin typeface="Comic Sans MS" pitchFamily="66" charset="0"/>
              </a:rPr>
              <a:t>musique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écoutent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leurs</a:t>
            </a:r>
            <a:r>
              <a:rPr lang="en-US" baseline="0" dirty="0" smtClean="0">
                <a:latin typeface="Comic Sans MS" pitchFamily="66" charset="0"/>
              </a:rPr>
              <a:t> parents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058907338144736"/>
          <c:y val="0.22759775517900202"/>
          <c:w val="0.46770273176757399"/>
          <c:h val="0.72902345748750919"/>
        </c:manualLayout>
      </c:layout>
      <c:pieChart>
        <c:varyColors val="1"/>
        <c:ser>
          <c:idx val="0"/>
          <c:order val="0"/>
          <c:tx>
            <c:strRef>
              <c:f>Sheet6!$B$1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Sheet6!$A$2:$A$8</c:f>
              <c:strCache>
                <c:ptCount val="7"/>
                <c:pt idx="0">
                  <c:v>Pop modern</c:v>
                </c:pt>
                <c:pt idx="1">
                  <c:v>Classic</c:v>
                </c:pt>
                <c:pt idx="2">
                  <c:v>No Music</c:v>
                </c:pt>
                <c:pt idx="3">
                  <c:v>Rock</c:v>
                </c:pt>
                <c:pt idx="4">
                  <c:v>Different types of music</c:v>
                </c:pt>
                <c:pt idx="5">
                  <c:v>Jazz</c:v>
                </c:pt>
                <c:pt idx="6">
                  <c:v>Reggae</c:v>
                </c:pt>
              </c:strCache>
            </c:strRef>
          </c:cat>
          <c:val>
            <c:numRef>
              <c:f>Sheet6!$B$2:$B$8</c:f>
              <c:numCache>
                <c:formatCode>General</c:formatCode>
                <c:ptCount val="7"/>
                <c:pt idx="0">
                  <c:v>16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096309033274968"/>
          <c:y val="0.23163964798517833"/>
          <c:w val="0.33838444628509379"/>
          <c:h val="0.70243498974392815"/>
        </c:manualLayout>
      </c:layout>
      <c:overlay val="0"/>
      <c:txPr>
        <a:bodyPr/>
        <a:lstStyle/>
        <a:p>
          <a:pPr>
            <a:defRPr sz="14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5</a:t>
            </a:r>
          </a:p>
          <a:p>
            <a:pPr>
              <a:defRPr/>
            </a:pPr>
            <a:r>
              <a:rPr lang="en-US" dirty="0" err="1" smtClean="0">
                <a:latin typeface="Comic Sans MS" pitchFamily="66" charset="0"/>
              </a:rPr>
              <a:t>Elèves</a:t>
            </a:r>
            <a:r>
              <a:rPr lang="en-US" baseline="0" dirty="0" smtClean="0">
                <a:latin typeface="Comic Sans MS" pitchFamily="66" charset="0"/>
              </a:rPr>
              <a:t> qui </a:t>
            </a:r>
            <a:r>
              <a:rPr lang="en-US" baseline="0" dirty="0" err="1" smtClean="0">
                <a:latin typeface="Comic Sans MS" pitchFamily="66" charset="0"/>
              </a:rPr>
              <a:t>jouent</a:t>
            </a:r>
            <a:r>
              <a:rPr lang="en-US" baseline="0" dirty="0" smtClean="0">
                <a:latin typeface="Comic Sans MS" pitchFamily="66" charset="0"/>
              </a:rPr>
              <a:t> d’un instrument </a:t>
            </a:r>
          </a:p>
          <a:p>
            <a:pPr>
              <a:defRPr/>
            </a:pPr>
            <a:r>
              <a:rPr lang="en-US" baseline="0" dirty="0" err="1" smtClean="0">
                <a:latin typeface="Comic Sans MS" pitchFamily="66" charset="0"/>
              </a:rPr>
              <a:t>Elèves</a:t>
            </a:r>
            <a:r>
              <a:rPr lang="en-US" baseline="0" dirty="0" smtClean="0">
                <a:latin typeface="Comic Sans MS" pitchFamily="66" charset="0"/>
              </a:rPr>
              <a:t> qui ne </a:t>
            </a:r>
            <a:r>
              <a:rPr lang="en-US" baseline="0" dirty="0" err="1" smtClean="0">
                <a:latin typeface="Comic Sans MS" pitchFamily="66" charset="0"/>
              </a:rPr>
              <a:t>jouent</a:t>
            </a:r>
            <a:r>
              <a:rPr lang="en-US" baseline="0" dirty="0" smtClean="0">
                <a:latin typeface="Comic Sans MS" pitchFamily="66" charset="0"/>
              </a:rPr>
              <a:t> pas </a:t>
            </a:r>
            <a:r>
              <a:rPr lang="en-US" baseline="0" dirty="0" err="1" smtClean="0">
                <a:latin typeface="Comic Sans MS" pitchFamily="66" charset="0"/>
              </a:rPr>
              <a:t>mais</a:t>
            </a:r>
            <a:r>
              <a:rPr lang="en-US" baseline="0" dirty="0" smtClean="0">
                <a:latin typeface="Comic Sans MS" pitchFamily="66" charset="0"/>
              </a:rPr>
              <a:t> qui </a:t>
            </a:r>
            <a:r>
              <a:rPr lang="en-US" baseline="0" dirty="0" err="1" smtClean="0">
                <a:latin typeface="Comic Sans MS" pitchFamily="66" charset="0"/>
              </a:rPr>
              <a:t>aimeraient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r>
              <a:rPr lang="en-US" baseline="0" dirty="0" err="1" smtClean="0">
                <a:latin typeface="Comic Sans MS" pitchFamily="66" charset="0"/>
              </a:rPr>
              <a:t>apprendre</a:t>
            </a:r>
            <a:r>
              <a:rPr lang="en-US" baseline="0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c:rich>
      </c:tx>
      <c:layout>
        <c:manualLayout>
          <c:xMode val="edge"/>
          <c:yMode val="edge"/>
          <c:x val="0.171931178399691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231319941613955E-2"/>
          <c:y val="0.22602500688329316"/>
          <c:w val="0.47583018971251395"/>
          <c:h val="0.72748881364228446"/>
        </c:manualLayout>
      </c:layout>
      <c:pieChart>
        <c:varyColors val="1"/>
        <c:ser>
          <c:idx val="0"/>
          <c:order val="0"/>
          <c:tx>
            <c:strRef>
              <c:f>Sheet7!$B$1</c:f>
              <c:strCache>
                <c:ptCount val="1"/>
                <c:pt idx="0">
                  <c:v>Number of children</c:v>
                </c:pt>
              </c:strCache>
            </c:strRef>
          </c:tx>
          <c:dPt>
            <c:idx val="0"/>
            <c:bubble3D val="0"/>
            <c:explosion val="1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Sheet7!$A$2:$A$3</c:f>
              <c:strCache>
                <c:ptCount val="2"/>
                <c:pt idx="0">
                  <c:v>No: piano, guitar, drums, trumpet, clarinet, French horn, bagpipes, violin</c:v>
                </c:pt>
                <c:pt idx="1">
                  <c:v>Yes: piano, clarinet, guitar, cello, flute, saxophone</c:v>
                </c:pt>
              </c:strCache>
            </c:strRef>
          </c:cat>
          <c:val>
            <c:numRef>
              <c:f>Sheet7!$B$2:$B$3</c:f>
              <c:numCache>
                <c:formatCode>General</c:formatCode>
                <c:ptCount val="2"/>
                <c:pt idx="0">
                  <c:v>25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863745877919181"/>
          <c:y val="0.3166925900176239"/>
          <c:w val="0.41939672925499744"/>
          <c:h val="0.37998475209678795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u="sng" dirty="0">
                <a:latin typeface="Comic Sans MS" pitchFamily="66" charset="0"/>
              </a:rPr>
              <a:t>Question </a:t>
            </a:r>
            <a:r>
              <a:rPr lang="en-US" u="sng" dirty="0" smtClean="0">
                <a:latin typeface="Comic Sans MS" pitchFamily="66" charset="0"/>
              </a:rPr>
              <a:t>6</a:t>
            </a:r>
          </a:p>
          <a:p>
            <a:pPr>
              <a:defRPr/>
            </a:pPr>
            <a:r>
              <a:rPr lang="en-US" u="sng" dirty="0" smtClean="0">
                <a:latin typeface="Comic Sans MS" pitchFamily="66" charset="0"/>
              </a:rPr>
              <a:t>instruments</a:t>
            </a:r>
            <a:r>
              <a:rPr lang="en-US" u="sng" baseline="0" dirty="0" smtClean="0">
                <a:latin typeface="Comic Sans MS" pitchFamily="66" charset="0"/>
              </a:rPr>
              <a:t> </a:t>
            </a:r>
            <a:r>
              <a:rPr lang="en-US" u="sng" baseline="0" dirty="0" err="1" smtClean="0">
                <a:latin typeface="Comic Sans MS" pitchFamily="66" charset="0"/>
              </a:rPr>
              <a:t>préférés</a:t>
            </a:r>
            <a:r>
              <a:rPr lang="en-US" u="sng" baseline="0" dirty="0" smtClean="0">
                <a:latin typeface="Comic Sans MS" pitchFamily="66" charset="0"/>
              </a:rPr>
              <a:t> des </a:t>
            </a:r>
            <a:r>
              <a:rPr lang="en-US" u="sng" baseline="0" dirty="0" err="1" smtClean="0">
                <a:latin typeface="Comic Sans MS" pitchFamily="66" charset="0"/>
              </a:rPr>
              <a:t>élèves</a:t>
            </a:r>
            <a:r>
              <a:rPr lang="en-US" u="sng" baseline="0" dirty="0" smtClean="0">
                <a:latin typeface="Comic Sans MS" pitchFamily="66" charset="0"/>
              </a:rPr>
              <a:t> :</a:t>
            </a:r>
            <a:endParaRPr lang="en-US" u="sng" dirty="0">
              <a:latin typeface="Comic Sans MS" pitchFamily="66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66938478617737E-2"/>
          <c:y val="0.22530463436161413"/>
          <c:w val="0.54988881489031327"/>
          <c:h val="0.77469536563838581"/>
        </c:manualLayout>
      </c:layout>
      <c:pieChart>
        <c:varyColors val="1"/>
        <c:ser>
          <c:idx val="0"/>
          <c:order val="0"/>
          <c:tx>
            <c:strRef>
              <c:f>Sheet8!$B$1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Sheet8!$A$2:$A$8</c:f>
              <c:strCache>
                <c:ptCount val="7"/>
                <c:pt idx="0">
                  <c:v>Guitar</c:v>
                </c:pt>
                <c:pt idx="1">
                  <c:v>Drums</c:v>
                </c:pt>
                <c:pt idx="2">
                  <c:v>Piano</c:v>
                </c:pt>
                <c:pt idx="3">
                  <c:v>Clarinet</c:v>
                </c:pt>
                <c:pt idx="4">
                  <c:v>Trumpet</c:v>
                </c:pt>
                <c:pt idx="5">
                  <c:v>Flute</c:v>
                </c:pt>
                <c:pt idx="6">
                  <c:v>None</c:v>
                </c:pt>
              </c:strCache>
            </c:strRef>
          </c:cat>
          <c:val>
            <c:numRef>
              <c:f>Sheet8!$B$2:$B$8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546556384994267"/>
          <c:y val="0.28334084795417203"/>
          <c:w val="0.19614028451592497"/>
          <c:h val="0.59696953855871771"/>
        </c:manualLayout>
      </c:layout>
      <c:overlay val="0"/>
      <c:txPr>
        <a:bodyPr/>
        <a:lstStyle/>
        <a:p>
          <a:pPr>
            <a:defRPr sz="18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02051901824954E-2"/>
          <c:y val="0.22995619534337455"/>
          <c:w val="0.44814734958740682"/>
          <c:h val="0.75213388988525098"/>
        </c:manualLayout>
      </c:layout>
      <c:pieChart>
        <c:varyColors val="1"/>
        <c:ser>
          <c:idx val="0"/>
          <c:order val="0"/>
          <c:tx>
            <c:strRef>
              <c:f>Sheet9!$B$1</c:f>
              <c:strCache>
                <c:ptCount val="1"/>
                <c:pt idx="0">
                  <c:v>Number of children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Sheet9!$A$2:$A$7</c:f>
              <c:strCache>
                <c:ptCount val="6"/>
                <c:pt idx="0">
                  <c:v>Nice sound children like</c:v>
                </c:pt>
                <c:pt idx="1">
                  <c:v>All the sounds you can make with this instrument</c:v>
                </c:pt>
                <c:pt idx="2">
                  <c:v>Like the style (drums for rock music for example)</c:v>
                </c:pt>
                <c:pt idx="3">
                  <c:v>Loud Instrument</c:v>
                </c:pt>
                <c:pt idx="4">
                  <c:v>Steady beat</c:v>
                </c:pt>
                <c:pt idx="5">
                  <c:v>Children play the instrument</c:v>
                </c:pt>
              </c:strCache>
            </c:strRef>
          </c:cat>
          <c:val>
            <c:numRef>
              <c:f>Sheet9!$B$2:$B$7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16238659124048"/>
          <c:y val="1.0207199200088868E-3"/>
          <c:w val="0.37091261133342007"/>
          <c:h val="0.57033484374751997"/>
        </c:manualLayout>
      </c:layout>
      <c:overlay val="0"/>
      <c:txPr>
        <a:bodyPr/>
        <a:lstStyle/>
        <a:p>
          <a:pPr>
            <a:defRPr sz="1500" baseline="0">
              <a:latin typeface="Comic Sans MS" pitchFamily="66" charset="0"/>
            </a:defRPr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0.75841</cdr:x>
      <cdr:y>0.25729</cdr:y>
    </cdr:from>
    <cdr:to>
      <cdr:x>1</cdr:x>
      <cdr:y>0.9189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444208" y="1512168"/>
          <a:ext cx="2052736" cy="3888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Ils aiment tout </a:t>
          </a: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les bruits</a:t>
          </a:r>
        </a:p>
        <a:p xmlns:a="http://schemas.openxmlformats.org/drawingml/2006/main">
          <a:endParaRPr lang="fr-FR" sz="14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200" dirty="0" smtClean="0">
              <a:latin typeface="Comic Sans MS" panose="030F0702030302020204" pitchFamily="66" charset="0"/>
            </a:rPr>
            <a:t>Ils aiment ou ressentent le </a:t>
          </a:r>
        </a:p>
        <a:p xmlns:a="http://schemas.openxmlformats.org/drawingml/2006/main">
          <a:r>
            <a:rPr lang="fr-FR" sz="1200" dirty="0" smtClean="0">
              <a:latin typeface="Comic Sans MS" panose="030F0702030302020204" pitchFamily="66" charset="0"/>
            </a:rPr>
            <a:t>rythme de la musique</a:t>
          </a: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Pour exprimer leurs</a:t>
          </a: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 sentiments</a:t>
          </a: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Pour chanter</a:t>
          </a:r>
        </a:p>
        <a:p xmlns:a="http://schemas.openxmlformats.org/drawingml/2006/main">
          <a:endParaRPr lang="fr-FR" sz="14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Ils aiment écouter</a:t>
          </a: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 de la musique</a:t>
          </a:r>
        </a:p>
        <a:p xmlns:a="http://schemas.openxmlformats.org/drawingml/2006/main">
          <a:endParaRPr lang="fr-FR" sz="14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Pour danser</a:t>
          </a:r>
        </a:p>
        <a:p xmlns:a="http://schemas.openxmlformats.org/drawingml/2006/main">
          <a:endParaRPr lang="fr-FR" sz="14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Pour s’amuser</a:t>
          </a:r>
        </a:p>
        <a:p xmlns:a="http://schemas.openxmlformats.org/drawingml/2006/main">
          <a:endParaRPr lang="fr-FR" sz="14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400" dirty="0" smtClean="0">
              <a:latin typeface="Comic Sans MS" panose="030F0702030302020204" pitchFamily="66" charset="0"/>
            </a:rPr>
            <a:t>Pour être heureux</a:t>
          </a:r>
          <a:endParaRPr lang="fr-FR" sz="1400" dirty="0">
            <a:latin typeface="Comic Sans MS" panose="030F0702030302020204" pitchFamily="66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0.80281</cdr:x>
      <cdr:y>0.25926</cdr:y>
    </cdr:from>
    <cdr:to>
      <cdr:x>0.99224</cdr:x>
      <cdr:y>0.75309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408712" y="1512168"/>
          <a:ext cx="1512168" cy="2880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Tous les jours</a:t>
          </a:r>
        </a:p>
        <a:p xmlns:a="http://schemas.openxmlformats.org/drawingml/2006/main">
          <a:endParaRPr lang="fr-FR" sz="1600" dirty="0">
            <a:latin typeface="Comic Sans MS" panose="030F0702030302020204" pitchFamily="66" charset="0"/>
          </a:endParaRPr>
        </a:p>
        <a:p xmlns:a="http://schemas.openxmlformats.org/drawingml/2006/main">
          <a:endParaRPr lang="fr-FR" sz="16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Tout le temps</a:t>
          </a:r>
        </a:p>
        <a:p xmlns:a="http://schemas.openxmlformats.org/drawingml/2006/main">
          <a:endParaRPr lang="fr-FR" sz="1600" dirty="0" smtClean="0">
            <a:latin typeface="Comic Sans MS" panose="030F0702030302020204" pitchFamily="66" charset="0"/>
          </a:endParaRPr>
        </a:p>
        <a:p xmlns:a="http://schemas.openxmlformats.org/drawingml/2006/main">
          <a:endParaRPr lang="fr-FR" sz="1600" dirty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Quelques fois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 par semaine</a:t>
          </a:r>
          <a:endParaRPr lang="fr-FR" sz="1600" dirty="0">
            <a:latin typeface="Comic Sans MS" panose="030F0702030302020204" pitchFamily="66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0.50877</cdr:x>
      <cdr:y>0.69565</cdr:y>
    </cdr:from>
    <cdr:to>
      <cdr:x>1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176464" y="3857124"/>
          <a:ext cx="4032447" cy="1687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Non : piano, guitare, batterie, trompette, clarinette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Cor français, cornemuse, violons</a:t>
          </a:r>
        </a:p>
        <a:p xmlns:a="http://schemas.openxmlformats.org/drawingml/2006/main">
          <a:endParaRPr lang="fr-FR" sz="1600" dirty="0" smtClean="0">
            <a:latin typeface="Comic Sans MS" panose="030F0702030302020204" pitchFamily="66" charset="0"/>
          </a:endParaRP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Oui: piano, clarinette, guitare,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 violoncelle, flûte, saxophone</a:t>
          </a:r>
          <a:endParaRPr lang="fr-FR" sz="1600" dirty="0">
            <a:latin typeface="Comic Sans MS" panose="030F0702030302020204" pitchFamily="66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0.55327</cdr:x>
      <cdr:y>0.64286</cdr:y>
    </cdr:from>
    <cdr:to>
      <cdr:x>0.94482</cdr:x>
      <cdr:y>0.82427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680520" y="3240360"/>
          <a:ext cx="331236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0.53194</cdr:x>
      <cdr:y>0.61429</cdr:y>
    </cdr:from>
    <cdr:to>
      <cdr:x>1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499992" y="3096344"/>
          <a:ext cx="3959672" cy="1944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L’instrument fait un bruit qu’ils aiment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Tous les bruits différents que 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l’instrument fait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Ils aiment le style ( batterie pour le rock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 par ex)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Battement régulier</a:t>
          </a:r>
        </a:p>
        <a:p xmlns:a="http://schemas.openxmlformats.org/drawingml/2006/main">
          <a:r>
            <a:rPr lang="fr-FR" sz="1600" dirty="0" smtClean="0">
              <a:latin typeface="Comic Sans MS" panose="030F0702030302020204" pitchFamily="66" charset="0"/>
            </a:rPr>
            <a:t>Ils jouent de cet instrument</a:t>
          </a:r>
          <a:endParaRPr lang="fr-FR" sz="1600" dirty="0">
            <a:latin typeface="Comic Sans MS" panose="030F0702030302020204" pitchFamily="66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0.62577</cdr:x>
      <cdr:y>0.61746</cdr:y>
    </cdr:from>
    <cdr:to>
      <cdr:x>0.88344</cdr:x>
      <cdr:y>0.9508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896544" y="3334680"/>
          <a:ext cx="2016224" cy="18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Joyeux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Relax calme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Excité, animé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Libre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Envie de danser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Triste</a:t>
          </a:r>
        </a:p>
        <a:p xmlns:a="http://schemas.openxmlformats.org/drawingml/2006/main">
          <a:endParaRPr lang="fr-FR" sz="1800" dirty="0">
            <a:latin typeface="Comic Sans MS" panose="030F0702030302020204" pitchFamily="66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0.73977</cdr:x>
      <cdr:y>0.61538</cdr:y>
    </cdr:from>
    <cdr:to>
      <cdr:x>0.89503</cdr:x>
      <cdr:y>0.9359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832648" y="3456384"/>
          <a:ext cx="1224136" cy="180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Maison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École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Radio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Internet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Voiture</a:t>
          </a:r>
        </a:p>
        <a:p xmlns:a="http://schemas.openxmlformats.org/drawingml/2006/main">
          <a:r>
            <a:rPr lang="fr-FR" sz="1800" dirty="0" smtClean="0">
              <a:latin typeface="Comic Sans MS" panose="030F0702030302020204" pitchFamily="66" charset="0"/>
            </a:rPr>
            <a:t>Fêtes</a:t>
          </a:r>
        </a:p>
        <a:p xmlns:a="http://schemas.openxmlformats.org/drawingml/2006/main">
          <a:endParaRPr lang="fr-F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A76E9-72D3-4A3C-8788-23238538A38C}" type="datetimeFigureOut">
              <a:rPr lang="en-GB" smtClean="0"/>
              <a:pPr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858C-9A33-4CA6-9A46-85CD6D0396B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GB" b="1" u="sng" dirty="0" smtClean="0">
                <a:solidFill>
                  <a:srgbClr val="0070C0"/>
                </a:solidFill>
                <a:latin typeface="Comic Sans MS" pitchFamily="66" charset="0"/>
                <a:cs typeface="Consolas" pitchFamily="49" charset="0"/>
              </a:rPr>
              <a:t>A New Sound For The EU</a:t>
            </a:r>
            <a:endParaRPr lang="en-GB" b="1" u="sng" dirty="0">
              <a:solidFill>
                <a:srgbClr val="0070C0"/>
              </a:solidFill>
              <a:latin typeface="Comic Sans MS" pitchFamily="66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algn="ctr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Questionnaire : les </a:t>
            </a:r>
            <a:r>
              <a:rPr lang="en-GB" b="1" dirty="0" err="1" smtClean="0">
                <a:solidFill>
                  <a:srgbClr val="0070C0"/>
                </a:solidFill>
                <a:latin typeface="Comic Sans MS" pitchFamily="66" charset="0"/>
              </a:rPr>
              <a:t>résultats</a:t>
            </a: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 de 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Rayleigh Primary School, </a:t>
            </a:r>
            <a:r>
              <a:rPr lang="en-GB" b="1" dirty="0" err="1" smtClean="0">
                <a:solidFill>
                  <a:srgbClr val="0070C0"/>
                </a:solidFill>
                <a:latin typeface="Comic Sans MS" pitchFamily="66" charset="0"/>
              </a:rPr>
              <a:t>Angleterre</a:t>
            </a:r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en-GB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581128"/>
            <a:ext cx="1594257" cy="1944216"/>
          </a:xfrm>
          <a:prstGeom prst="rect">
            <a:avLst/>
          </a:prstGeom>
          <a:noFill/>
        </p:spPr>
      </p:pic>
      <p:pic>
        <p:nvPicPr>
          <p:cNvPr id="1027" name="Picture 3" descr="C:\Users\Miss.Pouteau\Desktop\a new soun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124744"/>
            <a:ext cx="2736304" cy="2116075"/>
          </a:xfrm>
          <a:prstGeom prst="rect">
            <a:avLst/>
          </a:prstGeom>
          <a:noFill/>
        </p:spPr>
      </p:pic>
      <p:pic>
        <p:nvPicPr>
          <p:cNvPr id="4" name="Picture 2" descr="http://www.flaginstitute.org/wp/wp-content/uploads/2012/10/UK-Union-Fla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653136"/>
            <a:ext cx="2942041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65974218"/>
              </p:ext>
            </p:extLst>
          </p:nvPr>
        </p:nvGraphicFramePr>
        <p:xfrm>
          <a:off x="1309686" y="836712"/>
          <a:ext cx="765480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6 : </a:t>
            </a:r>
            <a:r>
              <a:rPr lang="en-GB" dirty="0" err="1" smtClean="0"/>
              <a:t>pourquoi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61689861"/>
              </p:ext>
            </p:extLst>
          </p:nvPr>
        </p:nvGraphicFramePr>
        <p:xfrm>
          <a:off x="0" y="1484784"/>
          <a:ext cx="84596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548" y="18864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45742453"/>
              </p:ext>
            </p:extLst>
          </p:nvPr>
        </p:nvGraphicFramePr>
        <p:xfrm>
          <a:off x="1403648" y="764704"/>
          <a:ext cx="7543801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41346036"/>
              </p:ext>
            </p:extLst>
          </p:nvPr>
        </p:nvGraphicFramePr>
        <p:xfrm>
          <a:off x="323528" y="1102432"/>
          <a:ext cx="782478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14307631"/>
              </p:ext>
            </p:extLst>
          </p:nvPr>
        </p:nvGraphicFramePr>
        <p:xfrm>
          <a:off x="-396552" y="1"/>
          <a:ext cx="5760640" cy="3933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256364"/>
              </p:ext>
            </p:extLst>
          </p:nvPr>
        </p:nvGraphicFramePr>
        <p:xfrm>
          <a:off x="4139952" y="2636913"/>
          <a:ext cx="5004048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6012" y="0"/>
            <a:ext cx="1807988" cy="2204864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619672" y="4509120"/>
            <a:ext cx="19230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Maison</a:t>
            </a:r>
          </a:p>
          <a:p>
            <a:r>
              <a:rPr lang="fr-FR" dirty="0" smtClean="0"/>
              <a:t>École</a:t>
            </a:r>
          </a:p>
          <a:p>
            <a:r>
              <a:rPr lang="fr-FR" dirty="0" smtClean="0"/>
              <a:t>Fêtes</a:t>
            </a:r>
          </a:p>
          <a:p>
            <a:r>
              <a:rPr lang="fr-FR" dirty="0" smtClean="0"/>
              <a:t>Partout</a:t>
            </a:r>
          </a:p>
          <a:p>
            <a:r>
              <a:rPr lang="fr-FR" dirty="0" smtClean="0"/>
              <a:t>Groupe de théâtre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25029729"/>
              </p:ext>
            </p:extLst>
          </p:nvPr>
        </p:nvGraphicFramePr>
        <p:xfrm>
          <a:off x="1259632" y="836712"/>
          <a:ext cx="78843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itchFamily="66" charset="0"/>
              </a:rPr>
              <a:t>    </a:t>
            </a: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Ce 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premier questionnaire a été </a:t>
            </a: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rempli 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par les enfants plus âgés </a:t>
            </a: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de 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M. Hack </a:t>
            </a: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pendant les 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leçons de musique. Les enfants qui ont répondu aux questions sont âgés de 9 à 11 </a:t>
            </a: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ans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 algn="ctr">
              <a:buNone/>
            </a:pP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Entre 30 et 40 enfants ont répondu aux questions et </a:t>
            </a: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les réponses 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les plus populaires sont </a:t>
            </a:r>
            <a:r>
              <a:rPr lang="fr-FR" dirty="0" smtClean="0">
                <a:solidFill>
                  <a:srgbClr val="0070C0"/>
                </a:solidFill>
                <a:latin typeface="Comic Sans MS" pitchFamily="66" charset="0"/>
              </a:rPr>
              <a:t>montrées </a:t>
            </a:r>
            <a:r>
              <a:rPr lang="fr-FR" dirty="0">
                <a:solidFill>
                  <a:srgbClr val="0070C0"/>
                </a:solidFill>
                <a:latin typeface="Comic Sans MS" pitchFamily="66" charset="0"/>
              </a:rPr>
              <a:t>sur les camemberts.</a:t>
            </a: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fr-FR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n-GB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269271"/>
              </p:ext>
            </p:extLst>
          </p:nvPr>
        </p:nvGraphicFramePr>
        <p:xfrm>
          <a:off x="467544" y="332656"/>
          <a:ext cx="8496944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46398679"/>
              </p:ext>
            </p:extLst>
          </p:nvPr>
        </p:nvGraphicFramePr>
        <p:xfrm>
          <a:off x="827584" y="404664"/>
          <a:ext cx="78123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49916068"/>
              </p:ext>
            </p:extLst>
          </p:nvPr>
        </p:nvGraphicFramePr>
        <p:xfrm>
          <a:off x="755576" y="260648"/>
          <a:ext cx="7982843" cy="583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48748651"/>
              </p:ext>
            </p:extLst>
          </p:nvPr>
        </p:nvGraphicFramePr>
        <p:xfrm>
          <a:off x="1187624" y="980728"/>
          <a:ext cx="817867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02192124"/>
              </p:ext>
            </p:extLst>
          </p:nvPr>
        </p:nvGraphicFramePr>
        <p:xfrm>
          <a:off x="1214686" y="980728"/>
          <a:ext cx="792931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78820475"/>
              </p:ext>
            </p:extLst>
          </p:nvPr>
        </p:nvGraphicFramePr>
        <p:xfrm>
          <a:off x="995362" y="764704"/>
          <a:ext cx="796912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80236400"/>
              </p:ext>
            </p:extLst>
          </p:nvPr>
        </p:nvGraphicFramePr>
        <p:xfrm>
          <a:off x="467544" y="332656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C:\Users\Miss.Pouteau\Desktop\badge2006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7988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352</Words>
  <Application>Microsoft Office PowerPoint</Application>
  <PresentationFormat>Affichage à l'écran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A New Sound For The EU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 6 : pourquoi ?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Miss.Pouteau</dc:creator>
  <cp:lastModifiedBy>Bruliard</cp:lastModifiedBy>
  <cp:revision>20</cp:revision>
  <dcterms:created xsi:type="dcterms:W3CDTF">2015-01-23T13:41:20Z</dcterms:created>
  <dcterms:modified xsi:type="dcterms:W3CDTF">2015-07-30T17:11:50Z</dcterms:modified>
</cp:coreProperties>
</file>