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charts/colors8.xml" ContentType="application/vnd.ms-office.chartcolor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charts/chart13.xml" ContentType="application/vnd.openxmlformats-officedocument.drawingml.chart+xml"/>
  <Override PartName="/ppt/charts/chart15.xml" ContentType="application/vnd.openxmlformats-officedocument.drawingml.char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style7.xml" ContentType="application/vnd.ms-office.chartstyle+xml"/>
  <Override PartName="/ppt/charts/style9.xml" ContentType="application/vnd.ms-office.chartstyle+xml"/>
  <Override PartName="/ppt/charts/colors10.xml" ContentType="application/vnd.ms-office.chartcolorstyl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charts/style4.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charts/colors9.xml" ContentType="application/vnd.ms-office.chartcolor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olors5.xml" ContentType="application/vnd.ms-office.chartcolorstyle+xml"/>
  <Override PartName="/ppt/charts/style10.xml" ContentType="application/vnd.ms-office.chart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style8.xml" ContentType="application/vnd.ms-office.chartstyle+xml"/>
  <Override PartName="/ppt/charts/chart4.xml" ContentType="application/vnd.openxmlformats-officedocument.drawingml.chart+xml"/>
  <Override PartName="/ppt/charts/style6.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7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3" r:id="rId2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Radni_list_programa_Microsoft_Office_Excel1.xlsx"/></Relationships>
</file>

<file path=ppt/charts/_rels/chart10.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Radni_list_programa_Microsoft_Office_Excel10.xlsx"/></Relationships>
</file>

<file path=ppt/charts/_rels/chart11.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Radni_list_programa_Microsoft_Office_Excel11.xlsx"/></Relationships>
</file>

<file path=ppt/charts/_rels/chart12.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Radni_list_programa_Microsoft_Office_Excel12.xlsx"/></Relationships>
</file>

<file path=ppt/charts/_rels/chart13.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Radni_list_programa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Radni_list_programa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Radni_list_programa_Microsoft_Office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Radni_list_programa_Microsoft_Office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Radni_list_programa_Microsoft_Office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Radni_list_programa_Microsoft_Office_Excel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Radni_list_programa_Microsoft_Office_Excel19.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Radni_list_programa_Microsoft_Office_Excel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Radni_list_programa_Microsoft_Office_Excel20.xlsx"/></Relationships>
</file>

<file path=ppt/charts/_rels/chart3.xml.rels><?xml version="1.0" encoding="UTF-8" standalone="yes"?>
<Relationships xmlns="http://schemas.openxmlformats.org/package/2006/relationships"><Relationship Id="rId1" Type="http://schemas.openxmlformats.org/officeDocument/2006/relationships/package" Target="../embeddings/Radni_list_programa_Microsoft_Office_Excel3.xlsx"/></Relationships>
</file>

<file path=ppt/charts/_rels/chart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Radni_list_programa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Radni_list_programa_Microsoft_Office_Excel5.xlsx"/></Relationships>
</file>

<file path=ppt/charts/_rels/chart6.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Radni_list_programa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Radni_list_programa_Microsoft_Office_Excel7.xlsx"/></Relationships>
</file>

<file path=ppt/charts/_rels/chart8.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Radni_list_programa_Microsoft_Office_Excel8.xlsx"/></Relationships>
</file>

<file path=ppt/charts/_rels/chart9.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Radni_list_programa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hr-HR"/>
  <c:style val="5"/>
  <c:chart>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bar"/>
        <c:grouping val="percentStacked"/>
        <c:ser>
          <c:idx val="0"/>
          <c:order val="0"/>
          <c:tx>
            <c:strRef>
              <c:f>List1!$B$1</c:f>
              <c:strCache>
                <c:ptCount val="1"/>
                <c:pt idx="0">
                  <c:v>TRUE</c:v>
                </c:pt>
              </c:strCache>
            </c:strRef>
          </c:tx>
          <c:spPr>
            <a:solidFill>
              <a:schemeClr val="accent3">
                <a:shade val="76000"/>
              </a:schemeClr>
            </a:solidFill>
            <a:ln>
              <a:noFill/>
            </a:ln>
            <a:effectLst/>
            <a:sp3d/>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1. </c:v>
                </c:pt>
              </c:strCache>
            </c:strRef>
          </c:cat>
          <c:val>
            <c:numRef>
              <c:f>List1!$B$2</c:f>
              <c:numCache>
                <c:formatCode>General</c:formatCode>
                <c:ptCount val="1"/>
                <c:pt idx="0">
                  <c:v>33</c:v>
                </c:pt>
              </c:numCache>
            </c:numRef>
          </c:val>
        </c:ser>
        <c:ser>
          <c:idx val="1"/>
          <c:order val="1"/>
          <c:tx>
            <c:strRef>
              <c:f>List1!$C$1</c:f>
              <c:strCache>
                <c:ptCount val="1"/>
                <c:pt idx="0">
                  <c:v>FALSE</c:v>
                </c:pt>
              </c:strCache>
            </c:strRef>
          </c:tx>
          <c:spPr>
            <a:solidFill>
              <a:schemeClr val="accent3">
                <a:tint val="77000"/>
              </a:schemeClr>
            </a:solidFill>
            <a:ln>
              <a:noFill/>
            </a:ln>
            <a:effectLst/>
            <a:sp3d/>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1. </c:v>
                </c:pt>
              </c:strCache>
            </c:strRef>
          </c:cat>
          <c:val>
            <c:numRef>
              <c:f>List1!$C$2</c:f>
              <c:numCache>
                <c:formatCode>General</c:formatCode>
                <c:ptCount val="1"/>
                <c:pt idx="0">
                  <c:v>18</c:v>
                </c:pt>
              </c:numCache>
            </c:numRef>
          </c:val>
        </c:ser>
        <c:dLbls>
          <c:showVal val="1"/>
        </c:dLbls>
        <c:shape val="box"/>
        <c:axId val="85215872"/>
        <c:axId val="85229952"/>
        <c:axId val="0"/>
      </c:bar3DChart>
      <c:catAx>
        <c:axId val="85215872"/>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CS"/>
          </a:p>
        </c:txPr>
        <c:crossAx val="85229952"/>
        <c:crosses val="autoZero"/>
        <c:auto val="1"/>
        <c:lblAlgn val="ctr"/>
        <c:lblOffset val="100"/>
      </c:catAx>
      <c:valAx>
        <c:axId val="85229952"/>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CS"/>
          </a:p>
        </c:txPr>
        <c:crossAx val="8521587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CS"/>
        </a:p>
      </c:txPr>
    </c:legend>
    <c:plotVisOnly val="1"/>
    <c:dispBlanksAs val="gap"/>
  </c:chart>
  <c:spPr>
    <a:noFill/>
    <a:ln>
      <a:noFill/>
    </a:ln>
    <a:effectLst/>
  </c:spPr>
  <c:txPr>
    <a:bodyPr/>
    <a:lstStyle/>
    <a:p>
      <a:pPr>
        <a:defRPr/>
      </a:pPr>
      <a:endParaRPr lang="sr-Latn-C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hr-HR"/>
  <c:chart>
    <c:plotArea>
      <c:layout/>
      <c:barChart>
        <c:barDir val="bar"/>
        <c:grouping val="clustered"/>
        <c:ser>
          <c:idx val="0"/>
          <c:order val="0"/>
          <c:tx>
            <c:strRef>
              <c:f>List1!$B$1</c:f>
              <c:strCache>
                <c:ptCount val="1"/>
                <c:pt idx="0">
                  <c:v>TRUE</c:v>
                </c:pt>
              </c:strCache>
            </c:strRef>
          </c:tx>
          <c:spPr>
            <a:solidFill>
              <a:schemeClr val="accent6"/>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10.</c:v>
                </c:pt>
              </c:strCache>
            </c:strRef>
          </c:cat>
          <c:val>
            <c:numRef>
              <c:f>List1!$B$2</c:f>
              <c:numCache>
                <c:formatCode>General</c:formatCode>
                <c:ptCount val="1"/>
                <c:pt idx="0">
                  <c:v>48</c:v>
                </c:pt>
              </c:numCache>
            </c:numRef>
          </c:val>
        </c:ser>
        <c:ser>
          <c:idx val="1"/>
          <c:order val="1"/>
          <c:tx>
            <c:strRef>
              <c:f>List1!$C$1</c:f>
              <c:strCache>
                <c:ptCount val="1"/>
                <c:pt idx="0">
                  <c:v>FALSE</c:v>
                </c:pt>
              </c:strCache>
            </c:strRef>
          </c:tx>
          <c:spPr>
            <a:solidFill>
              <a:schemeClr val="accent5"/>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10.</c:v>
                </c:pt>
              </c:strCache>
            </c:strRef>
          </c:cat>
          <c:val>
            <c:numRef>
              <c:f>List1!$C$2</c:f>
              <c:numCache>
                <c:formatCode>General</c:formatCode>
                <c:ptCount val="1"/>
                <c:pt idx="0">
                  <c:v>3</c:v>
                </c:pt>
              </c:numCache>
            </c:numRef>
          </c:val>
        </c:ser>
        <c:dLbls/>
        <c:axId val="94284032"/>
        <c:axId val="94289920"/>
      </c:barChart>
      <c:catAx>
        <c:axId val="94284032"/>
        <c:scaling>
          <c:orientation val="minMax"/>
        </c:scaling>
        <c:axPos val="l"/>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94289920"/>
        <c:crosses val="autoZero"/>
        <c:auto val="1"/>
        <c:lblAlgn val="ctr"/>
        <c:lblOffset val="100"/>
      </c:catAx>
      <c:valAx>
        <c:axId val="94289920"/>
        <c:scaling>
          <c:orientation val="minMax"/>
        </c:scaling>
        <c:axPos val="b"/>
        <c:majorGridlines>
          <c:spPr>
            <a:ln w="9525" cap="flat" cmpd="sng" algn="ctr">
              <a:solidFill>
                <a:schemeClr val="tx1">
                  <a:tint val="75000"/>
                  <a:shade val="95000"/>
                  <a:satMod val="105000"/>
                </a:schemeClr>
              </a:solidFill>
              <a:prstDash val="solid"/>
              <a:round/>
            </a:ln>
            <a:effectLst/>
          </c:spPr>
        </c:majorGridlines>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94284032"/>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legend>
    <c:plotVisOnly val="1"/>
    <c:dispBlanksAs val="gap"/>
  </c:chart>
  <c:spPr>
    <a:noFill/>
    <a:ln w="9525" cap="flat" cmpd="sng" algn="ctr">
      <a:noFill/>
      <a:prstDash val="solid"/>
    </a:ln>
    <a:effectLst/>
  </c:spPr>
  <c:txPr>
    <a:bodyPr/>
    <a:lstStyle/>
    <a:p>
      <a:pPr>
        <a:defRPr sz="1800"/>
      </a:pPr>
      <a:endParaRPr lang="sr-Latn-C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hr-HR"/>
  <c:chart>
    <c:plotArea>
      <c:layout/>
      <c:barChart>
        <c:barDir val="bar"/>
        <c:grouping val="clustered"/>
        <c:ser>
          <c:idx val="0"/>
          <c:order val="0"/>
          <c:tx>
            <c:strRef>
              <c:f>List1!$B$1</c:f>
              <c:strCache>
                <c:ptCount val="1"/>
                <c:pt idx="0">
                  <c:v>TOČNO</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11.</c:v>
                </c:pt>
              </c:strCache>
            </c:strRef>
          </c:cat>
          <c:val>
            <c:numRef>
              <c:f>List1!$B$2</c:f>
              <c:numCache>
                <c:formatCode>General</c:formatCode>
                <c:ptCount val="1"/>
                <c:pt idx="0">
                  <c:v>43</c:v>
                </c:pt>
              </c:numCache>
            </c:numRef>
          </c:val>
        </c:ser>
        <c:ser>
          <c:idx val="1"/>
          <c:order val="1"/>
          <c:tx>
            <c:strRef>
              <c:f>List1!$C$1</c:f>
              <c:strCache>
                <c:ptCount val="1"/>
                <c:pt idx="0">
                  <c:v>NETOČNO</c:v>
                </c:pt>
              </c:strCache>
            </c:strRef>
          </c:tx>
          <c:spPr>
            <a:solidFill>
              <a:schemeClr val="accent4"/>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11.</c:v>
                </c:pt>
              </c:strCache>
            </c:strRef>
          </c:cat>
          <c:val>
            <c:numRef>
              <c:f>List1!$C$2</c:f>
              <c:numCache>
                <c:formatCode>General</c:formatCode>
                <c:ptCount val="1"/>
                <c:pt idx="0">
                  <c:v>8</c:v>
                </c:pt>
              </c:numCache>
            </c:numRef>
          </c:val>
        </c:ser>
        <c:dLbls/>
        <c:axId val="94422144"/>
        <c:axId val="94423680"/>
      </c:barChart>
      <c:catAx>
        <c:axId val="94422144"/>
        <c:scaling>
          <c:orientation val="minMax"/>
        </c:scaling>
        <c:axPos val="l"/>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94423680"/>
        <c:crosses val="autoZero"/>
        <c:auto val="1"/>
        <c:lblAlgn val="ctr"/>
        <c:lblOffset val="100"/>
      </c:catAx>
      <c:valAx>
        <c:axId val="94423680"/>
        <c:scaling>
          <c:orientation val="minMax"/>
        </c:scaling>
        <c:axPos val="b"/>
        <c:majorGridlines>
          <c:spPr>
            <a:ln w="9525" cap="flat" cmpd="sng" algn="ctr">
              <a:solidFill>
                <a:schemeClr val="tx1">
                  <a:tint val="75000"/>
                  <a:shade val="95000"/>
                  <a:satMod val="105000"/>
                </a:schemeClr>
              </a:solidFill>
              <a:prstDash val="solid"/>
              <a:round/>
            </a:ln>
            <a:effectLst/>
          </c:spPr>
        </c:majorGridlines>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94422144"/>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legend>
    <c:plotVisOnly val="1"/>
    <c:dispBlanksAs val="gap"/>
  </c:chart>
  <c:spPr>
    <a:noFill/>
    <a:ln w="9525" cap="flat" cmpd="sng" algn="ctr">
      <a:noFill/>
      <a:prstDash val="solid"/>
    </a:ln>
    <a:effectLst/>
  </c:spPr>
  <c:txPr>
    <a:bodyPr/>
    <a:lstStyle/>
    <a:p>
      <a:pPr>
        <a:defRPr sz="1800"/>
      </a:pPr>
      <a:endParaRPr lang="sr-Latn-C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hr-HR"/>
  <c:chart>
    <c:plotArea>
      <c:layout/>
      <c:barChart>
        <c:barDir val="bar"/>
        <c:grouping val="clustered"/>
        <c:ser>
          <c:idx val="0"/>
          <c:order val="0"/>
          <c:tx>
            <c:strRef>
              <c:f>List1!$B$1</c:f>
              <c:strCache>
                <c:ptCount val="1"/>
                <c:pt idx="0">
                  <c:v>TRUE</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12.</c:v>
                </c:pt>
              </c:strCache>
            </c:strRef>
          </c:cat>
          <c:val>
            <c:numRef>
              <c:f>List1!$B$2</c:f>
              <c:numCache>
                <c:formatCode>General</c:formatCode>
                <c:ptCount val="1"/>
                <c:pt idx="0">
                  <c:v>43</c:v>
                </c:pt>
              </c:numCache>
            </c:numRef>
          </c:val>
        </c:ser>
        <c:ser>
          <c:idx val="1"/>
          <c:order val="1"/>
          <c:tx>
            <c:strRef>
              <c:f>List1!$C$1</c:f>
              <c:strCache>
                <c:ptCount val="1"/>
                <c:pt idx="0">
                  <c:v>FALSE</c:v>
                </c:pt>
              </c:strCache>
            </c:strRef>
          </c:tx>
          <c:spPr>
            <a:solidFill>
              <a:schemeClr val="accent3"/>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12.</c:v>
                </c:pt>
              </c:strCache>
            </c:strRef>
          </c:cat>
          <c:val>
            <c:numRef>
              <c:f>List1!$C$2</c:f>
              <c:numCache>
                <c:formatCode>General</c:formatCode>
                <c:ptCount val="1"/>
                <c:pt idx="0">
                  <c:v>8</c:v>
                </c:pt>
              </c:numCache>
            </c:numRef>
          </c:val>
        </c:ser>
        <c:dLbls/>
        <c:axId val="94306304"/>
        <c:axId val="94307840"/>
      </c:barChart>
      <c:catAx>
        <c:axId val="94306304"/>
        <c:scaling>
          <c:orientation val="minMax"/>
        </c:scaling>
        <c:axPos val="l"/>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94307840"/>
        <c:crosses val="autoZero"/>
        <c:auto val="1"/>
        <c:lblAlgn val="ctr"/>
        <c:lblOffset val="100"/>
      </c:catAx>
      <c:valAx>
        <c:axId val="94307840"/>
        <c:scaling>
          <c:orientation val="minMax"/>
        </c:scaling>
        <c:axPos val="b"/>
        <c:majorGridlines>
          <c:spPr>
            <a:ln w="9525" cap="flat" cmpd="sng" algn="ctr">
              <a:solidFill>
                <a:schemeClr val="tx1">
                  <a:tint val="75000"/>
                  <a:shade val="95000"/>
                  <a:satMod val="105000"/>
                </a:schemeClr>
              </a:solidFill>
              <a:prstDash val="solid"/>
              <a:round/>
            </a:ln>
            <a:effectLst/>
          </c:spPr>
        </c:majorGridlines>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94306304"/>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legend>
    <c:plotVisOnly val="1"/>
    <c:dispBlanksAs val="gap"/>
  </c:chart>
  <c:spPr>
    <a:noFill/>
    <a:ln w="9525" cap="flat" cmpd="sng" algn="ctr">
      <a:noFill/>
      <a:prstDash val="solid"/>
    </a:ln>
    <a:effectLst/>
  </c:spPr>
  <c:txPr>
    <a:bodyPr/>
    <a:lstStyle/>
    <a:p>
      <a:pPr>
        <a:defRPr sz="1800"/>
      </a:pPr>
      <a:endParaRPr lang="sr-Latn-C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hr-HR"/>
  <c:chart>
    <c:autoTitleDeleted val="1"/>
    <c:view3D>
      <c:rotX val="30"/>
      <c:perspective val="30"/>
    </c:view3D>
    <c:floor>
      <c:spPr>
        <a:noFill/>
        <a:ln w="9525" cap="flat" cmpd="sng" algn="ctr">
          <a:solidFill>
            <a:schemeClr val="tx1">
              <a:tint val="75000"/>
              <a:shade val="95000"/>
              <a:satMod val="105000"/>
            </a:schemeClr>
          </a:solidFill>
          <a:prstDash val="solid"/>
          <a:round/>
        </a:ln>
        <a:effectLst/>
        <a:sp3d contourW="9525">
          <a:contourClr>
            <a:schemeClr val="tx1">
              <a:tint val="75000"/>
              <a:shade val="95000"/>
              <a:satMod val="105000"/>
            </a:schemeClr>
          </a:contourClr>
        </a:sp3d>
      </c:spPr>
    </c:floor>
    <c:sideWall>
      <c:spPr>
        <a:noFill/>
        <a:ln>
          <a:noFill/>
        </a:ln>
        <a:effectLst/>
        <a:sp3d/>
      </c:spPr>
    </c:sideWall>
    <c:backWall>
      <c:spPr>
        <a:noFill/>
        <a:ln>
          <a:noFill/>
        </a:ln>
        <a:effectLst/>
        <a:sp3d/>
      </c:spPr>
    </c:backWall>
    <c:plotArea>
      <c:layout/>
      <c:pie3DChart>
        <c:varyColors val="1"/>
        <c:ser>
          <c:idx val="0"/>
          <c:order val="0"/>
          <c:tx>
            <c:strRef>
              <c:f>List1!$B$1</c:f>
              <c:strCache>
                <c:ptCount val="1"/>
                <c:pt idx="0">
                  <c:v>AKTIVOSTI I RAD NA PROJEKTU</c:v>
                </c:pt>
              </c:strCache>
            </c:strRef>
          </c:tx>
          <c:explosion val="25"/>
          <c:dPt>
            <c:idx val="0"/>
            <c:spPr>
              <a:solidFill>
                <a:schemeClr val="accent1"/>
              </a:solidFill>
              <a:ln>
                <a:noFill/>
              </a:ln>
              <a:effectLst/>
              <a:sp3d/>
            </c:spPr>
          </c:dPt>
          <c:dPt>
            <c:idx val="1"/>
            <c:spPr>
              <a:solidFill>
                <a:schemeClr val="accent3"/>
              </a:solidFill>
              <a:ln>
                <a:noFill/>
              </a:ln>
              <a:effectLst/>
              <a:sp3d/>
            </c:spPr>
          </c:dPt>
          <c:dPt>
            <c:idx val="2"/>
            <c:spPr>
              <a:solidFill>
                <a:schemeClr val="accent5"/>
              </a:solidFill>
              <a:ln>
                <a:noFill/>
              </a:ln>
              <a:effectLst/>
              <a:sp3d/>
            </c:spPr>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Percent val="1"/>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List1!$A$2:$A$4</c:f>
              <c:strCache>
                <c:ptCount val="3"/>
                <c:pt idx="0">
                  <c:v>BORING</c:v>
                </c:pt>
                <c:pt idx="1">
                  <c:v>INTERESTING</c:v>
                </c:pt>
                <c:pt idx="2">
                  <c:v>HARD</c:v>
                </c:pt>
              </c:strCache>
            </c:strRef>
          </c:cat>
          <c:val>
            <c:numRef>
              <c:f>List1!$B$2:$B$4</c:f>
              <c:numCache>
                <c:formatCode>General</c:formatCode>
                <c:ptCount val="3"/>
                <c:pt idx="0">
                  <c:v>2</c:v>
                </c:pt>
                <c:pt idx="1">
                  <c:v>49</c:v>
                </c:pt>
                <c:pt idx="2">
                  <c:v>0</c:v>
                </c:pt>
              </c:numCache>
            </c:numRef>
          </c:val>
        </c:ser>
        <c:dLbls>
          <c:showPercent val="1"/>
        </c:dLbls>
      </c:pie3DChart>
      <c:spPr>
        <a:noFill/>
        <a:ln>
          <a:noFill/>
        </a:ln>
        <a:effectLst/>
      </c:spPr>
    </c:plotArea>
    <c:legend>
      <c:legendPos val="t"/>
      <c:layout/>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legend>
    <c:plotVisOnly val="1"/>
    <c:dispBlanksAs val="zero"/>
  </c:chart>
  <c:spPr>
    <a:noFill/>
    <a:ln w="9525" cap="flat" cmpd="sng" algn="ctr">
      <a:noFill/>
      <a:prstDash val="solid"/>
    </a:ln>
    <a:effectLst/>
  </c:spPr>
  <c:txPr>
    <a:bodyPr/>
    <a:lstStyle/>
    <a:p>
      <a:pPr>
        <a:defRPr sz="1800"/>
      </a:pPr>
      <a:endParaRPr lang="sr-Latn-C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hr-HR"/>
  <c:chart>
    <c:autoTitleDeleted val="1"/>
    <c:view3D>
      <c:rotX val="30"/>
      <c:perspective val="30"/>
    </c:view3D>
    <c:plotArea>
      <c:layout/>
      <c:pie3DChart>
        <c:varyColors val="1"/>
        <c:ser>
          <c:idx val="0"/>
          <c:order val="0"/>
          <c:tx>
            <c:strRef>
              <c:f>List1!$B$1</c:f>
              <c:strCache>
                <c:ptCount val="1"/>
                <c:pt idx="0">
                  <c:v>SUDJELOVANJE U AKTIVNOSTIMA</c:v>
                </c:pt>
              </c:strCache>
            </c:strRef>
          </c:tx>
          <c:explosion val="25"/>
          <c:dLbls>
            <c:spPr>
              <a:noFill/>
              <a:ln>
                <a:noFill/>
              </a:ln>
              <a:effectLst/>
            </c:spPr>
            <c:showPercent val="1"/>
            <c:showLeaderLines val="1"/>
            <c:extLst>
              <c:ext xmlns:c15="http://schemas.microsoft.com/office/drawing/2012/chart" uri="{CE6537A1-D6FC-4f65-9D91-7224C49458BB}"/>
            </c:extLst>
          </c:dLbls>
          <c:cat>
            <c:strRef>
              <c:f>List1!$A$2:$A$4</c:f>
              <c:strCache>
                <c:ptCount val="3"/>
                <c:pt idx="0">
                  <c:v>ALWAYS</c:v>
                </c:pt>
                <c:pt idx="1">
                  <c:v>SOMETIMES</c:v>
                </c:pt>
                <c:pt idx="2">
                  <c:v>NEVER</c:v>
                </c:pt>
              </c:strCache>
            </c:strRef>
          </c:cat>
          <c:val>
            <c:numRef>
              <c:f>List1!$B$2:$B$4</c:f>
              <c:numCache>
                <c:formatCode>General</c:formatCode>
                <c:ptCount val="3"/>
                <c:pt idx="0">
                  <c:v>33</c:v>
                </c:pt>
                <c:pt idx="1">
                  <c:v>18</c:v>
                </c:pt>
                <c:pt idx="2">
                  <c:v>0</c:v>
                </c:pt>
              </c:numCache>
            </c:numRef>
          </c:val>
        </c:ser>
        <c:dLbls>
          <c:showPercent val="1"/>
        </c:dLbls>
      </c:pie3DChart>
    </c:plotArea>
    <c:legend>
      <c:legendPos val="t"/>
      <c:layout/>
    </c:legend>
    <c:plotVisOnly val="1"/>
    <c:dispBlanksAs val="zero"/>
  </c:chart>
  <c:txPr>
    <a:bodyPr/>
    <a:lstStyle/>
    <a:p>
      <a:pPr>
        <a:defRPr sz="1800"/>
      </a:pPr>
      <a:endParaRPr lang="sr-Latn-C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hr-HR"/>
  <c:chart>
    <c:autoTitleDeleted val="1"/>
    <c:view3D>
      <c:rotX val="30"/>
      <c:perspective val="30"/>
    </c:view3D>
    <c:plotArea>
      <c:layout/>
      <c:pie3DChart>
        <c:varyColors val="1"/>
        <c:ser>
          <c:idx val="0"/>
          <c:order val="0"/>
          <c:tx>
            <c:strRef>
              <c:f>List1!$B$1</c:f>
              <c:strCache>
                <c:ptCount val="1"/>
                <c:pt idx="0">
                  <c:v>Prodaja</c:v>
                </c:pt>
              </c:strCache>
            </c:strRef>
          </c:tx>
          <c:explosion val="25"/>
          <c:dLbls>
            <c:spPr>
              <a:noFill/>
              <a:ln>
                <a:noFill/>
              </a:ln>
              <a:effectLst/>
            </c:spPr>
            <c:showPercent val="1"/>
            <c:showLeaderLines val="1"/>
            <c:extLst>
              <c:ext xmlns:c15="http://schemas.microsoft.com/office/drawing/2012/chart" uri="{CE6537A1-D6FC-4f65-9D91-7224C49458BB}"/>
            </c:extLst>
          </c:dLbls>
          <c:cat>
            <c:strRef>
              <c:f>List1!$A$2:$A$4</c:f>
              <c:strCache>
                <c:ptCount val="3"/>
                <c:pt idx="0">
                  <c:v>ALLWAYS</c:v>
                </c:pt>
                <c:pt idx="1">
                  <c:v>SOMETIMES</c:v>
                </c:pt>
                <c:pt idx="2">
                  <c:v>NEVER</c:v>
                </c:pt>
              </c:strCache>
            </c:strRef>
          </c:cat>
          <c:val>
            <c:numRef>
              <c:f>List1!$B$2:$B$4</c:f>
              <c:numCache>
                <c:formatCode>General</c:formatCode>
                <c:ptCount val="3"/>
                <c:pt idx="0">
                  <c:v>38</c:v>
                </c:pt>
                <c:pt idx="1">
                  <c:v>13</c:v>
                </c:pt>
                <c:pt idx="2">
                  <c:v>0</c:v>
                </c:pt>
              </c:numCache>
            </c:numRef>
          </c:val>
        </c:ser>
        <c:dLbls>
          <c:showPercent val="1"/>
        </c:dLbls>
      </c:pie3DChart>
    </c:plotArea>
    <c:legend>
      <c:legendPos val="t"/>
      <c:layout/>
    </c:legend>
    <c:plotVisOnly val="1"/>
    <c:dispBlanksAs val="zero"/>
  </c:chart>
  <c:txPr>
    <a:bodyPr/>
    <a:lstStyle/>
    <a:p>
      <a:pPr>
        <a:defRPr sz="1800"/>
      </a:pPr>
      <a:endParaRPr lang="sr-Latn-C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hr-HR"/>
  <c:chart>
    <c:autoTitleDeleted val="1"/>
    <c:view3D>
      <c:rotX val="30"/>
      <c:perspective val="30"/>
    </c:view3D>
    <c:plotArea>
      <c:layout/>
      <c:pie3DChart>
        <c:varyColors val="1"/>
        <c:ser>
          <c:idx val="0"/>
          <c:order val="0"/>
          <c:tx>
            <c:strRef>
              <c:f>List1!$B$1</c:f>
              <c:strCache>
                <c:ptCount val="1"/>
                <c:pt idx="0">
                  <c:v>Prodaja</c:v>
                </c:pt>
              </c:strCache>
            </c:strRef>
          </c:tx>
          <c:explosion val="25"/>
          <c:dLbls>
            <c:spPr>
              <a:noFill/>
              <a:ln>
                <a:noFill/>
              </a:ln>
              <a:effectLst/>
            </c:spPr>
            <c:showPercent val="1"/>
            <c:showLeaderLines val="1"/>
            <c:extLst>
              <c:ext xmlns:c15="http://schemas.microsoft.com/office/drawing/2012/chart" uri="{CE6537A1-D6FC-4f65-9D91-7224C49458BB}"/>
            </c:extLst>
          </c:dLbls>
          <c:cat>
            <c:strRef>
              <c:f>List1!$A$2:$A$5</c:f>
              <c:strCache>
                <c:ptCount val="4"/>
                <c:pt idx="0">
                  <c:v>SING</c:v>
                </c:pt>
                <c:pt idx="1">
                  <c:v>DANCE</c:v>
                </c:pt>
                <c:pt idx="2">
                  <c:v>PLAY</c:v>
                </c:pt>
                <c:pt idx="3">
                  <c:v>DRAW</c:v>
                </c:pt>
              </c:strCache>
            </c:strRef>
          </c:cat>
          <c:val>
            <c:numRef>
              <c:f>List1!$B$2:$B$5</c:f>
              <c:numCache>
                <c:formatCode>General</c:formatCode>
                <c:ptCount val="4"/>
                <c:pt idx="0">
                  <c:v>26</c:v>
                </c:pt>
                <c:pt idx="1">
                  <c:v>16</c:v>
                </c:pt>
                <c:pt idx="2">
                  <c:v>20</c:v>
                </c:pt>
                <c:pt idx="3">
                  <c:v>7</c:v>
                </c:pt>
              </c:numCache>
            </c:numRef>
          </c:val>
        </c:ser>
        <c:dLbls>
          <c:showPercent val="1"/>
        </c:dLbls>
      </c:pie3DChart>
    </c:plotArea>
    <c:legend>
      <c:legendPos val="t"/>
      <c:layout/>
    </c:legend>
    <c:plotVisOnly val="1"/>
    <c:dispBlanksAs val="zero"/>
  </c:chart>
  <c:txPr>
    <a:bodyPr/>
    <a:lstStyle/>
    <a:p>
      <a:pPr>
        <a:defRPr sz="1800"/>
      </a:pPr>
      <a:endParaRPr lang="sr-Latn-C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hr-HR"/>
  <c:chart>
    <c:autoTitleDeleted val="1"/>
    <c:view3D>
      <c:rotX val="30"/>
      <c:perspective val="30"/>
    </c:view3D>
    <c:plotArea>
      <c:layout/>
      <c:pie3DChart>
        <c:varyColors val="1"/>
        <c:ser>
          <c:idx val="0"/>
          <c:order val="0"/>
          <c:tx>
            <c:strRef>
              <c:f>List1!$B$1</c:f>
              <c:strCache>
                <c:ptCount val="1"/>
                <c:pt idx="0">
                  <c:v>Prodaja</c:v>
                </c:pt>
              </c:strCache>
            </c:strRef>
          </c:tx>
          <c:explosion val="25"/>
          <c:dLbls>
            <c:spPr>
              <a:noFill/>
              <a:ln>
                <a:noFill/>
              </a:ln>
              <a:effectLst/>
            </c:spPr>
            <c:showPercent val="1"/>
            <c:showLeaderLines val="1"/>
            <c:extLst>
              <c:ext xmlns:c15="http://schemas.microsoft.com/office/drawing/2012/chart" uri="{CE6537A1-D6FC-4f65-9D91-7224C49458BB}"/>
            </c:extLst>
          </c:dLbls>
          <c:cat>
            <c:strRef>
              <c:f>List1!$A$2:$A$4</c:f>
              <c:strCache>
                <c:ptCount val="3"/>
                <c:pt idx="0">
                  <c:v>VERY HARD</c:v>
                </c:pt>
                <c:pt idx="1">
                  <c:v>NEITHER HARD OR EASY</c:v>
                </c:pt>
                <c:pt idx="2">
                  <c:v>EASY</c:v>
                </c:pt>
              </c:strCache>
            </c:strRef>
          </c:cat>
          <c:val>
            <c:numRef>
              <c:f>List1!$B$2:$B$4</c:f>
              <c:numCache>
                <c:formatCode>General</c:formatCode>
                <c:ptCount val="3"/>
                <c:pt idx="0">
                  <c:v>1</c:v>
                </c:pt>
                <c:pt idx="1">
                  <c:v>23</c:v>
                </c:pt>
                <c:pt idx="2">
                  <c:v>27</c:v>
                </c:pt>
              </c:numCache>
            </c:numRef>
          </c:val>
        </c:ser>
        <c:dLbls>
          <c:showPercent val="1"/>
        </c:dLbls>
      </c:pie3DChart>
    </c:plotArea>
    <c:legend>
      <c:legendPos val="t"/>
      <c:legendEntry>
        <c:idx val="0"/>
        <c:txPr>
          <a:bodyPr/>
          <a:lstStyle/>
          <a:p>
            <a:pPr>
              <a:defRPr lang="en-GB" noProof="0"/>
            </a:pPr>
            <a:endParaRPr lang="sr-Latn-CS"/>
          </a:p>
        </c:txPr>
      </c:legendEntry>
      <c:layout/>
    </c:legend>
    <c:plotVisOnly val="1"/>
    <c:dispBlanksAs val="zero"/>
  </c:chart>
  <c:txPr>
    <a:bodyPr/>
    <a:lstStyle/>
    <a:p>
      <a:pPr>
        <a:defRPr sz="1800"/>
      </a:pPr>
      <a:endParaRPr lang="sr-Latn-C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hr-HR"/>
  <c:chart>
    <c:autoTitleDeleted val="1"/>
    <c:view3D>
      <c:rotX val="30"/>
      <c:perspective val="30"/>
    </c:view3D>
    <c:plotArea>
      <c:layout/>
      <c:pie3DChart>
        <c:varyColors val="1"/>
        <c:ser>
          <c:idx val="0"/>
          <c:order val="0"/>
          <c:tx>
            <c:strRef>
              <c:f>List1!$B$1</c:f>
              <c:strCache>
                <c:ptCount val="1"/>
                <c:pt idx="0">
                  <c:v>Prodaja</c:v>
                </c:pt>
              </c:strCache>
            </c:strRef>
          </c:tx>
          <c:explosion val="25"/>
          <c:dLbls>
            <c:spPr>
              <a:noFill/>
              <a:ln>
                <a:noFill/>
              </a:ln>
              <a:effectLst/>
            </c:spPr>
            <c:showPercent val="1"/>
            <c:showLeaderLines val="1"/>
            <c:extLst>
              <c:ext xmlns:c15="http://schemas.microsoft.com/office/drawing/2012/chart" uri="{CE6537A1-D6FC-4f65-9D91-7224C49458BB}"/>
            </c:extLst>
          </c:dLbls>
          <c:cat>
            <c:strRef>
              <c:f>List1!$A$2:$A$6</c:f>
              <c:strCache>
                <c:ptCount val="5"/>
                <c:pt idx="0">
                  <c:v>BRATEC MARTIN IN FRENCH (Jaques…)</c:v>
                </c:pt>
                <c:pt idx="1">
                  <c:v>COOPERATIVES ANTHEM (Croatian)</c:v>
                </c:pt>
                <c:pt idx="2">
                  <c:v>LAND OF HOPE AND GLORY</c:v>
                </c:pt>
                <c:pt idx="3">
                  <c:v>RING A RING O ROSES</c:v>
                </c:pt>
                <c:pt idx="4">
                  <c:v>ORANGES AND LEMONS</c:v>
                </c:pt>
              </c:strCache>
            </c:strRef>
          </c:cat>
          <c:val>
            <c:numRef>
              <c:f>List1!$B$2:$B$6</c:f>
              <c:numCache>
                <c:formatCode>General</c:formatCode>
                <c:ptCount val="5"/>
                <c:pt idx="0">
                  <c:v>13</c:v>
                </c:pt>
                <c:pt idx="1">
                  <c:v>5</c:v>
                </c:pt>
                <c:pt idx="2">
                  <c:v>11</c:v>
                </c:pt>
                <c:pt idx="3">
                  <c:v>8</c:v>
                </c:pt>
                <c:pt idx="4">
                  <c:v>9</c:v>
                </c:pt>
              </c:numCache>
            </c:numRef>
          </c:val>
        </c:ser>
        <c:dLbls>
          <c:showPercent val="1"/>
        </c:dLbls>
      </c:pie3DChart>
    </c:plotArea>
    <c:legend>
      <c:legendPos val="t"/>
      <c:layout/>
    </c:legend>
    <c:plotVisOnly val="1"/>
    <c:dispBlanksAs val="zero"/>
  </c:chart>
  <c:txPr>
    <a:bodyPr/>
    <a:lstStyle/>
    <a:p>
      <a:pPr>
        <a:defRPr sz="1800"/>
      </a:pPr>
      <a:endParaRPr lang="sr-Latn-C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hr-HR"/>
  <c:chart>
    <c:autoTitleDeleted val="1"/>
    <c:view3D>
      <c:rotX val="30"/>
      <c:perspective val="30"/>
    </c:view3D>
    <c:plotArea>
      <c:layout/>
      <c:pie3DChart>
        <c:varyColors val="1"/>
        <c:ser>
          <c:idx val="0"/>
          <c:order val="0"/>
          <c:tx>
            <c:strRef>
              <c:f>List1!$B$1</c:f>
              <c:strCache>
                <c:ptCount val="1"/>
                <c:pt idx="0">
                  <c:v>Prodaja</c:v>
                </c:pt>
              </c:strCache>
            </c:strRef>
          </c:tx>
          <c:explosion val="25"/>
          <c:dLbls>
            <c:spPr>
              <a:noFill/>
              <a:ln>
                <a:noFill/>
              </a:ln>
              <a:effectLst/>
            </c:spPr>
            <c:showPercent val="1"/>
            <c:showLeaderLines val="1"/>
            <c:extLst>
              <c:ext xmlns:c15="http://schemas.microsoft.com/office/drawing/2012/chart" uri="{CE6537A1-D6FC-4f65-9D91-7224C49458BB}"/>
            </c:extLst>
          </c:dLbls>
          <c:cat>
            <c:strRef>
              <c:f>List1!$A$2:$A$4</c:f>
              <c:strCache>
                <c:ptCount val="3"/>
                <c:pt idx="0">
                  <c:v>A LOT OF NEW INFORMATION</c:v>
                </c:pt>
                <c:pt idx="1">
                  <c:v>I KNEW ALL OF THAT EARLIER</c:v>
                </c:pt>
                <c:pt idx="2">
                  <c:v>I DIDNT FIND ANYTHING NEW</c:v>
                </c:pt>
              </c:strCache>
            </c:strRef>
          </c:cat>
          <c:val>
            <c:numRef>
              <c:f>List1!$B$2:$B$4</c:f>
              <c:numCache>
                <c:formatCode>General</c:formatCode>
                <c:ptCount val="3"/>
                <c:pt idx="0">
                  <c:v>42</c:v>
                </c:pt>
                <c:pt idx="1">
                  <c:v>9</c:v>
                </c:pt>
                <c:pt idx="2">
                  <c:v>0</c:v>
                </c:pt>
              </c:numCache>
            </c:numRef>
          </c:val>
        </c:ser>
        <c:dLbls>
          <c:showPercent val="1"/>
        </c:dLbls>
      </c:pie3DChart>
    </c:plotArea>
    <c:legend>
      <c:legendPos val="t"/>
      <c:layout/>
    </c:legend>
    <c:plotVisOnly val="1"/>
    <c:dispBlanksAs val="zero"/>
  </c:chart>
  <c:txPr>
    <a:bodyPr/>
    <a:lstStyle/>
    <a:p>
      <a:pPr>
        <a:defRPr sz="1800"/>
      </a:pPr>
      <a:endParaRPr lang="sr-Latn-C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hr-HR"/>
  <c:chart>
    <c:plotArea>
      <c:layout/>
      <c:barChart>
        <c:barDir val="bar"/>
        <c:grouping val="clustered"/>
        <c:ser>
          <c:idx val="0"/>
          <c:order val="0"/>
          <c:tx>
            <c:strRef>
              <c:f>List1!$B$1</c:f>
              <c:strCache>
                <c:ptCount val="1"/>
                <c:pt idx="0">
                  <c:v>TRUE</c:v>
                </c:pt>
              </c:strCache>
            </c:strRef>
          </c:tx>
          <c:spPr>
            <a:solidFill>
              <a:schemeClr val="accent6"/>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2.</c:v>
                </c:pt>
              </c:strCache>
            </c:strRef>
          </c:cat>
          <c:val>
            <c:numRef>
              <c:f>List1!$B$2</c:f>
              <c:numCache>
                <c:formatCode>General</c:formatCode>
                <c:ptCount val="1"/>
                <c:pt idx="0">
                  <c:v>47</c:v>
                </c:pt>
              </c:numCache>
            </c:numRef>
          </c:val>
        </c:ser>
        <c:ser>
          <c:idx val="1"/>
          <c:order val="1"/>
          <c:tx>
            <c:strRef>
              <c:f>List1!$C$1</c:f>
              <c:strCache>
                <c:ptCount val="1"/>
                <c:pt idx="0">
                  <c:v>FALSE</c:v>
                </c:pt>
              </c:strCache>
            </c:strRef>
          </c:tx>
          <c:spPr>
            <a:solidFill>
              <a:schemeClr val="accent5"/>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2.</c:v>
                </c:pt>
              </c:strCache>
            </c:strRef>
          </c:cat>
          <c:val>
            <c:numRef>
              <c:f>List1!$C$2</c:f>
              <c:numCache>
                <c:formatCode>General</c:formatCode>
                <c:ptCount val="1"/>
                <c:pt idx="0">
                  <c:v>4</c:v>
                </c:pt>
              </c:numCache>
            </c:numRef>
          </c:val>
        </c:ser>
        <c:dLbls/>
        <c:axId val="52905856"/>
        <c:axId val="52907392"/>
      </c:barChart>
      <c:catAx>
        <c:axId val="52905856"/>
        <c:scaling>
          <c:orientation val="minMax"/>
        </c:scaling>
        <c:axPos val="l"/>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52907392"/>
        <c:crosses val="autoZero"/>
        <c:auto val="1"/>
        <c:lblAlgn val="ctr"/>
        <c:lblOffset val="100"/>
      </c:catAx>
      <c:valAx>
        <c:axId val="52907392"/>
        <c:scaling>
          <c:orientation val="minMax"/>
        </c:scaling>
        <c:axPos val="b"/>
        <c:majorGridlines>
          <c:spPr>
            <a:ln w="9525" cap="flat" cmpd="sng" algn="ctr">
              <a:solidFill>
                <a:schemeClr val="tx1">
                  <a:tint val="75000"/>
                  <a:shade val="95000"/>
                  <a:satMod val="105000"/>
                </a:schemeClr>
              </a:solidFill>
              <a:prstDash val="solid"/>
              <a:round/>
            </a:ln>
            <a:effectLst/>
          </c:spPr>
        </c:majorGridlines>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52905856"/>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legend>
    <c:plotVisOnly val="1"/>
    <c:dispBlanksAs val="gap"/>
  </c:chart>
  <c:spPr>
    <a:noFill/>
    <a:ln w="9525" cap="flat" cmpd="sng" algn="ctr">
      <a:noFill/>
      <a:prstDash val="solid"/>
    </a:ln>
    <a:effectLst/>
  </c:spPr>
  <c:txPr>
    <a:bodyPr/>
    <a:lstStyle/>
    <a:p>
      <a:pPr>
        <a:defRPr sz="1800"/>
      </a:pPr>
      <a:endParaRPr lang="sr-Latn-C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hr-HR"/>
  <c:chart>
    <c:autoTitleDeleted val="1"/>
    <c:view3D>
      <c:rAngAx val="1"/>
    </c:view3D>
    <c:plotArea>
      <c:layout/>
      <c:bar3DChart>
        <c:barDir val="col"/>
        <c:grouping val="clustered"/>
        <c:ser>
          <c:idx val="0"/>
          <c:order val="0"/>
          <c:tx>
            <c:strRef>
              <c:f>List1!$B$1</c:f>
              <c:strCache>
                <c:ptCount val="1"/>
                <c:pt idx="0">
                  <c:v>Skup 1</c:v>
                </c:pt>
              </c:strCache>
            </c:strRef>
          </c:tx>
          <c:dLbls>
            <c:spPr>
              <a:noFill/>
              <a:ln>
                <a:noFill/>
              </a:ln>
              <a:effectLst/>
            </c:spPr>
            <c:showVal val="1"/>
            <c:extLst>
              <c:ext xmlns:c15="http://schemas.microsoft.com/office/drawing/2012/chart" uri="{CE6537A1-D6FC-4f65-9D91-7224C49458BB}">
                <c15:showLeaderLines val="0"/>
              </c:ext>
            </c:extLst>
          </c:dLbls>
          <c:cat>
            <c:strRef>
              <c:f>List1!$A$2:$A$12</c:f>
              <c:strCache>
                <c:ptCount val="11"/>
                <c:pt idx="0">
                  <c:v>COSY</c:v>
                </c:pt>
                <c:pt idx="1">
                  <c:v>NICE</c:v>
                </c:pt>
                <c:pt idx="2">
                  <c:v>SUPER</c:v>
                </c:pt>
                <c:pt idx="3">
                  <c:v>FUN</c:v>
                </c:pt>
                <c:pt idx="4">
                  <c:v>RELAXED</c:v>
                </c:pt>
                <c:pt idx="5">
                  <c:v>GREAT</c:v>
                </c:pt>
                <c:pt idx="6">
                  <c:v>JOYFUL</c:v>
                </c:pt>
                <c:pt idx="7">
                  <c:v>EXCITED</c:v>
                </c:pt>
                <c:pt idx="8">
                  <c:v>THRILLED</c:v>
                </c:pt>
                <c:pt idx="9">
                  <c:v>GOOD</c:v>
                </c:pt>
                <c:pt idx="10">
                  <c:v>SMART</c:v>
                </c:pt>
              </c:strCache>
            </c:strRef>
          </c:cat>
          <c:val>
            <c:numRef>
              <c:f>List1!$B$2:$B$12</c:f>
              <c:numCache>
                <c:formatCode>General</c:formatCode>
                <c:ptCount val="11"/>
                <c:pt idx="0">
                  <c:v>24</c:v>
                </c:pt>
                <c:pt idx="1">
                  <c:v>18</c:v>
                </c:pt>
                <c:pt idx="2">
                  <c:v>16</c:v>
                </c:pt>
                <c:pt idx="3">
                  <c:v>15</c:v>
                </c:pt>
                <c:pt idx="4">
                  <c:v>14</c:v>
                </c:pt>
                <c:pt idx="5">
                  <c:v>14</c:v>
                </c:pt>
                <c:pt idx="6">
                  <c:v>12</c:v>
                </c:pt>
                <c:pt idx="7">
                  <c:v>10</c:v>
                </c:pt>
                <c:pt idx="8">
                  <c:v>10</c:v>
                </c:pt>
                <c:pt idx="9">
                  <c:v>10</c:v>
                </c:pt>
                <c:pt idx="10">
                  <c:v>4</c:v>
                </c:pt>
              </c:numCache>
            </c:numRef>
          </c:val>
        </c:ser>
        <c:dLbls>
          <c:showVal val="1"/>
        </c:dLbls>
        <c:shape val="box"/>
        <c:axId val="95068928"/>
        <c:axId val="95070464"/>
        <c:axId val="0"/>
      </c:bar3DChart>
      <c:catAx>
        <c:axId val="95068928"/>
        <c:scaling>
          <c:orientation val="minMax"/>
        </c:scaling>
        <c:axPos val="b"/>
        <c:numFmt formatCode="General" sourceLinked="0"/>
        <c:majorTickMark val="none"/>
        <c:tickLblPos val="nextTo"/>
        <c:crossAx val="95070464"/>
        <c:crosses val="autoZero"/>
        <c:auto val="1"/>
        <c:lblAlgn val="ctr"/>
        <c:lblOffset val="100"/>
      </c:catAx>
      <c:valAx>
        <c:axId val="95070464"/>
        <c:scaling>
          <c:orientation val="minMax"/>
        </c:scaling>
        <c:delete val="1"/>
        <c:axPos val="l"/>
        <c:numFmt formatCode="General" sourceLinked="1"/>
        <c:majorTickMark val="none"/>
        <c:tickLblPos val="none"/>
        <c:crossAx val="95068928"/>
        <c:crosses val="autoZero"/>
        <c:crossBetween val="between"/>
      </c:valAx>
    </c:plotArea>
    <c:plotVisOnly val="1"/>
    <c:dispBlanksAs val="gap"/>
  </c:chart>
  <c:txPr>
    <a:bodyPr/>
    <a:lstStyle/>
    <a:p>
      <a:pPr>
        <a:defRPr sz="1800"/>
      </a:pPr>
      <a:endParaRPr lang="sr-Latn-C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hr-HR"/>
  <c:chart>
    <c:plotArea>
      <c:layout/>
      <c:barChart>
        <c:barDir val="bar"/>
        <c:grouping val="clustered"/>
        <c:ser>
          <c:idx val="0"/>
          <c:order val="0"/>
          <c:tx>
            <c:strRef>
              <c:f>List1!$B$1</c:f>
              <c:strCache>
                <c:ptCount val="1"/>
                <c:pt idx="0">
                  <c:v>TRUE</c:v>
                </c:pt>
              </c:strCache>
            </c:strRef>
          </c:tx>
          <c:dLbls>
            <c:spPr>
              <a:noFill/>
              <a:ln>
                <a:noFill/>
              </a:ln>
              <a:effectLst/>
            </c:spPr>
            <c:showVal val="1"/>
            <c:extLst>
              <c:ext xmlns:c15="http://schemas.microsoft.com/office/drawing/2012/chart" uri="{CE6537A1-D6FC-4f65-9D91-7224C49458BB}">
                <c15:showLeaderLines val="0"/>
              </c:ext>
            </c:extLst>
          </c:dLbls>
          <c:cat>
            <c:strRef>
              <c:f>List1!$A$2</c:f>
              <c:strCache>
                <c:ptCount val="1"/>
                <c:pt idx="0">
                  <c:v>3.</c:v>
                </c:pt>
              </c:strCache>
            </c:strRef>
          </c:cat>
          <c:val>
            <c:numRef>
              <c:f>List1!$B$2</c:f>
              <c:numCache>
                <c:formatCode>General</c:formatCode>
                <c:ptCount val="1"/>
                <c:pt idx="0">
                  <c:v>45</c:v>
                </c:pt>
              </c:numCache>
            </c:numRef>
          </c:val>
        </c:ser>
        <c:ser>
          <c:idx val="1"/>
          <c:order val="1"/>
          <c:tx>
            <c:strRef>
              <c:f>List1!$C$1</c:f>
              <c:strCache>
                <c:ptCount val="1"/>
                <c:pt idx="0">
                  <c:v>FALSE</c:v>
                </c:pt>
              </c:strCache>
            </c:strRef>
          </c:tx>
          <c:dLbls>
            <c:spPr>
              <a:noFill/>
              <a:ln>
                <a:noFill/>
              </a:ln>
              <a:effectLst/>
            </c:spPr>
            <c:showVal val="1"/>
            <c:extLst>
              <c:ext xmlns:c15="http://schemas.microsoft.com/office/drawing/2012/chart" uri="{CE6537A1-D6FC-4f65-9D91-7224C49458BB}">
                <c15:showLeaderLines val="0"/>
              </c:ext>
            </c:extLst>
          </c:dLbls>
          <c:cat>
            <c:strRef>
              <c:f>List1!$A$2</c:f>
              <c:strCache>
                <c:ptCount val="1"/>
                <c:pt idx="0">
                  <c:v>3.</c:v>
                </c:pt>
              </c:strCache>
            </c:strRef>
          </c:cat>
          <c:val>
            <c:numRef>
              <c:f>List1!$C$2</c:f>
              <c:numCache>
                <c:formatCode>General</c:formatCode>
                <c:ptCount val="1"/>
                <c:pt idx="0">
                  <c:v>6</c:v>
                </c:pt>
              </c:numCache>
            </c:numRef>
          </c:val>
        </c:ser>
        <c:dLbls/>
        <c:axId val="89420544"/>
        <c:axId val="89422848"/>
      </c:barChart>
      <c:catAx>
        <c:axId val="89420544"/>
        <c:scaling>
          <c:orientation val="minMax"/>
        </c:scaling>
        <c:axPos val="l"/>
        <c:numFmt formatCode="General" sourceLinked="1"/>
        <c:tickLblPos val="nextTo"/>
        <c:crossAx val="89422848"/>
        <c:crosses val="autoZero"/>
        <c:auto val="1"/>
        <c:lblAlgn val="ctr"/>
        <c:lblOffset val="100"/>
      </c:catAx>
      <c:valAx>
        <c:axId val="89422848"/>
        <c:scaling>
          <c:orientation val="minMax"/>
        </c:scaling>
        <c:axPos val="b"/>
        <c:majorGridlines/>
        <c:numFmt formatCode="General" sourceLinked="1"/>
        <c:tickLblPos val="nextTo"/>
        <c:crossAx val="89420544"/>
        <c:crosses val="autoZero"/>
        <c:crossBetween val="between"/>
      </c:valAx>
    </c:plotArea>
    <c:legend>
      <c:legendPos val="r"/>
      <c:layout/>
    </c:legend>
    <c:plotVisOnly val="1"/>
    <c:dispBlanksAs val="gap"/>
  </c:chart>
  <c:txPr>
    <a:bodyPr/>
    <a:lstStyle/>
    <a:p>
      <a:pPr>
        <a:defRPr sz="1800"/>
      </a:pPr>
      <a:endParaRPr lang="sr-Latn-C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hr-HR"/>
  <c:chart>
    <c:plotArea>
      <c:layout/>
      <c:barChart>
        <c:barDir val="bar"/>
        <c:grouping val="clustered"/>
        <c:ser>
          <c:idx val="0"/>
          <c:order val="0"/>
          <c:tx>
            <c:strRef>
              <c:f>List1!$B$1</c:f>
              <c:strCache>
                <c:ptCount val="1"/>
                <c:pt idx="0">
                  <c:v>TRUE</c:v>
                </c:pt>
              </c:strCache>
            </c:strRef>
          </c:tx>
          <c:spPr>
            <a:solidFill>
              <a:schemeClr val="accent6"/>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5.</c:v>
                </c:pt>
              </c:strCache>
            </c:strRef>
          </c:cat>
          <c:val>
            <c:numRef>
              <c:f>List1!$B$2</c:f>
              <c:numCache>
                <c:formatCode>General</c:formatCode>
                <c:ptCount val="1"/>
                <c:pt idx="0">
                  <c:v>46</c:v>
                </c:pt>
              </c:numCache>
            </c:numRef>
          </c:val>
        </c:ser>
        <c:ser>
          <c:idx val="1"/>
          <c:order val="1"/>
          <c:tx>
            <c:strRef>
              <c:f>List1!$C$1</c:f>
              <c:strCache>
                <c:ptCount val="1"/>
                <c:pt idx="0">
                  <c:v>FALSE</c:v>
                </c:pt>
              </c:strCache>
            </c:strRef>
          </c:tx>
          <c:spPr>
            <a:solidFill>
              <a:schemeClr val="accent5"/>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5.</c:v>
                </c:pt>
              </c:strCache>
            </c:strRef>
          </c:cat>
          <c:val>
            <c:numRef>
              <c:f>List1!$C$2</c:f>
              <c:numCache>
                <c:formatCode>General</c:formatCode>
                <c:ptCount val="1"/>
                <c:pt idx="0">
                  <c:v>5</c:v>
                </c:pt>
              </c:numCache>
            </c:numRef>
          </c:val>
        </c:ser>
        <c:dLbls/>
        <c:axId val="89727360"/>
        <c:axId val="89728896"/>
      </c:barChart>
      <c:catAx>
        <c:axId val="89727360"/>
        <c:scaling>
          <c:orientation val="minMax"/>
        </c:scaling>
        <c:axPos val="l"/>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89728896"/>
        <c:crosses val="autoZero"/>
        <c:auto val="1"/>
        <c:lblAlgn val="ctr"/>
        <c:lblOffset val="100"/>
      </c:catAx>
      <c:valAx>
        <c:axId val="89728896"/>
        <c:scaling>
          <c:orientation val="minMax"/>
        </c:scaling>
        <c:axPos val="b"/>
        <c:majorGridlines>
          <c:spPr>
            <a:ln w="9525" cap="flat" cmpd="sng" algn="ctr">
              <a:solidFill>
                <a:schemeClr val="tx1">
                  <a:tint val="75000"/>
                  <a:shade val="95000"/>
                  <a:satMod val="105000"/>
                </a:schemeClr>
              </a:solidFill>
              <a:prstDash val="solid"/>
              <a:round/>
            </a:ln>
            <a:effectLst/>
          </c:spPr>
        </c:majorGridlines>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89727360"/>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legend>
    <c:plotVisOnly val="1"/>
    <c:dispBlanksAs val="gap"/>
  </c:chart>
  <c:spPr>
    <a:noFill/>
    <a:ln w="9525" cap="flat" cmpd="sng" algn="ctr">
      <a:noFill/>
      <a:prstDash val="solid"/>
    </a:ln>
    <a:effectLst/>
  </c:spPr>
  <c:txPr>
    <a:bodyPr/>
    <a:lstStyle/>
    <a:p>
      <a:pPr>
        <a:defRPr sz="1800"/>
      </a:pPr>
      <a:endParaRPr lang="sr-Latn-C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hr-HR"/>
  <c:chart>
    <c:plotArea>
      <c:layout>
        <c:manualLayout>
          <c:layoutTarget val="inner"/>
          <c:xMode val="edge"/>
          <c:yMode val="edge"/>
          <c:x val="5.6899363274035185E-2"/>
          <c:y val="7.01508165223622E-2"/>
          <c:w val="0.74922717993584131"/>
          <c:h val="0.81788384041142193"/>
        </c:manualLayout>
      </c:layout>
      <c:barChart>
        <c:barDir val="bar"/>
        <c:grouping val="clustered"/>
        <c:ser>
          <c:idx val="0"/>
          <c:order val="0"/>
          <c:tx>
            <c:strRef>
              <c:f>List1!$B$1</c:f>
              <c:strCache>
                <c:ptCount val="1"/>
                <c:pt idx="0">
                  <c:v>TRUE</c:v>
                </c:pt>
              </c:strCache>
            </c:strRef>
          </c:tx>
          <c:dLbls>
            <c:spPr>
              <a:noFill/>
              <a:ln>
                <a:noFill/>
              </a:ln>
              <a:effectLst/>
            </c:spPr>
            <c:showVal val="1"/>
            <c:extLst>
              <c:ext xmlns:c15="http://schemas.microsoft.com/office/drawing/2012/chart" uri="{CE6537A1-D6FC-4f65-9D91-7224C49458BB}">
                <c15:showLeaderLines val="0"/>
              </c:ext>
            </c:extLst>
          </c:dLbls>
          <c:cat>
            <c:strRef>
              <c:f>List1!$A$2</c:f>
              <c:strCache>
                <c:ptCount val="1"/>
                <c:pt idx="0">
                  <c:v>5.</c:v>
                </c:pt>
              </c:strCache>
            </c:strRef>
          </c:cat>
          <c:val>
            <c:numRef>
              <c:f>List1!$B$2</c:f>
              <c:numCache>
                <c:formatCode>General</c:formatCode>
                <c:ptCount val="1"/>
                <c:pt idx="0">
                  <c:v>46</c:v>
                </c:pt>
              </c:numCache>
            </c:numRef>
          </c:val>
        </c:ser>
        <c:ser>
          <c:idx val="1"/>
          <c:order val="1"/>
          <c:tx>
            <c:strRef>
              <c:f>List1!$C$1</c:f>
              <c:strCache>
                <c:ptCount val="1"/>
                <c:pt idx="0">
                  <c:v>FALSE</c:v>
                </c:pt>
              </c:strCache>
            </c:strRef>
          </c:tx>
          <c:dLbls>
            <c:spPr>
              <a:noFill/>
              <a:ln>
                <a:noFill/>
              </a:ln>
              <a:effectLst/>
            </c:spPr>
            <c:showVal val="1"/>
            <c:extLst>
              <c:ext xmlns:c15="http://schemas.microsoft.com/office/drawing/2012/chart" uri="{CE6537A1-D6FC-4f65-9D91-7224C49458BB}">
                <c15:showLeaderLines val="0"/>
              </c:ext>
            </c:extLst>
          </c:dLbls>
          <c:cat>
            <c:strRef>
              <c:f>List1!$A$2</c:f>
              <c:strCache>
                <c:ptCount val="1"/>
                <c:pt idx="0">
                  <c:v>5.</c:v>
                </c:pt>
              </c:strCache>
            </c:strRef>
          </c:cat>
          <c:val>
            <c:numRef>
              <c:f>List1!$C$2</c:f>
              <c:numCache>
                <c:formatCode>General</c:formatCode>
                <c:ptCount val="1"/>
                <c:pt idx="0">
                  <c:v>5</c:v>
                </c:pt>
              </c:numCache>
            </c:numRef>
          </c:val>
        </c:ser>
        <c:dLbls/>
        <c:axId val="89754624"/>
        <c:axId val="89768704"/>
      </c:barChart>
      <c:catAx>
        <c:axId val="89754624"/>
        <c:scaling>
          <c:orientation val="minMax"/>
        </c:scaling>
        <c:axPos val="l"/>
        <c:numFmt formatCode="General" sourceLinked="1"/>
        <c:tickLblPos val="nextTo"/>
        <c:crossAx val="89768704"/>
        <c:crosses val="autoZero"/>
        <c:auto val="1"/>
        <c:lblAlgn val="ctr"/>
        <c:lblOffset val="100"/>
      </c:catAx>
      <c:valAx>
        <c:axId val="89768704"/>
        <c:scaling>
          <c:orientation val="minMax"/>
        </c:scaling>
        <c:axPos val="b"/>
        <c:majorGridlines/>
        <c:numFmt formatCode="General" sourceLinked="1"/>
        <c:tickLblPos val="nextTo"/>
        <c:crossAx val="89754624"/>
        <c:crosses val="autoZero"/>
        <c:crossBetween val="between"/>
      </c:valAx>
    </c:plotArea>
    <c:legend>
      <c:legendPos val="r"/>
      <c:layout/>
    </c:legend>
    <c:plotVisOnly val="1"/>
    <c:dispBlanksAs val="gap"/>
  </c:chart>
  <c:txPr>
    <a:bodyPr/>
    <a:lstStyle/>
    <a:p>
      <a:pPr>
        <a:defRPr sz="1800"/>
      </a:pPr>
      <a:endParaRPr lang="sr-Latn-C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hr-HR"/>
  <c:chart>
    <c:plotArea>
      <c:layout/>
      <c:barChart>
        <c:barDir val="col"/>
        <c:grouping val="clustered"/>
        <c:ser>
          <c:idx val="0"/>
          <c:order val="0"/>
          <c:tx>
            <c:strRef>
              <c:f>List1!$B$1</c:f>
              <c:strCache>
                <c:ptCount val="1"/>
                <c:pt idx="0">
                  <c:v>TRUE</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6.</c:v>
                </c:pt>
              </c:strCache>
            </c:strRef>
          </c:cat>
          <c:val>
            <c:numRef>
              <c:f>List1!$B$2</c:f>
              <c:numCache>
                <c:formatCode>General</c:formatCode>
                <c:ptCount val="1"/>
                <c:pt idx="0">
                  <c:v>48</c:v>
                </c:pt>
              </c:numCache>
            </c:numRef>
          </c:val>
        </c:ser>
        <c:ser>
          <c:idx val="1"/>
          <c:order val="1"/>
          <c:tx>
            <c:strRef>
              <c:f>List1!$C$1</c:f>
              <c:strCache>
                <c:ptCount val="1"/>
                <c:pt idx="0">
                  <c:v>FALSE</c:v>
                </c:pt>
              </c:strCache>
            </c:strRef>
          </c:tx>
          <c:spPr>
            <a:solidFill>
              <a:schemeClr val="accent3"/>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6.</c:v>
                </c:pt>
              </c:strCache>
            </c:strRef>
          </c:cat>
          <c:val>
            <c:numRef>
              <c:f>List1!$C$2</c:f>
              <c:numCache>
                <c:formatCode>General</c:formatCode>
                <c:ptCount val="1"/>
                <c:pt idx="0">
                  <c:v>3</c:v>
                </c:pt>
              </c:numCache>
            </c:numRef>
          </c:val>
        </c:ser>
        <c:dLbls/>
        <c:axId val="89819008"/>
        <c:axId val="89820544"/>
      </c:barChart>
      <c:catAx>
        <c:axId val="89819008"/>
        <c:scaling>
          <c:orientation val="minMax"/>
        </c:scaling>
        <c:axPos val="b"/>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89820544"/>
        <c:crosses val="autoZero"/>
        <c:auto val="1"/>
        <c:lblAlgn val="ctr"/>
        <c:lblOffset val="100"/>
      </c:catAx>
      <c:valAx>
        <c:axId val="89820544"/>
        <c:scaling>
          <c:orientation val="minMax"/>
        </c:scaling>
        <c:axPos val="l"/>
        <c:majorGridlines>
          <c:spPr>
            <a:ln w="9525" cap="flat" cmpd="sng" algn="ctr">
              <a:solidFill>
                <a:schemeClr val="tx1">
                  <a:tint val="75000"/>
                  <a:shade val="95000"/>
                  <a:satMod val="105000"/>
                </a:schemeClr>
              </a:solidFill>
              <a:prstDash val="solid"/>
              <a:round/>
            </a:ln>
            <a:effectLst/>
          </c:spPr>
        </c:majorGridlines>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89819008"/>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legend>
    <c:plotVisOnly val="1"/>
    <c:dispBlanksAs val="gap"/>
  </c:chart>
  <c:spPr>
    <a:noFill/>
    <a:ln w="9525" cap="flat" cmpd="sng" algn="ctr">
      <a:noFill/>
      <a:prstDash val="solid"/>
    </a:ln>
    <a:effectLst/>
  </c:spPr>
  <c:txPr>
    <a:bodyPr/>
    <a:lstStyle/>
    <a:p>
      <a:pPr>
        <a:defRPr sz="1800"/>
      </a:pPr>
      <a:endParaRPr lang="sr-Latn-C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hr-HR"/>
  <c:chart>
    <c:view3D>
      <c:perspective val="30"/>
    </c:view3D>
    <c:plotArea>
      <c:layout/>
      <c:bar3DChart>
        <c:barDir val="bar"/>
        <c:grouping val="clustered"/>
        <c:ser>
          <c:idx val="0"/>
          <c:order val="0"/>
          <c:tx>
            <c:strRef>
              <c:f>List1!$B$1</c:f>
              <c:strCache>
                <c:ptCount val="1"/>
                <c:pt idx="0">
                  <c:v>TRUE</c:v>
                </c:pt>
              </c:strCache>
            </c:strRef>
          </c:tx>
          <c:dLbls>
            <c:spPr>
              <a:noFill/>
              <a:ln>
                <a:noFill/>
              </a:ln>
              <a:effectLst/>
            </c:spPr>
            <c:showVal val="1"/>
            <c:extLst>
              <c:ext xmlns:c15="http://schemas.microsoft.com/office/drawing/2012/chart" uri="{CE6537A1-D6FC-4f65-9D91-7224C49458BB}">
                <c15:layout/>
                <c15:showLeaderLines val="0"/>
              </c:ext>
            </c:extLst>
          </c:dLbls>
          <c:cat>
            <c:strRef>
              <c:f>List1!$A$2</c:f>
              <c:strCache>
                <c:ptCount val="1"/>
                <c:pt idx="0">
                  <c:v>7.</c:v>
                </c:pt>
              </c:strCache>
            </c:strRef>
          </c:cat>
          <c:val>
            <c:numRef>
              <c:f>List1!$B$2</c:f>
              <c:numCache>
                <c:formatCode>General</c:formatCode>
                <c:ptCount val="1"/>
                <c:pt idx="0">
                  <c:v>44</c:v>
                </c:pt>
              </c:numCache>
            </c:numRef>
          </c:val>
        </c:ser>
        <c:ser>
          <c:idx val="1"/>
          <c:order val="1"/>
          <c:tx>
            <c:strRef>
              <c:f>List1!$C$1</c:f>
              <c:strCache>
                <c:ptCount val="1"/>
                <c:pt idx="0">
                  <c:v>FALSE</c:v>
                </c:pt>
              </c:strCache>
            </c:strRef>
          </c:tx>
          <c:dLbls>
            <c:spPr>
              <a:noFill/>
              <a:ln>
                <a:noFill/>
              </a:ln>
              <a:effectLst/>
            </c:spPr>
            <c:showVal val="1"/>
            <c:extLst>
              <c:ext xmlns:c15="http://schemas.microsoft.com/office/drawing/2012/chart" uri="{CE6537A1-D6FC-4f65-9D91-7224C49458BB}">
                <c15:layout/>
                <c15:showLeaderLines val="0"/>
              </c:ext>
            </c:extLst>
          </c:dLbls>
          <c:cat>
            <c:strRef>
              <c:f>List1!$A$2</c:f>
              <c:strCache>
                <c:ptCount val="1"/>
                <c:pt idx="0">
                  <c:v>7.</c:v>
                </c:pt>
              </c:strCache>
            </c:strRef>
          </c:cat>
          <c:val>
            <c:numRef>
              <c:f>List1!$C$2</c:f>
              <c:numCache>
                <c:formatCode>General</c:formatCode>
                <c:ptCount val="1"/>
                <c:pt idx="0">
                  <c:v>7</c:v>
                </c:pt>
              </c:numCache>
            </c:numRef>
          </c:val>
        </c:ser>
        <c:dLbls/>
        <c:shape val="box"/>
        <c:axId val="89905024"/>
        <c:axId val="89906560"/>
        <c:axId val="0"/>
      </c:bar3DChart>
      <c:catAx>
        <c:axId val="89905024"/>
        <c:scaling>
          <c:orientation val="minMax"/>
        </c:scaling>
        <c:axPos val="l"/>
        <c:numFmt formatCode="General" sourceLinked="1"/>
        <c:tickLblPos val="nextTo"/>
        <c:crossAx val="89906560"/>
        <c:crosses val="autoZero"/>
        <c:auto val="1"/>
        <c:lblAlgn val="ctr"/>
        <c:lblOffset val="100"/>
      </c:catAx>
      <c:valAx>
        <c:axId val="89906560"/>
        <c:scaling>
          <c:orientation val="minMax"/>
        </c:scaling>
        <c:axPos val="b"/>
        <c:majorGridlines/>
        <c:numFmt formatCode="General" sourceLinked="1"/>
        <c:tickLblPos val="nextTo"/>
        <c:crossAx val="89905024"/>
        <c:crosses val="autoZero"/>
        <c:crossBetween val="between"/>
      </c:valAx>
    </c:plotArea>
    <c:legend>
      <c:legendPos val="r"/>
      <c:layout/>
    </c:legend>
    <c:plotVisOnly val="1"/>
    <c:dispBlanksAs val="gap"/>
  </c:chart>
  <c:txPr>
    <a:bodyPr/>
    <a:lstStyle/>
    <a:p>
      <a:pPr>
        <a:defRPr sz="1800"/>
      </a:pPr>
      <a:endParaRPr lang="sr-Latn-C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hr-HR"/>
  <c:style val="8"/>
  <c:chart>
    <c:plotArea>
      <c:layout>
        <c:manualLayout>
          <c:layoutTarget val="inner"/>
          <c:xMode val="edge"/>
          <c:yMode val="edge"/>
          <c:x val="5.6899363274035185E-2"/>
          <c:y val="8.6987012487729137E-2"/>
          <c:w val="0.74922717993584131"/>
          <c:h val="0.80104764444605503"/>
        </c:manualLayout>
      </c:layout>
      <c:barChart>
        <c:barDir val="bar"/>
        <c:grouping val="clustered"/>
        <c:ser>
          <c:idx val="0"/>
          <c:order val="0"/>
          <c:tx>
            <c:strRef>
              <c:f>List1!$B$1</c:f>
              <c:strCache>
                <c:ptCount val="1"/>
                <c:pt idx="0">
                  <c:v>TRUE</c:v>
                </c:pt>
              </c:strCache>
            </c:strRef>
          </c:tx>
          <c:spPr>
            <a:solidFill>
              <a:schemeClr val="accent6">
                <a:tint val="77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8.</c:v>
                </c:pt>
              </c:strCache>
            </c:strRef>
          </c:cat>
          <c:val>
            <c:numRef>
              <c:f>List1!$B$2</c:f>
              <c:numCache>
                <c:formatCode>General</c:formatCode>
                <c:ptCount val="1"/>
                <c:pt idx="0">
                  <c:v>47</c:v>
                </c:pt>
              </c:numCache>
            </c:numRef>
          </c:val>
        </c:ser>
        <c:ser>
          <c:idx val="1"/>
          <c:order val="1"/>
          <c:tx>
            <c:strRef>
              <c:f>List1!$C$1</c:f>
              <c:strCache>
                <c:ptCount val="1"/>
                <c:pt idx="0">
                  <c:v>FALSE</c:v>
                </c:pt>
              </c:strCache>
            </c:strRef>
          </c:tx>
          <c:spPr>
            <a:solidFill>
              <a:schemeClr val="accent6">
                <a:shade val="76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8.</c:v>
                </c:pt>
              </c:strCache>
            </c:strRef>
          </c:cat>
          <c:val>
            <c:numRef>
              <c:f>List1!$C$2</c:f>
              <c:numCache>
                <c:formatCode>General</c:formatCode>
                <c:ptCount val="1"/>
                <c:pt idx="0">
                  <c:v>4</c:v>
                </c:pt>
              </c:numCache>
            </c:numRef>
          </c:val>
        </c:ser>
        <c:dLbls/>
        <c:axId val="89969408"/>
        <c:axId val="89970944"/>
      </c:barChart>
      <c:catAx>
        <c:axId val="89969408"/>
        <c:scaling>
          <c:orientation val="minMax"/>
        </c:scaling>
        <c:axPos val="l"/>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89970944"/>
        <c:crosses val="autoZero"/>
        <c:auto val="1"/>
        <c:lblAlgn val="ctr"/>
        <c:lblOffset val="100"/>
      </c:catAx>
      <c:valAx>
        <c:axId val="89970944"/>
        <c:scaling>
          <c:orientation val="minMax"/>
        </c:scaling>
        <c:axPos val="b"/>
        <c:majorGridlines>
          <c:spPr>
            <a:ln w="9525" cap="flat" cmpd="sng" algn="ctr">
              <a:solidFill>
                <a:schemeClr val="tx1">
                  <a:tint val="75000"/>
                  <a:shade val="95000"/>
                  <a:satMod val="105000"/>
                </a:schemeClr>
              </a:solidFill>
              <a:prstDash val="solid"/>
              <a:round/>
            </a:ln>
            <a:effectLst/>
          </c:spPr>
        </c:majorGridlines>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89969408"/>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legend>
    <c:plotVisOnly val="1"/>
    <c:dispBlanksAs val="gap"/>
  </c:chart>
  <c:spPr>
    <a:noFill/>
    <a:ln w="9525" cap="flat" cmpd="sng" algn="ctr">
      <a:noFill/>
      <a:prstDash val="solid"/>
    </a:ln>
    <a:effectLst/>
  </c:spPr>
  <c:txPr>
    <a:bodyPr/>
    <a:lstStyle/>
    <a:p>
      <a:pPr>
        <a:defRPr sz="1800"/>
      </a:pPr>
      <a:endParaRPr lang="sr-Latn-C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hr-HR"/>
  <c:chart>
    <c:plotArea>
      <c:layout/>
      <c:barChart>
        <c:barDir val="col"/>
        <c:grouping val="clustered"/>
        <c:ser>
          <c:idx val="0"/>
          <c:order val="0"/>
          <c:tx>
            <c:strRef>
              <c:f>List1!$B$1</c:f>
              <c:strCache>
                <c:ptCount val="1"/>
                <c:pt idx="0">
                  <c:v>TRUE</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9.</c:v>
                </c:pt>
              </c:strCache>
            </c:strRef>
          </c:cat>
          <c:val>
            <c:numRef>
              <c:f>List1!$B$2</c:f>
              <c:numCache>
                <c:formatCode>General</c:formatCode>
                <c:ptCount val="1"/>
                <c:pt idx="0">
                  <c:v>50</c:v>
                </c:pt>
              </c:numCache>
            </c:numRef>
          </c:val>
        </c:ser>
        <c:ser>
          <c:idx val="1"/>
          <c:order val="1"/>
          <c:tx>
            <c:strRef>
              <c:f>List1!$C$1</c:f>
              <c:strCache>
                <c:ptCount val="1"/>
                <c:pt idx="0">
                  <c:v>FALSE</c:v>
                </c:pt>
              </c:strCache>
            </c:strRef>
          </c:tx>
          <c:spPr>
            <a:solidFill>
              <a:schemeClr val="accent3"/>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sr-Latn-CS"/>
              </a:p>
            </c:txPr>
            <c:showVal val="1"/>
            <c:extLst>
              <c:ext xmlns:c15="http://schemas.microsoft.com/office/drawing/2012/chart" uri="{CE6537A1-D6FC-4f65-9D91-7224C49458BB}">
                <c15:showLeaderLines val="0"/>
              </c:ext>
            </c:extLst>
          </c:dLbls>
          <c:cat>
            <c:strRef>
              <c:f>List1!$A$2</c:f>
              <c:strCache>
                <c:ptCount val="1"/>
                <c:pt idx="0">
                  <c:v>9.</c:v>
                </c:pt>
              </c:strCache>
            </c:strRef>
          </c:cat>
          <c:val>
            <c:numRef>
              <c:f>List1!$C$2</c:f>
              <c:numCache>
                <c:formatCode>General</c:formatCode>
                <c:ptCount val="1"/>
                <c:pt idx="0">
                  <c:v>1</c:v>
                </c:pt>
              </c:numCache>
            </c:numRef>
          </c:val>
        </c:ser>
        <c:dLbls/>
        <c:axId val="94248320"/>
        <c:axId val="94250112"/>
      </c:barChart>
      <c:catAx>
        <c:axId val="94248320"/>
        <c:scaling>
          <c:orientation val="minMax"/>
        </c:scaling>
        <c:axPos val="b"/>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94250112"/>
        <c:crosses val="autoZero"/>
        <c:auto val="1"/>
        <c:lblAlgn val="ctr"/>
        <c:lblOffset val="100"/>
      </c:catAx>
      <c:valAx>
        <c:axId val="94250112"/>
        <c:scaling>
          <c:orientation val="minMax"/>
        </c:scaling>
        <c:axPos val="l"/>
        <c:majorGridlines>
          <c:spPr>
            <a:ln w="9525" cap="flat" cmpd="sng" algn="ctr">
              <a:solidFill>
                <a:schemeClr val="tx1">
                  <a:tint val="75000"/>
                  <a:shade val="95000"/>
                  <a:satMod val="105000"/>
                </a:schemeClr>
              </a:solidFill>
              <a:prstDash val="solid"/>
              <a:round/>
            </a:ln>
            <a:effectLst/>
          </c:spPr>
        </c:majorGridlines>
        <c:numFmt formatCode="General" sourceLinked="1"/>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crossAx val="94248320"/>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sr-Latn-CS"/>
        </a:p>
      </c:txPr>
    </c:legend>
    <c:plotVisOnly val="1"/>
    <c:dispBlanksAs val="gap"/>
  </c:chart>
  <c:spPr>
    <a:noFill/>
    <a:ln w="9525" cap="flat" cmpd="sng" algn="ctr">
      <a:noFill/>
      <a:prstDash val="solid"/>
    </a:ln>
    <a:effectLst/>
  </c:spPr>
  <c:txPr>
    <a:bodyPr/>
    <a:lstStyle/>
    <a:p>
      <a:pPr>
        <a:defRPr sz="1800"/>
      </a:pPr>
      <a:endParaRPr lang="sr-Latn-CS"/>
    </a:p>
  </c:txPr>
  <c:externalData r:id="rId1"/>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Reversed" id="26">
  <a:schemeClr val="accent6"/>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91F00168-FC36-4F57-B900-40AC27F05EC7}" type="datetimeFigureOut">
              <a:rPr lang="hr-HR" smtClean="0"/>
              <a:pPr/>
              <a:t>4.3.2016.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1F00168-FC36-4F57-B900-40AC27F05EC7}" type="datetimeFigureOut">
              <a:rPr lang="hr-HR" smtClean="0"/>
              <a:pPr/>
              <a:t>4.3.2016.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1F00168-FC36-4F57-B900-40AC27F05EC7}" type="datetimeFigureOut">
              <a:rPr lang="hr-HR" smtClean="0"/>
              <a:pPr/>
              <a:t>4.3.2016.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1F00168-FC36-4F57-B900-40AC27F05EC7}" type="datetimeFigureOut">
              <a:rPr lang="hr-HR" smtClean="0"/>
              <a:pPr/>
              <a:t>4.3.2016.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91F00168-FC36-4F57-B900-40AC27F05EC7}" type="datetimeFigureOut">
              <a:rPr lang="hr-HR" smtClean="0"/>
              <a:pPr/>
              <a:t>4.3.2016.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91F00168-FC36-4F57-B900-40AC27F05EC7}" type="datetimeFigureOut">
              <a:rPr lang="hr-HR" smtClean="0"/>
              <a:pPr/>
              <a:t>4.3.2016.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91F00168-FC36-4F57-B900-40AC27F05EC7}" type="datetimeFigureOut">
              <a:rPr lang="hr-HR" smtClean="0"/>
              <a:pPr/>
              <a:t>4.3.2016.</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91F00168-FC36-4F57-B900-40AC27F05EC7}" type="datetimeFigureOut">
              <a:rPr lang="hr-HR" smtClean="0"/>
              <a:pPr/>
              <a:t>4.3.2016.</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91F00168-FC36-4F57-B900-40AC27F05EC7}" type="datetimeFigureOut">
              <a:rPr lang="hr-HR" smtClean="0"/>
              <a:pPr/>
              <a:t>4.3.2016.</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91F00168-FC36-4F57-B900-40AC27F05EC7}" type="datetimeFigureOut">
              <a:rPr lang="hr-HR" smtClean="0"/>
              <a:pPr/>
              <a:t>4.3.2016.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91F00168-FC36-4F57-B900-40AC27F05EC7}" type="datetimeFigureOut">
              <a:rPr lang="hr-HR" smtClean="0"/>
              <a:pPr/>
              <a:t>4.3.2016.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C3411F5-8CFD-4EA1-B976-22EAC5D663A6}"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00168-FC36-4F57-B900-40AC27F05EC7}" type="datetimeFigureOut">
              <a:rPr lang="hr-HR" smtClean="0"/>
              <a:pPr/>
              <a:t>4.3.2016.</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411F5-8CFD-4EA1-B976-22EAC5D663A6}"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5th</a:t>
            </a:r>
            <a:r>
              <a:rPr lang="en-US" dirty="0" smtClean="0"/>
              <a:t> mobility </a:t>
            </a:r>
            <a:r>
              <a:rPr lang="hr-HR" dirty="0" smtClean="0"/>
              <a:t>SWEDEN</a:t>
            </a:r>
            <a:r>
              <a:rPr lang="en-US" dirty="0" smtClean="0"/>
              <a:t/>
            </a:r>
            <a:br>
              <a:rPr lang="en-US" dirty="0" smtClean="0"/>
            </a:br>
            <a:r>
              <a:rPr lang="hr-HR" sz="2000" i="1" dirty="0">
                <a:solidFill>
                  <a:schemeClr val="tx1">
                    <a:lumMod val="50000"/>
                    <a:lumOff val="50000"/>
                  </a:schemeClr>
                </a:solidFill>
              </a:rPr>
              <a:t>6</a:t>
            </a:r>
            <a:r>
              <a:rPr lang="en-US" sz="2000" i="1" dirty="0">
                <a:solidFill>
                  <a:schemeClr val="tx1">
                    <a:lumMod val="50000"/>
                    <a:lumOff val="50000"/>
                  </a:schemeClr>
                </a:solidFill>
              </a:rPr>
              <a:t>th-1</a:t>
            </a:r>
            <a:r>
              <a:rPr lang="hr-HR" sz="2000" i="1" dirty="0">
                <a:solidFill>
                  <a:schemeClr val="tx1">
                    <a:lumMod val="50000"/>
                    <a:lumOff val="50000"/>
                  </a:schemeClr>
                </a:solidFill>
              </a:rPr>
              <a:t>2</a:t>
            </a:r>
            <a:r>
              <a:rPr lang="en-US" sz="1400" i="1" dirty="0" err="1">
                <a:solidFill>
                  <a:schemeClr val="tx1">
                    <a:lumMod val="50000"/>
                    <a:lumOff val="50000"/>
                  </a:schemeClr>
                </a:solidFill>
              </a:rPr>
              <a:t>th</a:t>
            </a:r>
            <a:r>
              <a:rPr lang="en-US" sz="2000" i="1" dirty="0">
                <a:solidFill>
                  <a:schemeClr val="tx1">
                    <a:lumMod val="50000"/>
                    <a:lumOff val="50000"/>
                  </a:schemeClr>
                </a:solidFill>
              </a:rPr>
              <a:t> March 201</a:t>
            </a:r>
            <a:r>
              <a:rPr lang="hr-HR" sz="2000" i="1" dirty="0">
                <a:solidFill>
                  <a:schemeClr val="tx1">
                    <a:lumMod val="50000"/>
                    <a:lumOff val="50000"/>
                  </a:schemeClr>
                </a:solidFill>
              </a:rPr>
              <a:t>6</a:t>
            </a:r>
            <a:endParaRPr lang="en-US" sz="2000" i="1" dirty="0">
              <a:solidFill>
                <a:schemeClr val="tx1">
                  <a:lumMod val="50000"/>
                  <a:lumOff val="50000"/>
                </a:schemeClr>
              </a:solidFill>
            </a:endParaRPr>
          </a:p>
        </p:txBody>
      </p:sp>
      <p:pic>
        <p:nvPicPr>
          <p:cNvPr id="4" name="Picture 0" descr="New Picture.png"/>
          <p:cNvPicPr/>
          <p:nvPr/>
        </p:nvPicPr>
        <p:blipFill>
          <a:blip r:embed="rId2" cstate="print"/>
          <a:stretch>
            <a:fillRect/>
          </a:stretch>
        </p:blipFill>
        <p:spPr>
          <a:xfrm>
            <a:off x="5436096" y="3955223"/>
            <a:ext cx="1998222" cy="1539844"/>
          </a:xfrm>
          <a:prstGeom prst="rect">
            <a:avLst/>
          </a:prstGeom>
        </p:spPr>
      </p:pic>
      <p:pic>
        <p:nvPicPr>
          <p:cNvPr id="5" name="Picture 2" descr="I:\logo skole.jpg"/>
          <p:cNvPicPr>
            <a:picLocks noChangeAspect="1" noChangeArrowheads="1"/>
          </p:cNvPicPr>
          <p:nvPr/>
        </p:nvPicPr>
        <p:blipFill>
          <a:blip r:embed="rId3" cstate="print"/>
          <a:srcRect/>
          <a:stretch>
            <a:fillRect/>
          </a:stretch>
        </p:blipFill>
        <p:spPr bwMode="auto">
          <a:xfrm>
            <a:off x="1439653" y="4023066"/>
            <a:ext cx="2276140" cy="1404156"/>
          </a:xfrm>
          <a:prstGeom prst="rect">
            <a:avLst/>
          </a:prstGeom>
          <a:noFill/>
        </p:spPr>
      </p:pic>
    </p:spTree>
    <p:extLst>
      <p:ext uri="{BB962C8B-B14F-4D97-AF65-F5344CB8AC3E}">
        <p14:creationId xmlns:p14="http://schemas.microsoft.com/office/powerpoint/2010/main" xmlns="" val="4147652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7. I like to </a:t>
            </a:r>
            <a:r>
              <a:rPr lang="hr-HR" dirty="0" err="1" smtClean="0"/>
              <a:t>sing</a:t>
            </a:r>
            <a:r>
              <a:rPr lang="hr-HR" dirty="0" smtClean="0"/>
              <a:t> </a:t>
            </a:r>
            <a:r>
              <a:rPr lang="hr-HR" dirty="0" err="1" smtClean="0"/>
              <a:t>in</a:t>
            </a:r>
            <a:r>
              <a:rPr lang="hr-HR" dirty="0" smtClean="0"/>
              <a:t> </a:t>
            </a:r>
            <a:r>
              <a:rPr lang="hr-HR" dirty="0" err="1" smtClean="0"/>
              <a:t>foreign</a:t>
            </a:r>
            <a:r>
              <a:rPr lang="hr-HR" dirty="0" smtClean="0"/>
              <a:t> </a:t>
            </a:r>
            <a:r>
              <a:rPr lang="hr-HR" dirty="0" err="1" smtClean="0"/>
              <a:t>languages</a:t>
            </a:r>
            <a:r>
              <a:rPr lang="hr-HR" dirty="0" smtClean="0"/>
              <a:t>.</a:t>
            </a:r>
            <a:endParaRPr lang="hr-HR"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37702802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274638"/>
            <a:ext cx="8640960" cy="1143000"/>
          </a:xfrm>
        </p:spPr>
        <p:txBody>
          <a:bodyPr>
            <a:normAutofit fontScale="90000"/>
          </a:bodyPr>
          <a:lstStyle/>
          <a:p>
            <a:r>
              <a:rPr lang="hr-HR" dirty="0" smtClean="0"/>
              <a:t>8. </a:t>
            </a:r>
            <a:r>
              <a:rPr lang="en-US" dirty="0" smtClean="0"/>
              <a:t>I enjoy spending time working and preparing for the activities in the project</a:t>
            </a:r>
            <a:r>
              <a:rPr lang="hr-HR" dirty="0" smtClean="0"/>
              <a:t>.</a:t>
            </a:r>
            <a:endParaRPr lang="hr-HR"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24691075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9. </a:t>
            </a:r>
            <a:r>
              <a:rPr lang="hr-HR" dirty="0" err="1" smtClean="0"/>
              <a:t>The</a:t>
            </a:r>
            <a:r>
              <a:rPr lang="hr-HR" dirty="0" smtClean="0"/>
              <a:t> </a:t>
            </a:r>
            <a:r>
              <a:rPr lang="hr-HR" dirty="0" err="1" smtClean="0"/>
              <a:t>way</a:t>
            </a:r>
            <a:r>
              <a:rPr lang="hr-HR" dirty="0" smtClean="0"/>
              <a:t> </a:t>
            </a:r>
            <a:r>
              <a:rPr lang="hr-HR" dirty="0" err="1" smtClean="0"/>
              <a:t>of</a:t>
            </a:r>
            <a:r>
              <a:rPr lang="hr-HR" dirty="0" smtClean="0"/>
              <a:t> work on </a:t>
            </a:r>
            <a:r>
              <a:rPr lang="hr-HR" dirty="0" err="1" smtClean="0"/>
              <a:t>the</a:t>
            </a:r>
            <a:r>
              <a:rPr lang="hr-HR" dirty="0" smtClean="0"/>
              <a:t> project is </a:t>
            </a:r>
            <a:r>
              <a:rPr lang="hr-HR" dirty="0" err="1" smtClean="0"/>
              <a:t>different</a:t>
            </a:r>
            <a:r>
              <a:rPr lang="hr-HR" dirty="0" smtClean="0"/>
              <a:t> </a:t>
            </a:r>
            <a:r>
              <a:rPr lang="hr-HR" dirty="0" err="1" smtClean="0"/>
              <a:t>than</a:t>
            </a:r>
            <a:r>
              <a:rPr lang="hr-HR" dirty="0" smtClean="0"/>
              <a:t> </a:t>
            </a:r>
            <a:r>
              <a:rPr lang="hr-HR" dirty="0" err="1" smtClean="0"/>
              <a:t>regular</a:t>
            </a:r>
            <a:r>
              <a:rPr lang="hr-HR" dirty="0" smtClean="0"/>
              <a:t> </a:t>
            </a:r>
            <a:r>
              <a:rPr lang="hr-HR" dirty="0" err="1" smtClean="0"/>
              <a:t>classes</a:t>
            </a:r>
            <a:r>
              <a:rPr lang="hr-HR" dirty="0" smtClean="0"/>
              <a:t>. </a:t>
            </a:r>
            <a:endParaRPr lang="hr-HR"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373531724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10. </a:t>
            </a:r>
            <a:r>
              <a:rPr lang="en-US" dirty="0" smtClean="0"/>
              <a:t>I am happy when the teacher says we </a:t>
            </a:r>
            <a:r>
              <a:rPr lang="hr-HR" dirty="0" err="1" smtClean="0"/>
              <a:t>will</a:t>
            </a:r>
            <a:r>
              <a:rPr lang="hr-HR" dirty="0" smtClean="0"/>
              <a:t> </a:t>
            </a:r>
            <a:r>
              <a:rPr lang="en-US" dirty="0" smtClean="0"/>
              <a:t>do something related to the project</a:t>
            </a:r>
            <a:r>
              <a:rPr lang="hr-HR" dirty="0" smtClean="0"/>
              <a:t>.</a:t>
            </a:r>
            <a:endParaRPr lang="hr-HR"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86754667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9512" y="274638"/>
            <a:ext cx="8964488" cy="1143000"/>
          </a:xfrm>
        </p:spPr>
        <p:txBody>
          <a:bodyPr>
            <a:normAutofit fontScale="90000"/>
          </a:bodyPr>
          <a:lstStyle/>
          <a:p>
            <a:r>
              <a:rPr lang="hr-HR" dirty="0" smtClean="0"/>
              <a:t>11. </a:t>
            </a:r>
            <a:r>
              <a:rPr lang="en-US" dirty="0" smtClean="0"/>
              <a:t>Since I'm in the project </a:t>
            </a:r>
            <a:r>
              <a:rPr lang="hr-HR" dirty="0" smtClean="0"/>
              <a:t>I </a:t>
            </a:r>
            <a:r>
              <a:rPr lang="en-US" dirty="0" smtClean="0"/>
              <a:t>know much more about the music</a:t>
            </a:r>
            <a:r>
              <a:rPr lang="hr-HR" dirty="0" smtClean="0"/>
              <a:t> </a:t>
            </a:r>
            <a:r>
              <a:rPr lang="hr-HR" dirty="0" err="1" smtClean="0"/>
              <a:t>and</a:t>
            </a:r>
            <a:r>
              <a:rPr lang="hr-HR" dirty="0" smtClean="0"/>
              <a:t> </a:t>
            </a:r>
            <a:r>
              <a:rPr lang="hr-HR" dirty="0" err="1" smtClean="0"/>
              <a:t>about</a:t>
            </a:r>
            <a:r>
              <a:rPr lang="hr-HR" dirty="0" smtClean="0"/>
              <a:t> </a:t>
            </a:r>
            <a:r>
              <a:rPr lang="en-US" dirty="0" smtClean="0"/>
              <a:t>other countries .</a:t>
            </a:r>
            <a:endParaRPr lang="hr-HR"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243349089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14282" y="274638"/>
            <a:ext cx="8715436" cy="1143000"/>
          </a:xfrm>
        </p:spPr>
        <p:txBody>
          <a:bodyPr>
            <a:normAutofit fontScale="90000"/>
          </a:bodyPr>
          <a:lstStyle/>
          <a:p>
            <a:r>
              <a:rPr lang="hr-HR" dirty="0" smtClean="0"/>
              <a:t>12. </a:t>
            </a:r>
            <a:r>
              <a:rPr lang="en-US" dirty="0" smtClean="0"/>
              <a:t>Learning songs in foreign languages ​​does not represent a problem for me</a:t>
            </a:r>
            <a:r>
              <a:rPr lang="hr-HR" dirty="0" smtClean="0"/>
              <a:t>.</a:t>
            </a:r>
            <a:endParaRPr lang="hr-HR"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98372213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13. </a:t>
            </a:r>
            <a:r>
              <a:rPr lang="hr-HR" dirty="0"/>
              <a:t>I </a:t>
            </a:r>
            <a:r>
              <a:rPr lang="hr-HR" dirty="0" err="1" smtClean="0"/>
              <a:t>consider</a:t>
            </a:r>
            <a:r>
              <a:rPr lang="hr-HR" dirty="0" smtClean="0"/>
              <a:t> </a:t>
            </a:r>
            <a:r>
              <a:rPr lang="hr-HR" dirty="0" err="1"/>
              <a:t>t</a:t>
            </a:r>
            <a:r>
              <a:rPr lang="hr-HR" dirty="0" err="1" smtClean="0"/>
              <a:t>he</a:t>
            </a:r>
            <a:r>
              <a:rPr lang="hr-HR" dirty="0" smtClean="0"/>
              <a:t> </a:t>
            </a:r>
            <a:r>
              <a:rPr lang="hr-HR" dirty="0" err="1"/>
              <a:t>a</a:t>
            </a:r>
            <a:r>
              <a:rPr lang="hr-HR" dirty="0" err="1" smtClean="0"/>
              <a:t>ctivities</a:t>
            </a:r>
            <a:r>
              <a:rPr lang="hr-HR" dirty="0" smtClean="0"/>
              <a:t> </a:t>
            </a:r>
            <a:r>
              <a:rPr lang="hr-HR" dirty="0" err="1" smtClean="0"/>
              <a:t>and</a:t>
            </a:r>
            <a:r>
              <a:rPr lang="hr-HR" dirty="0" smtClean="0"/>
              <a:t> work on </a:t>
            </a:r>
            <a:r>
              <a:rPr lang="hr-HR" dirty="0" err="1" smtClean="0"/>
              <a:t>the</a:t>
            </a:r>
            <a:r>
              <a:rPr lang="hr-HR" dirty="0"/>
              <a:t> </a:t>
            </a:r>
            <a:r>
              <a:rPr lang="hr-HR" dirty="0" err="1" smtClean="0"/>
              <a:t>project</a:t>
            </a: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273808059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9512" y="404664"/>
            <a:ext cx="8712968" cy="1143000"/>
          </a:xfrm>
        </p:spPr>
        <p:txBody>
          <a:bodyPr>
            <a:normAutofit fontScale="90000"/>
          </a:bodyPr>
          <a:lstStyle/>
          <a:p>
            <a:pPr lvl="0"/>
            <a:r>
              <a:rPr lang="hr-HR" dirty="0" smtClean="0"/>
              <a:t>14. </a:t>
            </a:r>
            <a:r>
              <a:rPr lang="en-US" dirty="0" smtClean="0"/>
              <a:t>I like to participate in activities related to the project</a:t>
            </a:r>
            <a:r>
              <a:rPr lang="hr-HR" dirty="0" smtClean="0"/>
              <a:t>.</a:t>
            </a:r>
            <a:r>
              <a:rPr lang="hr-HR" dirty="0"/>
              <a:t/>
            </a:r>
            <a:br>
              <a:rPr lang="hr-HR" dirty="0"/>
            </a:b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245808979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548680"/>
            <a:ext cx="8712968" cy="868958"/>
          </a:xfrm>
        </p:spPr>
        <p:txBody>
          <a:bodyPr>
            <a:normAutofit fontScale="90000"/>
          </a:bodyPr>
          <a:lstStyle/>
          <a:p>
            <a:pPr lvl="0"/>
            <a:r>
              <a:rPr lang="hr-HR" dirty="0" smtClean="0"/>
              <a:t>15. I </a:t>
            </a:r>
            <a:r>
              <a:rPr lang="hr-HR" dirty="0" err="1" smtClean="0"/>
              <a:t>have</a:t>
            </a:r>
            <a:r>
              <a:rPr lang="hr-HR" dirty="0" smtClean="0"/>
              <a:t> </a:t>
            </a:r>
            <a:r>
              <a:rPr lang="hr-HR" dirty="0" err="1" smtClean="0"/>
              <a:t>fun</a:t>
            </a:r>
            <a:r>
              <a:rPr lang="hr-HR" dirty="0" smtClean="0"/>
              <a:t> </a:t>
            </a:r>
            <a:r>
              <a:rPr lang="hr-HR" dirty="0" err="1" smtClean="0"/>
              <a:t>when</a:t>
            </a:r>
            <a:r>
              <a:rPr lang="hr-HR" dirty="0" smtClean="0"/>
              <a:t> </a:t>
            </a:r>
            <a:r>
              <a:rPr lang="hr-HR" dirty="0" err="1" smtClean="0"/>
              <a:t>we</a:t>
            </a:r>
            <a:r>
              <a:rPr lang="hr-HR" dirty="0" smtClean="0"/>
              <a:t> do </a:t>
            </a:r>
            <a:r>
              <a:rPr lang="hr-HR" dirty="0" err="1" smtClean="0"/>
              <a:t>activities</a:t>
            </a:r>
            <a:r>
              <a:rPr lang="hr-HR" dirty="0" smtClean="0"/>
              <a:t> for </a:t>
            </a:r>
            <a:r>
              <a:rPr lang="hr-HR" dirty="0" err="1" smtClean="0"/>
              <a:t>the</a:t>
            </a:r>
            <a:r>
              <a:rPr lang="hr-HR" dirty="0" smtClean="0"/>
              <a:t> project.</a:t>
            </a:r>
            <a:r>
              <a:rPr lang="hr-HR" dirty="0"/>
              <a:t/>
            </a:r>
            <a:br>
              <a:rPr lang="hr-HR" dirty="0"/>
            </a:br>
            <a:endParaRPr lang="hr-HR" dirty="0"/>
          </a:p>
        </p:txBody>
      </p:sp>
      <p:graphicFrame>
        <p:nvGraphicFramePr>
          <p:cNvPr id="4" name="Rezervirano mjesto sadržaja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lvl="0"/>
            <a:r>
              <a:rPr lang="hr-HR" dirty="0" smtClean="0"/>
              <a:t>16. I </a:t>
            </a:r>
            <a:r>
              <a:rPr lang="hr-HR" dirty="0" err="1" smtClean="0"/>
              <a:t>like</a:t>
            </a:r>
            <a:r>
              <a:rPr lang="hr-HR" dirty="0" smtClean="0"/>
              <a:t> </a:t>
            </a:r>
            <a:r>
              <a:rPr lang="hr-HR" dirty="0" err="1" smtClean="0"/>
              <a:t>it</a:t>
            </a:r>
            <a:r>
              <a:rPr lang="hr-HR" dirty="0" smtClean="0"/>
              <a:t> </a:t>
            </a:r>
            <a:r>
              <a:rPr lang="hr-HR" dirty="0" err="1" smtClean="0"/>
              <a:t>when</a:t>
            </a:r>
            <a:r>
              <a:rPr lang="hr-HR" dirty="0" smtClean="0"/>
              <a:t> </a:t>
            </a:r>
            <a:r>
              <a:rPr lang="hr-HR" dirty="0" err="1" smtClean="0"/>
              <a:t>we</a:t>
            </a:r>
            <a:r>
              <a:rPr lang="hr-HR" dirty="0"/>
              <a:t>… m</a:t>
            </a:r>
            <a:r>
              <a:rPr lang="hr-HR" dirty="0" smtClean="0"/>
              <a:t>ost </a:t>
            </a:r>
            <a:r>
              <a:rPr lang="hr-HR" dirty="0" err="1"/>
              <a:t>of</a:t>
            </a:r>
            <a:r>
              <a:rPr lang="hr-HR" dirty="0"/>
              <a:t> </a:t>
            </a:r>
            <a:r>
              <a:rPr lang="hr-HR" dirty="0" err="1" smtClean="0"/>
              <a:t>all</a:t>
            </a:r>
            <a:r>
              <a:rPr lang="hr-HR" dirty="0" smtClean="0"/>
              <a:t>:</a:t>
            </a: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169622050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709682" y="1376773"/>
            <a:ext cx="5829300" cy="1102519"/>
          </a:xfrm>
        </p:spPr>
        <p:txBody>
          <a:bodyPr/>
          <a:lstStyle/>
          <a:p>
            <a:r>
              <a:rPr lang="hr-HR" dirty="0" smtClean="0"/>
              <a:t>Croatia NSEU team</a:t>
            </a:r>
            <a:endParaRPr lang="hr-HR" dirty="0"/>
          </a:p>
        </p:txBody>
      </p:sp>
      <p:sp>
        <p:nvSpPr>
          <p:cNvPr id="3" name="Podnaslov 2"/>
          <p:cNvSpPr>
            <a:spLocks noGrp="1"/>
          </p:cNvSpPr>
          <p:nvPr>
            <p:ph type="subTitle" idx="1"/>
          </p:nvPr>
        </p:nvSpPr>
        <p:spPr>
          <a:xfrm>
            <a:off x="2544207" y="2479292"/>
            <a:ext cx="3816424" cy="1453764"/>
          </a:xfrm>
        </p:spPr>
        <p:txBody>
          <a:bodyPr>
            <a:noAutofit/>
          </a:bodyPr>
          <a:lstStyle/>
          <a:p>
            <a:r>
              <a:rPr lang="en-GB" sz="4500" i="1" dirty="0" smtClean="0"/>
              <a:t>P</a:t>
            </a:r>
            <a:r>
              <a:rPr lang="hr-HR" sz="4500" i="1" dirty="0" err="1" smtClean="0"/>
              <a:t>upils</a:t>
            </a:r>
            <a:r>
              <a:rPr lang="en-GB" sz="4500" i="1" dirty="0" smtClean="0"/>
              <a:t> questionnaire </a:t>
            </a:r>
            <a:endParaRPr lang="en-GB" sz="4500" i="1" dirty="0"/>
          </a:p>
        </p:txBody>
      </p:sp>
      <p:pic>
        <p:nvPicPr>
          <p:cNvPr id="1026" name="Picture 2" descr="I:\logo skole.jpg"/>
          <p:cNvPicPr>
            <a:picLocks noChangeAspect="1" noChangeArrowheads="1"/>
          </p:cNvPicPr>
          <p:nvPr/>
        </p:nvPicPr>
        <p:blipFill>
          <a:blip r:embed="rId2" cstate="print"/>
          <a:srcRect/>
          <a:stretch>
            <a:fillRect/>
          </a:stretch>
        </p:blipFill>
        <p:spPr bwMode="auto">
          <a:xfrm>
            <a:off x="5382091" y="4293096"/>
            <a:ext cx="2276140" cy="1404156"/>
          </a:xfrm>
          <a:prstGeom prst="rect">
            <a:avLst/>
          </a:prstGeom>
          <a:noFill/>
        </p:spPr>
      </p:pic>
      <p:pic>
        <p:nvPicPr>
          <p:cNvPr id="5" name="Picture 0" descr="New Picture.png"/>
          <p:cNvPicPr/>
          <p:nvPr/>
        </p:nvPicPr>
        <p:blipFill>
          <a:blip r:embed="rId3" cstate="print"/>
          <a:stretch>
            <a:fillRect/>
          </a:stretch>
        </p:blipFill>
        <p:spPr>
          <a:xfrm>
            <a:off x="1493658" y="4239090"/>
            <a:ext cx="2052228" cy="1566174"/>
          </a:xfrm>
          <a:prstGeom prst="rect">
            <a:avLst/>
          </a:prstGeom>
        </p:spPr>
      </p:pic>
    </p:spTree>
    <p:extLst>
      <p:ext uri="{BB962C8B-B14F-4D97-AF65-F5344CB8AC3E}">
        <p14:creationId xmlns:p14="http://schemas.microsoft.com/office/powerpoint/2010/main" xmlns="" val="4266383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620688"/>
            <a:ext cx="9144000" cy="1143000"/>
          </a:xfrm>
        </p:spPr>
        <p:txBody>
          <a:bodyPr>
            <a:noAutofit/>
          </a:bodyPr>
          <a:lstStyle/>
          <a:p>
            <a:pPr lvl="0" algn="l"/>
            <a:r>
              <a:rPr lang="hr-HR" sz="3200" b="1" dirty="0" smtClean="0"/>
              <a:t>17. R</a:t>
            </a:r>
            <a:r>
              <a:rPr lang="en-US" sz="3200" b="1" dirty="0" err="1" smtClean="0"/>
              <a:t>emember</a:t>
            </a:r>
            <a:r>
              <a:rPr lang="en-US" sz="3200" b="1" dirty="0" smtClean="0"/>
              <a:t> what you've done before in connection with the project . Name one or more activities that you particularly liked and explain your choice . </a:t>
            </a:r>
            <a:r>
              <a:rPr lang="hr-HR" sz="3200" b="1" dirty="0"/>
              <a:t/>
            </a:r>
            <a:br>
              <a:rPr lang="hr-HR" sz="3200" b="1" dirty="0"/>
            </a:br>
            <a:endParaRPr lang="hr-HR" sz="3200" b="1" dirty="0"/>
          </a:p>
        </p:txBody>
      </p:sp>
      <p:sp>
        <p:nvSpPr>
          <p:cNvPr id="3" name="Rezervirano mjesto sadržaja 2"/>
          <p:cNvSpPr>
            <a:spLocks noGrp="1"/>
          </p:cNvSpPr>
          <p:nvPr>
            <p:ph idx="1"/>
          </p:nvPr>
        </p:nvSpPr>
        <p:spPr>
          <a:xfrm>
            <a:off x="179512" y="1988840"/>
            <a:ext cx="8640960" cy="4464496"/>
          </a:xfrm>
        </p:spPr>
        <p:txBody>
          <a:bodyPr>
            <a:normAutofit fontScale="92500" lnSpcReduction="10000"/>
          </a:bodyPr>
          <a:lstStyle/>
          <a:p>
            <a:pPr algn="ctr">
              <a:buNone/>
            </a:pPr>
            <a:r>
              <a:rPr lang="en-GB" dirty="0" smtClean="0">
                <a:latin typeface="Calibri Light" panose="020F0302020204030204" pitchFamily="34" charset="0"/>
              </a:rPr>
              <a:t>The students say that they enjoyed activities such as playing and dancing because it's so relaxing and makes them happy. They like to draw, listen to lectures about other countries as well as make some items, for example, musical instruments. Singing they really like because it is fun, especially singing in foreign languages because they can learn a foreign language that way.  They liked it when guests from other countries came and when they did some activities with them.</a:t>
            </a:r>
            <a:endParaRPr lang="en-GB" dirty="0">
              <a:latin typeface="Calibri Light" panose="020F030202020403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476672"/>
            <a:ext cx="8229600" cy="1863080"/>
          </a:xfrm>
        </p:spPr>
        <p:txBody>
          <a:bodyPr>
            <a:noAutofit/>
          </a:bodyPr>
          <a:lstStyle/>
          <a:p>
            <a:pPr lvl="0" algn="l"/>
            <a:r>
              <a:rPr lang="en-GB" sz="3200" b="1" dirty="0" smtClean="0"/>
              <a:t>18. </a:t>
            </a:r>
            <a:br>
              <a:rPr lang="en-GB" sz="3200" b="1" dirty="0" smtClean="0"/>
            </a:br>
            <a:r>
              <a:rPr lang="en-GB" sz="3200" b="1" dirty="0" smtClean="0"/>
              <a:t>a) You learnt the songs in foreign languages.  Rate the experience of learning in foreign languages:</a:t>
            </a:r>
            <a:br>
              <a:rPr lang="en-GB" sz="3200" b="1" dirty="0" smtClean="0"/>
            </a:br>
            <a:endParaRPr lang="en-GB" sz="3200" b="1"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2367997255"/>
              </p:ext>
            </p:extLst>
          </p:nvPr>
        </p:nvGraphicFramePr>
        <p:xfrm>
          <a:off x="457200" y="2276475"/>
          <a:ext cx="8229600" cy="38496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426170"/>
          </a:xfrm>
        </p:spPr>
        <p:txBody>
          <a:bodyPr>
            <a:normAutofit/>
          </a:bodyPr>
          <a:lstStyle/>
          <a:p>
            <a:r>
              <a:rPr lang="en-GB" sz="3600" dirty="0" smtClean="0"/>
              <a:t>18. b) Name the song which you learnt during the project and you liked it:</a:t>
            </a:r>
            <a:r>
              <a:rPr lang="hr-HR" sz="3600" dirty="0" smtClean="0"/>
              <a:t> </a:t>
            </a:r>
            <a:endParaRPr lang="en-GB" sz="3600"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1211299952"/>
              </p:ext>
            </p:extLst>
          </p:nvPr>
        </p:nvGraphicFramePr>
        <p:xfrm>
          <a:off x="539552" y="1988840"/>
          <a:ext cx="8229600" cy="435334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pPr lvl="0"/>
            <a:r>
              <a:rPr lang="hr-HR" sz="3600" dirty="0" smtClean="0"/>
              <a:t/>
            </a:r>
            <a:br>
              <a:rPr lang="hr-HR" sz="3600" dirty="0" smtClean="0"/>
            </a:br>
            <a:r>
              <a:rPr lang="hr-HR" sz="3600" dirty="0" smtClean="0"/>
              <a:t>19. </a:t>
            </a:r>
            <a:r>
              <a:rPr lang="hr-HR" sz="3600" dirty="0" err="1" smtClean="0"/>
              <a:t>During</a:t>
            </a:r>
            <a:r>
              <a:rPr lang="hr-HR" sz="3600" dirty="0" smtClean="0"/>
              <a:t> </a:t>
            </a:r>
            <a:r>
              <a:rPr lang="hr-HR" sz="3600" dirty="0" err="1" smtClean="0"/>
              <a:t>the</a:t>
            </a:r>
            <a:r>
              <a:rPr lang="hr-HR" sz="3600" dirty="0" smtClean="0"/>
              <a:t> project I </a:t>
            </a:r>
            <a:r>
              <a:rPr lang="hr-HR" sz="3600" dirty="0" err="1" smtClean="0"/>
              <a:t>found</a:t>
            </a:r>
            <a:r>
              <a:rPr lang="hr-HR" sz="3600" dirty="0" smtClean="0"/>
              <a:t> </a:t>
            </a:r>
            <a:r>
              <a:rPr lang="hr-HR" sz="3600" dirty="0" err="1" smtClean="0"/>
              <a:t>out</a:t>
            </a:r>
            <a:r>
              <a:rPr lang="hr-HR" sz="3600" dirty="0" smtClean="0"/>
              <a:t>:</a:t>
            </a:r>
            <a:r>
              <a:rPr lang="hr-HR" sz="3600" dirty="0"/>
              <a:t/>
            </a:r>
            <a:br>
              <a:rPr lang="hr-HR" sz="3600" dirty="0"/>
            </a:br>
            <a:endParaRPr lang="hr-HR" sz="3600"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802095940"/>
              </p:ext>
            </p:extLst>
          </p:nvPr>
        </p:nvGraphicFramePr>
        <p:xfrm>
          <a:off x="395536" y="1772816"/>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US" dirty="0" smtClean="0"/>
              <a:t>20. During the work on the project I felt…</a:t>
            </a:r>
            <a:endParaRPr lang="en-US"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415235244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THANK YOU!</a:t>
            </a:r>
            <a:endParaRPr lang="en-US" dirty="0"/>
          </a:p>
        </p:txBody>
      </p:sp>
      <p:sp>
        <p:nvSpPr>
          <p:cNvPr id="4" name="Rezervirano mjesto teksta 3"/>
          <p:cNvSpPr>
            <a:spLocks noGrp="1"/>
          </p:cNvSpPr>
          <p:nvPr>
            <p:ph type="body" sz="half" idx="2"/>
          </p:nvPr>
        </p:nvSpPr>
        <p:spPr>
          <a:xfrm>
            <a:off x="979666" y="4198022"/>
            <a:ext cx="3592334" cy="603647"/>
          </a:xfrm>
        </p:spPr>
        <p:txBody>
          <a:bodyPr/>
          <a:lstStyle/>
          <a:p>
            <a:pPr algn="ctr"/>
            <a:r>
              <a:rPr lang="en-GB" dirty="0" smtClean="0"/>
              <a:t>„</a:t>
            </a:r>
            <a:r>
              <a:rPr lang="en-GB" i="1" dirty="0" err="1" smtClean="0"/>
              <a:t>Đuro</a:t>
            </a:r>
            <a:r>
              <a:rPr lang="en-GB" i="1" dirty="0" smtClean="0"/>
              <a:t> Pilar” primary school, </a:t>
            </a:r>
            <a:r>
              <a:rPr lang="en-GB" i="1" dirty="0" err="1" smtClean="0"/>
              <a:t>Slavonski</a:t>
            </a:r>
            <a:r>
              <a:rPr lang="en-GB" i="1" dirty="0" smtClean="0"/>
              <a:t> </a:t>
            </a:r>
            <a:r>
              <a:rPr lang="en-GB" i="1" dirty="0" err="1" smtClean="0"/>
              <a:t>Brod</a:t>
            </a:r>
            <a:r>
              <a:rPr lang="en-GB" i="1" dirty="0" smtClean="0"/>
              <a:t> CROATIA</a:t>
            </a:r>
            <a:endParaRPr lang="en-GB" i="1" dirty="0"/>
          </a:p>
        </p:txBody>
      </p:sp>
      <p:pic>
        <p:nvPicPr>
          <p:cNvPr id="6" name="Picture 0" descr="New Picture.png"/>
          <p:cNvPicPr/>
          <p:nvPr/>
        </p:nvPicPr>
        <p:blipFill>
          <a:blip r:embed="rId2" cstate="print"/>
          <a:stretch>
            <a:fillRect/>
          </a:stretch>
        </p:blipFill>
        <p:spPr>
          <a:xfrm>
            <a:off x="2627784" y="1430778"/>
            <a:ext cx="3888432" cy="2646294"/>
          </a:xfrm>
          <a:prstGeom prst="rect">
            <a:avLst/>
          </a:prstGeo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12060" y="4185085"/>
            <a:ext cx="2276475" cy="14085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88124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Info</a:t>
            </a:r>
            <a:r>
              <a:rPr lang="hr-HR" dirty="0" smtClean="0"/>
              <a:t>…</a:t>
            </a:r>
            <a:endParaRPr lang="hr-HR" dirty="0"/>
          </a:p>
        </p:txBody>
      </p:sp>
      <p:sp>
        <p:nvSpPr>
          <p:cNvPr id="3" name="Rezervirano mjesto sadržaja 2"/>
          <p:cNvSpPr>
            <a:spLocks noGrp="1"/>
          </p:cNvSpPr>
          <p:nvPr>
            <p:ph idx="1"/>
          </p:nvPr>
        </p:nvSpPr>
        <p:spPr/>
        <p:txBody>
          <a:bodyPr>
            <a:normAutofit/>
          </a:bodyPr>
          <a:lstStyle/>
          <a:p>
            <a:pPr>
              <a:buNone/>
            </a:pPr>
            <a:r>
              <a:rPr lang="en-US" dirty="0" smtClean="0">
                <a:latin typeface="Calibri Light" pitchFamily="34" charset="0"/>
              </a:rPr>
              <a:t>51 </a:t>
            </a:r>
            <a:r>
              <a:rPr lang="en-US" dirty="0" smtClean="0">
                <a:latin typeface="Calibri Light" pitchFamily="34" charset="0"/>
              </a:rPr>
              <a:t>pupils</a:t>
            </a:r>
            <a:r>
              <a:rPr lang="en-US" dirty="0" smtClean="0">
                <a:latin typeface="Calibri Light" pitchFamily="34" charset="0"/>
              </a:rPr>
              <a:t> </a:t>
            </a:r>
            <a:r>
              <a:rPr lang="en-US" dirty="0" smtClean="0">
                <a:latin typeface="Calibri Light" pitchFamily="34" charset="0"/>
              </a:rPr>
              <a:t>(3</a:t>
            </a:r>
            <a:r>
              <a:rPr lang="en-US" baseline="30000" dirty="0" smtClean="0">
                <a:latin typeface="Calibri Light" pitchFamily="34" charset="0"/>
              </a:rPr>
              <a:t>rd </a:t>
            </a:r>
            <a:r>
              <a:rPr lang="en-US" dirty="0" smtClean="0">
                <a:latin typeface="Calibri Light" pitchFamily="34" charset="0"/>
              </a:rPr>
              <a:t>and 4</a:t>
            </a:r>
            <a:r>
              <a:rPr lang="en-US" baseline="30000" dirty="0" smtClean="0">
                <a:latin typeface="Calibri Light" pitchFamily="34" charset="0"/>
              </a:rPr>
              <a:t>th</a:t>
            </a:r>
            <a:r>
              <a:rPr lang="en-US" dirty="0" smtClean="0">
                <a:latin typeface="Calibri Light" pitchFamily="34" charset="0"/>
              </a:rPr>
              <a:t> graders) </a:t>
            </a:r>
            <a:r>
              <a:rPr lang="en-US" dirty="0" smtClean="0">
                <a:latin typeface="Calibri Light" pitchFamily="34" charset="0"/>
              </a:rPr>
              <a:t>filled </a:t>
            </a:r>
            <a:r>
              <a:rPr lang="en-US" dirty="0" smtClean="0">
                <a:latin typeface="Calibri Light" pitchFamily="34" charset="0"/>
              </a:rPr>
              <a:t>the </a:t>
            </a:r>
            <a:r>
              <a:rPr lang="en-US" dirty="0" smtClean="0">
                <a:latin typeface="Calibri Light" pitchFamily="34" charset="0"/>
              </a:rPr>
              <a:t>questionnaire, 9 </a:t>
            </a:r>
            <a:r>
              <a:rPr lang="en-US" dirty="0" smtClean="0">
                <a:latin typeface="Calibri Light" pitchFamily="34" charset="0"/>
              </a:rPr>
              <a:t>and </a:t>
            </a:r>
            <a:r>
              <a:rPr lang="en-US" dirty="0" smtClean="0">
                <a:latin typeface="Calibri Light" pitchFamily="34" charset="0"/>
              </a:rPr>
              <a:t>10 years old</a:t>
            </a:r>
            <a:endParaRPr lang="en-US" dirty="0" smtClean="0">
              <a:latin typeface="Calibri Light" pitchFamily="34" charset="0"/>
            </a:endParaRPr>
          </a:p>
          <a:p>
            <a:pPr>
              <a:buNone/>
            </a:pPr>
            <a:r>
              <a:rPr lang="en-US" dirty="0" smtClean="0">
                <a:latin typeface="Calibri Light" pitchFamily="34" charset="0"/>
              </a:rPr>
              <a:t>First part of </a:t>
            </a:r>
            <a:r>
              <a:rPr lang="en-US" dirty="0" smtClean="0">
                <a:latin typeface="Calibri Light" pitchFamily="34" charset="0"/>
              </a:rPr>
              <a:t>questionnaire </a:t>
            </a:r>
            <a:r>
              <a:rPr lang="en-US" dirty="0" smtClean="0">
                <a:latin typeface="Calibri Light" pitchFamily="34" charset="0"/>
              </a:rPr>
              <a:t>- </a:t>
            </a:r>
            <a:r>
              <a:rPr lang="en-US" dirty="0" smtClean="0">
                <a:latin typeface="Calibri Light" pitchFamily="34" charset="0"/>
              </a:rPr>
              <a:t>INSTRUCTIONS:</a:t>
            </a:r>
            <a:endParaRPr lang="en-US" dirty="0" smtClean="0">
              <a:latin typeface="Calibri Light" pitchFamily="34" charset="0"/>
            </a:endParaRPr>
          </a:p>
          <a:p>
            <a:pPr algn="ctr">
              <a:buNone/>
            </a:pPr>
            <a:r>
              <a:rPr lang="en-US" dirty="0" smtClean="0">
                <a:latin typeface="Calibri Light" pitchFamily="34" charset="0"/>
              </a:rPr>
              <a:t>You can circle T or F on given statements. </a:t>
            </a:r>
          </a:p>
          <a:p>
            <a:pPr algn="ctr">
              <a:buNone/>
            </a:pPr>
            <a:r>
              <a:rPr lang="en-US" b="1" dirty="0" smtClean="0">
                <a:latin typeface="Calibri Light" pitchFamily="34" charset="0"/>
              </a:rPr>
              <a:t>T</a:t>
            </a:r>
            <a:r>
              <a:rPr lang="en-US" dirty="0" smtClean="0">
                <a:latin typeface="Calibri Light" pitchFamily="34" charset="0"/>
              </a:rPr>
              <a:t> means</a:t>
            </a:r>
            <a:r>
              <a:rPr lang="en-US" b="1" dirty="0" smtClean="0">
                <a:latin typeface="Calibri Light" pitchFamily="34" charset="0"/>
              </a:rPr>
              <a:t> TRUE</a:t>
            </a:r>
            <a:r>
              <a:rPr lang="en-US" dirty="0" smtClean="0">
                <a:latin typeface="Calibri Light" pitchFamily="34" charset="0"/>
              </a:rPr>
              <a:t> and it shows your agreement with the statement.</a:t>
            </a:r>
          </a:p>
          <a:p>
            <a:pPr algn="ctr">
              <a:buNone/>
            </a:pPr>
            <a:r>
              <a:rPr lang="en-US" b="1" dirty="0" smtClean="0">
                <a:latin typeface="Calibri Light" pitchFamily="34" charset="0"/>
              </a:rPr>
              <a:t>F</a:t>
            </a:r>
            <a:r>
              <a:rPr lang="en-US" dirty="0" smtClean="0">
                <a:latin typeface="Calibri Light" pitchFamily="34" charset="0"/>
              </a:rPr>
              <a:t> means </a:t>
            </a:r>
            <a:r>
              <a:rPr lang="en-US" b="1" dirty="0" smtClean="0">
                <a:latin typeface="Calibri Light" pitchFamily="34" charset="0"/>
              </a:rPr>
              <a:t>FALSE</a:t>
            </a:r>
            <a:r>
              <a:rPr lang="en-US" dirty="0" smtClean="0">
                <a:latin typeface="Calibri Light" pitchFamily="34" charset="0"/>
              </a:rPr>
              <a:t> and it shows your disagreement with the statement.</a:t>
            </a:r>
            <a:endParaRPr lang="en-US" dirty="0">
              <a:latin typeface="Calibri Ligh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1. </a:t>
            </a:r>
            <a:r>
              <a:rPr lang="hr-HR" dirty="0" err="1" smtClean="0"/>
              <a:t>Since</a:t>
            </a:r>
            <a:r>
              <a:rPr lang="hr-HR" dirty="0" smtClean="0"/>
              <a:t> </a:t>
            </a:r>
            <a:r>
              <a:rPr lang="hr-HR" dirty="0" err="1" smtClean="0"/>
              <a:t>taking</a:t>
            </a:r>
            <a:r>
              <a:rPr lang="hr-HR" dirty="0" smtClean="0"/>
              <a:t> </a:t>
            </a:r>
            <a:r>
              <a:rPr lang="hr-HR" dirty="0" err="1" smtClean="0"/>
              <a:t>part</a:t>
            </a:r>
            <a:r>
              <a:rPr lang="hr-HR" dirty="0" smtClean="0"/>
              <a:t> </a:t>
            </a:r>
            <a:r>
              <a:rPr lang="hr-HR" dirty="0" err="1" smtClean="0"/>
              <a:t>in</a:t>
            </a:r>
            <a:r>
              <a:rPr lang="hr-HR" dirty="0" smtClean="0"/>
              <a:t> </a:t>
            </a:r>
            <a:r>
              <a:rPr lang="hr-HR" dirty="0" err="1" smtClean="0"/>
              <a:t>the</a:t>
            </a:r>
            <a:r>
              <a:rPr lang="hr-HR" dirty="0" smtClean="0"/>
              <a:t> project I </a:t>
            </a:r>
            <a:r>
              <a:rPr lang="hr-HR" dirty="0" err="1" smtClean="0"/>
              <a:t>listen</a:t>
            </a:r>
            <a:r>
              <a:rPr lang="hr-HR" dirty="0" smtClean="0"/>
              <a:t> to </a:t>
            </a:r>
            <a:r>
              <a:rPr lang="hr-HR" dirty="0" err="1" smtClean="0"/>
              <a:t>music</a:t>
            </a:r>
            <a:r>
              <a:rPr lang="hr-HR" dirty="0" smtClean="0"/>
              <a:t> at home more </a:t>
            </a:r>
            <a:r>
              <a:rPr lang="hr-HR" dirty="0" err="1" smtClean="0"/>
              <a:t>often</a:t>
            </a:r>
            <a:r>
              <a:rPr lang="hr-HR" dirty="0" smtClean="0"/>
              <a:t>.</a:t>
            </a:r>
            <a:endParaRPr lang="hr-HR" dirty="0"/>
          </a:p>
        </p:txBody>
      </p:sp>
      <p:graphicFrame>
        <p:nvGraphicFramePr>
          <p:cNvPr id="10" name="Rezervirano mjesto sadržaja 9"/>
          <p:cNvGraphicFramePr>
            <a:graphicFrameLocks noGrp="1"/>
          </p:cNvGraphicFramePr>
          <p:nvPr>
            <p:ph idx="1"/>
            <p:extLst>
              <p:ext uri="{D42A27DB-BD31-4B8C-83A1-F6EECF244321}">
                <p14:modId xmlns:p14="http://schemas.microsoft.com/office/powerpoint/2010/main" xmlns="" val="9555255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14282" y="0"/>
            <a:ext cx="8229600" cy="1282154"/>
          </a:xfrm>
        </p:spPr>
        <p:txBody>
          <a:bodyPr>
            <a:normAutofit fontScale="90000"/>
          </a:bodyPr>
          <a:lstStyle/>
          <a:p>
            <a:pPr lvl="0"/>
            <a:r>
              <a:rPr lang="hr-HR" dirty="0" smtClean="0"/>
              <a:t/>
            </a:r>
            <a:br>
              <a:rPr lang="hr-HR" dirty="0" smtClean="0"/>
            </a:br>
            <a:r>
              <a:rPr lang="hr-HR" dirty="0"/>
              <a:t/>
            </a:r>
            <a:br>
              <a:rPr lang="hr-HR" dirty="0"/>
            </a:br>
            <a:r>
              <a:rPr lang="hr-HR" dirty="0" smtClean="0"/>
              <a:t>2.During </a:t>
            </a:r>
            <a:r>
              <a:rPr lang="hr-HR" dirty="0" err="1" smtClean="0"/>
              <a:t>the</a:t>
            </a:r>
            <a:r>
              <a:rPr lang="hr-HR" dirty="0" smtClean="0"/>
              <a:t> work on </a:t>
            </a:r>
            <a:r>
              <a:rPr lang="hr-HR" dirty="0" err="1" smtClean="0"/>
              <a:t>the</a:t>
            </a:r>
            <a:r>
              <a:rPr lang="hr-HR" dirty="0" smtClean="0"/>
              <a:t> project </a:t>
            </a:r>
            <a:r>
              <a:rPr lang="hr-HR" dirty="0" err="1" smtClean="0"/>
              <a:t>atmosphere</a:t>
            </a:r>
            <a:r>
              <a:rPr lang="hr-HR" dirty="0" smtClean="0"/>
              <a:t> is </a:t>
            </a:r>
            <a:r>
              <a:rPr lang="hr-HR" dirty="0" err="1" smtClean="0"/>
              <a:t>relaxing</a:t>
            </a:r>
            <a:r>
              <a:rPr lang="hr-HR" dirty="0" smtClean="0"/>
              <a:t>.</a:t>
            </a:r>
            <a:r>
              <a:rPr lang="hr-HR" dirty="0"/>
              <a:t/>
            </a:r>
            <a:br>
              <a:rPr lang="hr-HR" dirty="0"/>
            </a:br>
            <a:endParaRPr lang="hr-HR"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35368133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smtClean="0"/>
              <a:t>3. I like this kind of teaching more than regular classes.</a:t>
            </a:r>
            <a:endParaRPr lang="en-GB"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372174142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4. </a:t>
            </a:r>
            <a:r>
              <a:rPr lang="hr-HR" dirty="0" err="1" smtClean="0"/>
              <a:t>The</a:t>
            </a:r>
            <a:r>
              <a:rPr lang="hr-HR" dirty="0" smtClean="0"/>
              <a:t> </a:t>
            </a:r>
            <a:r>
              <a:rPr lang="hr-HR" dirty="0" err="1" smtClean="0"/>
              <a:t>activities</a:t>
            </a:r>
            <a:r>
              <a:rPr lang="hr-HR" dirty="0" smtClean="0"/>
              <a:t> </a:t>
            </a:r>
            <a:r>
              <a:rPr lang="hr-HR" dirty="0" err="1" smtClean="0"/>
              <a:t>that</a:t>
            </a:r>
            <a:r>
              <a:rPr lang="hr-HR" dirty="0" smtClean="0"/>
              <a:t> </a:t>
            </a:r>
            <a:r>
              <a:rPr lang="hr-HR" dirty="0" err="1" smtClean="0"/>
              <a:t>we</a:t>
            </a:r>
            <a:r>
              <a:rPr lang="hr-HR" dirty="0" smtClean="0"/>
              <a:t> do as a </a:t>
            </a:r>
            <a:r>
              <a:rPr lang="hr-HR" dirty="0" err="1" smtClean="0"/>
              <a:t>part</a:t>
            </a:r>
            <a:r>
              <a:rPr lang="hr-HR" dirty="0" smtClean="0"/>
              <a:t> </a:t>
            </a:r>
            <a:r>
              <a:rPr lang="hr-HR" dirty="0" err="1" smtClean="0"/>
              <a:t>of</a:t>
            </a:r>
            <a:r>
              <a:rPr lang="hr-HR" dirty="0" smtClean="0"/>
              <a:t> </a:t>
            </a:r>
            <a:r>
              <a:rPr lang="hr-HR" dirty="0" err="1" smtClean="0"/>
              <a:t>the</a:t>
            </a:r>
            <a:r>
              <a:rPr lang="hr-HR" dirty="0" smtClean="0"/>
              <a:t> project are </a:t>
            </a:r>
            <a:r>
              <a:rPr lang="hr-HR" dirty="0" err="1" smtClean="0"/>
              <a:t>interesting</a:t>
            </a:r>
            <a:r>
              <a:rPr lang="hr-HR" dirty="0" smtClean="0"/>
              <a:t>.</a:t>
            </a:r>
            <a:endParaRPr lang="hr-HR"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365395950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74638"/>
            <a:ext cx="9144000" cy="1143000"/>
          </a:xfrm>
        </p:spPr>
        <p:txBody>
          <a:bodyPr>
            <a:normAutofit fontScale="90000"/>
          </a:bodyPr>
          <a:lstStyle/>
          <a:p>
            <a:r>
              <a:rPr lang="hr-HR" dirty="0" smtClean="0"/>
              <a:t>5. </a:t>
            </a:r>
            <a:r>
              <a:rPr lang="hr-HR" dirty="0" err="1" smtClean="0"/>
              <a:t>During</a:t>
            </a:r>
            <a:r>
              <a:rPr lang="hr-HR" dirty="0" smtClean="0"/>
              <a:t> </a:t>
            </a:r>
            <a:r>
              <a:rPr lang="hr-HR" dirty="0" err="1" smtClean="0"/>
              <a:t>the</a:t>
            </a:r>
            <a:r>
              <a:rPr lang="hr-HR" dirty="0" smtClean="0"/>
              <a:t> work on </a:t>
            </a:r>
            <a:r>
              <a:rPr lang="hr-HR" dirty="0" err="1" smtClean="0"/>
              <a:t>the</a:t>
            </a:r>
            <a:r>
              <a:rPr lang="hr-HR" dirty="0" smtClean="0"/>
              <a:t> project I </a:t>
            </a:r>
            <a:r>
              <a:rPr lang="hr-HR" dirty="0" err="1" smtClean="0"/>
              <a:t>have</a:t>
            </a:r>
            <a:r>
              <a:rPr lang="hr-HR" dirty="0" smtClean="0"/>
              <a:t> </a:t>
            </a:r>
            <a:r>
              <a:rPr lang="hr-HR" dirty="0" err="1" smtClean="0"/>
              <a:t>the</a:t>
            </a:r>
            <a:r>
              <a:rPr lang="hr-HR" dirty="0" smtClean="0"/>
              <a:t> </a:t>
            </a:r>
            <a:r>
              <a:rPr lang="hr-HR" dirty="0" err="1" smtClean="0"/>
              <a:t>opportunity</a:t>
            </a:r>
            <a:r>
              <a:rPr lang="hr-HR" dirty="0" smtClean="0"/>
              <a:t> to </a:t>
            </a:r>
            <a:r>
              <a:rPr lang="hr-HR" dirty="0" err="1" smtClean="0"/>
              <a:t>show</a:t>
            </a:r>
            <a:r>
              <a:rPr lang="hr-HR" dirty="0" smtClean="0"/>
              <a:t> </a:t>
            </a:r>
            <a:r>
              <a:rPr lang="hr-HR" dirty="0" err="1" smtClean="0"/>
              <a:t>my</a:t>
            </a:r>
            <a:r>
              <a:rPr lang="hr-HR" dirty="0" smtClean="0"/>
              <a:t> (</a:t>
            </a:r>
            <a:r>
              <a:rPr lang="hr-HR" dirty="0" err="1" smtClean="0"/>
              <a:t>eg</a:t>
            </a:r>
            <a:r>
              <a:rPr lang="hr-HR" dirty="0" smtClean="0"/>
              <a:t>. </a:t>
            </a:r>
            <a:r>
              <a:rPr lang="hr-HR" dirty="0" err="1" smtClean="0"/>
              <a:t>dancing</a:t>
            </a:r>
            <a:r>
              <a:rPr lang="hr-HR" dirty="0" smtClean="0"/>
              <a:t>, </a:t>
            </a:r>
            <a:r>
              <a:rPr lang="hr-HR" dirty="0" err="1" smtClean="0"/>
              <a:t>drawing</a:t>
            </a:r>
            <a:r>
              <a:rPr lang="hr-HR" dirty="0" smtClean="0"/>
              <a:t>, </a:t>
            </a:r>
            <a:r>
              <a:rPr lang="hr-HR" dirty="0" err="1" smtClean="0"/>
              <a:t>singing</a:t>
            </a:r>
            <a:r>
              <a:rPr lang="hr-HR" dirty="0" smtClean="0"/>
              <a:t>, </a:t>
            </a:r>
            <a:r>
              <a:rPr lang="hr-HR" dirty="0" err="1" smtClean="0"/>
              <a:t>playing</a:t>
            </a:r>
            <a:r>
              <a:rPr lang="hr-HR" dirty="0" smtClean="0"/>
              <a:t>, …). </a:t>
            </a:r>
            <a:endParaRPr lang="hr-HR"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218757841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6. I don’t </a:t>
            </a:r>
            <a:r>
              <a:rPr lang="hr-HR" dirty="0" err="1" smtClean="0"/>
              <a:t>find</a:t>
            </a:r>
            <a:r>
              <a:rPr lang="hr-HR" dirty="0" smtClean="0"/>
              <a:t> it </a:t>
            </a:r>
            <a:r>
              <a:rPr lang="hr-HR" dirty="0" err="1" smtClean="0"/>
              <a:t>difficult</a:t>
            </a:r>
            <a:r>
              <a:rPr lang="hr-HR" dirty="0" smtClean="0"/>
              <a:t> to do </a:t>
            </a:r>
            <a:r>
              <a:rPr lang="hr-HR" dirty="0" err="1" smtClean="0"/>
              <a:t>something</a:t>
            </a:r>
            <a:r>
              <a:rPr lang="hr-HR" dirty="0" smtClean="0"/>
              <a:t> for </a:t>
            </a:r>
            <a:r>
              <a:rPr lang="hr-HR" dirty="0" err="1" smtClean="0"/>
              <a:t>this</a:t>
            </a:r>
            <a:r>
              <a:rPr lang="hr-HR" dirty="0" smtClean="0"/>
              <a:t> project.</a:t>
            </a:r>
            <a:endParaRPr lang="hr-HR" dirty="0"/>
          </a:p>
        </p:txBody>
      </p:sp>
      <p:graphicFrame>
        <p:nvGraphicFramePr>
          <p:cNvPr id="4" name="Rezervirano mjesto sadržaja 9"/>
          <p:cNvGraphicFramePr>
            <a:graphicFrameLocks noGrp="1"/>
          </p:cNvGraphicFramePr>
          <p:nvPr>
            <p:ph idx="1"/>
            <p:extLst>
              <p:ext uri="{D42A27DB-BD31-4B8C-83A1-F6EECF244321}">
                <p14:modId xmlns:p14="http://schemas.microsoft.com/office/powerpoint/2010/main" xmlns="" val="28054540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440</Words>
  <Application>Microsoft Office PowerPoint</Application>
  <PresentationFormat>Prikaz na zaslonu (4:3)</PresentationFormat>
  <Paragraphs>33</Paragraphs>
  <Slides>25</Slides>
  <Notes>0</Notes>
  <HiddenSlides>0</HiddenSlides>
  <MMClips>0</MMClips>
  <ScaleCrop>false</ScaleCrop>
  <HeadingPairs>
    <vt:vector size="4" baseType="variant">
      <vt:variant>
        <vt:lpstr>Tema</vt:lpstr>
      </vt:variant>
      <vt:variant>
        <vt:i4>1</vt:i4>
      </vt:variant>
      <vt:variant>
        <vt:lpstr>Naslovi slajdova</vt:lpstr>
      </vt:variant>
      <vt:variant>
        <vt:i4>25</vt:i4>
      </vt:variant>
    </vt:vector>
  </HeadingPairs>
  <TitlesOfParts>
    <vt:vector size="26" baseType="lpstr">
      <vt:lpstr>Office tema</vt:lpstr>
      <vt:lpstr>5th mobility SWEDEN 6th-12th March 2016</vt:lpstr>
      <vt:lpstr>Croatia NSEU team</vt:lpstr>
      <vt:lpstr>Info…</vt:lpstr>
      <vt:lpstr>1. Since taking part in the project I listen to music at home more often.</vt:lpstr>
      <vt:lpstr>  2.During the work on the project atmosphere is relaxing. </vt:lpstr>
      <vt:lpstr>3. I like this kind of teaching more than regular classes.</vt:lpstr>
      <vt:lpstr>4. The activities that we do as a part of the project are interesting.</vt:lpstr>
      <vt:lpstr>5. During the work on the project I have the opportunity to show my (eg. dancing, drawing, singing, playing, …). </vt:lpstr>
      <vt:lpstr>6. I don’t find it difficult to do something for this project.</vt:lpstr>
      <vt:lpstr>7. I like to sing in foreign languages.</vt:lpstr>
      <vt:lpstr>8. I enjoy spending time working and preparing for the activities in the project.</vt:lpstr>
      <vt:lpstr>9. The way of work on the project is different than regular classes. </vt:lpstr>
      <vt:lpstr>10. I am happy when the teacher says we will do something related to the project.</vt:lpstr>
      <vt:lpstr>11. Since I'm in the project I know much more about the music and about other countries .</vt:lpstr>
      <vt:lpstr>12. Learning songs in foreign languages ​​does not represent a problem for me.</vt:lpstr>
      <vt:lpstr>13. I consider the activities and work on the project</vt:lpstr>
      <vt:lpstr>14. I like to participate in activities related to the project. </vt:lpstr>
      <vt:lpstr>15. I have fun when we do activities for the project. </vt:lpstr>
      <vt:lpstr>16. I like it when we… most of all:</vt:lpstr>
      <vt:lpstr>17. Remember what you've done before in connection with the project . Name one or more activities that you particularly liked and explain your choice .  </vt:lpstr>
      <vt:lpstr>18.  a) You learnt the songs in foreign languages.  Rate the experience of learning in foreign languages: </vt:lpstr>
      <vt:lpstr>18. b) Name the song which you learnt during the project and you liked it: </vt:lpstr>
      <vt:lpstr> 19. During the project I found out: </vt:lpstr>
      <vt:lpstr>20. During the work on the project I felt…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UPITNIK ZA UČENIKE</dc:title>
  <dc:creator>OŠ Đuro Pilar</dc:creator>
  <cp:lastModifiedBy>OŠ Đuro Pilar</cp:lastModifiedBy>
  <cp:revision>23</cp:revision>
  <dcterms:created xsi:type="dcterms:W3CDTF">2016-03-01T12:18:26Z</dcterms:created>
  <dcterms:modified xsi:type="dcterms:W3CDTF">2016-03-04T19:32:00Z</dcterms:modified>
</cp:coreProperties>
</file>