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7B0DD-64B0-4587-AA53-F0B584B174CC}" type="datetimeFigureOut">
              <a:rPr lang="sv-SE"/>
              <a:pPr>
                <a:defRPr/>
              </a:pPr>
              <a:t>2015-04-23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8BE1-276E-472A-BF86-FA6BA01B09F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FC181-2106-414F-B9B6-0AC886C821B6}" type="datetimeFigureOut">
              <a:rPr lang="sv-SE"/>
              <a:pPr>
                <a:defRPr/>
              </a:pPr>
              <a:t>2015-04-23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5BDB7-0D65-4FEF-AF5C-1D36ACDCD88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799D4-6178-4862-97D5-AC9096EEEC0E}" type="datetimeFigureOut">
              <a:rPr lang="sv-SE"/>
              <a:pPr>
                <a:defRPr/>
              </a:pPr>
              <a:t>2015-04-23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65F99-AEC2-4F46-BC70-052E7854417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AF522-7C67-4BFD-90F4-FE336D45054F}" type="datetimeFigureOut">
              <a:rPr lang="sv-SE"/>
              <a:pPr>
                <a:defRPr/>
              </a:pPr>
              <a:t>2015-04-23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99D7C-A4E9-4C28-A76D-FB54EC80EB4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9C45A-9DCF-44A2-8FD9-88F806FDAC5F}" type="datetimeFigureOut">
              <a:rPr lang="sv-SE"/>
              <a:pPr>
                <a:defRPr/>
              </a:pPr>
              <a:t>2015-04-23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05EBE-9D5E-407F-A43D-5B0E0CABD01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8FB53-320B-460C-A879-3201BD4A96C7}" type="datetimeFigureOut">
              <a:rPr lang="sv-SE"/>
              <a:pPr>
                <a:defRPr/>
              </a:pPr>
              <a:t>2015-04-23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D10FD-D483-496F-9CCB-CA24F3832FF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52666-7B7D-4470-8D54-94EAC0CEE8A7}" type="datetimeFigureOut">
              <a:rPr lang="sv-SE"/>
              <a:pPr>
                <a:defRPr/>
              </a:pPr>
              <a:t>2015-04-23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14BFF-E697-437E-B73B-7704E66152D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D8D60-17A9-4E0F-8354-EFA420AEA3D7}" type="datetimeFigureOut">
              <a:rPr lang="sv-SE"/>
              <a:pPr>
                <a:defRPr/>
              </a:pPr>
              <a:t>2015-04-23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51C5F-A5F2-4872-9AAD-F1CB22608FE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3503-FDCC-447A-91BA-1EE807FEFEF0}" type="datetimeFigureOut">
              <a:rPr lang="sv-SE"/>
              <a:pPr>
                <a:defRPr/>
              </a:pPr>
              <a:t>2015-04-23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16DD8-4550-4203-8194-887126C83F8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3365B-EA34-47CB-8FEF-D463E2F88E1C}" type="datetimeFigureOut">
              <a:rPr lang="sv-SE"/>
              <a:pPr>
                <a:defRPr/>
              </a:pPr>
              <a:t>2015-04-23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90173-9794-47F7-BCC4-AEC067984B7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E508C-2D6A-47D7-AEE3-ECF2D9B36BD4}" type="datetimeFigureOut">
              <a:rPr lang="sv-SE"/>
              <a:pPr>
                <a:defRPr/>
              </a:pPr>
              <a:t>2015-04-23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38166-B7D4-482D-A492-8194341EF71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>
            <a:alpha val="6078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77460-FAFB-4093-90F4-74C6A587375F}" type="datetimeFigureOut">
              <a:rPr lang="sv-SE"/>
              <a:pPr>
                <a:defRPr/>
              </a:pPr>
              <a:t>2015-04-23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002CFC0-93D3-4742-A951-9A9E1F4147C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3150"/>
          </a:xfrm>
        </p:spPr>
        <p:txBody>
          <a:bodyPr/>
          <a:lstStyle/>
          <a:p>
            <a:pPr eaLnBrk="1" hangingPunct="1"/>
            <a:r>
              <a:rPr lang="hr-HR" b="1" dirty="0" smtClean="0"/>
              <a:t>Švedski školski sustav</a:t>
            </a:r>
            <a:endParaRPr lang="sv-SE" b="1" dirty="0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304925"/>
            <a:ext cx="10515600" cy="51625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sz="3200" dirty="0" smtClean="0"/>
              <a:t>Dobrovoljna </a:t>
            </a:r>
            <a:r>
              <a:rPr lang="hr-HR" sz="3200" dirty="0" smtClean="0"/>
              <a:t>pred-škola </a:t>
            </a:r>
            <a:r>
              <a:rPr lang="hr-HR" sz="3200" dirty="0" smtClean="0"/>
              <a:t>sa 6 godina </a:t>
            </a:r>
            <a:r>
              <a:rPr lang="sv-SE" sz="3200" dirty="0" smtClean="0"/>
              <a:t>(</a:t>
            </a:r>
            <a:r>
              <a:rPr lang="hr-HR" sz="3200" dirty="0" smtClean="0"/>
              <a:t>oko</a:t>
            </a:r>
            <a:r>
              <a:rPr lang="sv-SE" sz="3200" dirty="0" smtClean="0"/>
              <a:t> 97% </a:t>
            </a:r>
            <a:r>
              <a:rPr lang="hr-HR" sz="3200" dirty="0" smtClean="0"/>
              <a:t>se uključi</a:t>
            </a:r>
            <a:r>
              <a:rPr lang="sv-SE" sz="3200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sz="3200" dirty="0" smtClean="0"/>
              <a:t>Obavezna osnovna škola od</a:t>
            </a:r>
            <a:r>
              <a:rPr lang="sv-SE" sz="3200" dirty="0" smtClean="0"/>
              <a:t> 7</a:t>
            </a:r>
            <a:r>
              <a:rPr lang="hr-HR" sz="3200" dirty="0" smtClean="0"/>
              <a:t>.</a:t>
            </a:r>
            <a:r>
              <a:rPr lang="sv-SE" sz="3200" dirty="0" smtClean="0"/>
              <a:t> </a:t>
            </a:r>
            <a:r>
              <a:rPr lang="hr-HR" sz="3200" dirty="0" smtClean="0"/>
              <a:t>do</a:t>
            </a:r>
            <a:r>
              <a:rPr lang="sv-SE" sz="3200" dirty="0" smtClean="0"/>
              <a:t> 16</a:t>
            </a:r>
            <a:r>
              <a:rPr lang="hr-HR" sz="3200" dirty="0" smtClean="0"/>
              <a:t>.</a:t>
            </a:r>
            <a:r>
              <a:rPr lang="sv-SE" sz="3200" dirty="0" smtClean="0"/>
              <a:t> </a:t>
            </a:r>
            <a:r>
              <a:rPr lang="hr-HR" sz="3200" dirty="0" smtClean="0"/>
              <a:t>godine </a:t>
            </a:r>
            <a:r>
              <a:rPr lang="sv-SE" sz="3200" dirty="0" smtClean="0"/>
              <a:t>(1</a:t>
            </a:r>
            <a:r>
              <a:rPr lang="hr-HR" sz="3200" dirty="0" smtClean="0"/>
              <a:t>. </a:t>
            </a:r>
            <a:r>
              <a:rPr lang="sv-SE" sz="3200" dirty="0" smtClean="0"/>
              <a:t>-</a:t>
            </a:r>
            <a:r>
              <a:rPr lang="hr-HR" sz="3200" dirty="0" smtClean="0"/>
              <a:t> </a:t>
            </a:r>
            <a:r>
              <a:rPr lang="sv-SE" sz="3200" dirty="0" smtClean="0"/>
              <a:t>9</a:t>
            </a:r>
            <a:r>
              <a:rPr lang="hr-HR" sz="3200" dirty="0" smtClean="0"/>
              <a:t>. razred</a:t>
            </a:r>
            <a:r>
              <a:rPr lang="sv-SE" sz="3200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sz="3200" dirty="0" smtClean="0"/>
              <a:t>Dobrovoljna</a:t>
            </a:r>
            <a:r>
              <a:rPr lang="sv-SE" sz="3200" dirty="0" smtClean="0"/>
              <a:t> ”</a:t>
            </a:r>
            <a:r>
              <a:rPr lang="hr-HR" sz="3200" dirty="0" smtClean="0"/>
              <a:t>gimnazija</a:t>
            </a:r>
            <a:r>
              <a:rPr lang="sv-SE" sz="3200" dirty="0" smtClean="0"/>
              <a:t>” –</a:t>
            </a:r>
            <a:r>
              <a:rPr lang="hr-HR" sz="3200" dirty="0" smtClean="0"/>
              <a:t> srednja škola</a:t>
            </a:r>
            <a:r>
              <a:rPr lang="sv-SE" sz="3200" dirty="0" smtClean="0"/>
              <a:t>, </a:t>
            </a:r>
            <a:r>
              <a:rPr lang="hr-HR" sz="3200" dirty="0" smtClean="0"/>
              <a:t>od</a:t>
            </a:r>
            <a:r>
              <a:rPr lang="sv-SE" sz="3200" dirty="0" smtClean="0"/>
              <a:t> 16</a:t>
            </a:r>
            <a:r>
              <a:rPr lang="hr-HR" sz="3200" dirty="0" smtClean="0"/>
              <a:t>. </a:t>
            </a:r>
            <a:r>
              <a:rPr lang="sv-SE" sz="3200" dirty="0" smtClean="0"/>
              <a:t>–</a:t>
            </a:r>
            <a:r>
              <a:rPr lang="hr-HR" sz="3200" dirty="0" smtClean="0"/>
              <a:t> </a:t>
            </a:r>
            <a:r>
              <a:rPr lang="sv-SE" sz="3200" dirty="0" smtClean="0"/>
              <a:t>19</a:t>
            </a:r>
            <a:r>
              <a:rPr lang="hr-HR" sz="3200" dirty="0" smtClean="0"/>
              <a:t>.</a:t>
            </a:r>
            <a:r>
              <a:rPr lang="sv-SE" sz="3200" dirty="0" smtClean="0"/>
              <a:t> </a:t>
            </a:r>
            <a:r>
              <a:rPr lang="hr-HR" sz="3200" dirty="0" smtClean="0"/>
              <a:t>godine</a:t>
            </a:r>
            <a:r>
              <a:rPr lang="sv-SE" sz="3200" dirty="0" smtClean="0"/>
              <a:t>, </a:t>
            </a:r>
            <a:r>
              <a:rPr lang="hr-HR" sz="3200" dirty="0" smtClean="0"/>
              <a:t>koja je potrebna za studiranje na sveučilištu</a:t>
            </a:r>
            <a:r>
              <a:rPr lang="sv-SE" sz="3200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sz="3200" dirty="0" smtClean="0"/>
              <a:t>Centri za stvaralaštvo za djecu od 6 do 10 godina integrirani u školu</a:t>
            </a:r>
            <a:r>
              <a:rPr lang="sv-SE" sz="3200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v-SE" sz="3200" dirty="0" smtClean="0"/>
              <a:t>- </a:t>
            </a:r>
            <a:r>
              <a:rPr lang="hr-HR" sz="3200" dirty="0" smtClean="0"/>
              <a:t>Učitelji za stvaralaštvo rade u školi tijekom školskog dana i mogu biti učitelji glazbe, sporta ili likovne umjetnosti. </a:t>
            </a:r>
            <a:endParaRPr lang="sv-SE" sz="3200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sz="3200" dirty="0" smtClean="0"/>
              <a:t>Aktivnosti u centrima za stvaralaštvo trebali bi potpomagati školskom radu.</a:t>
            </a:r>
            <a:endParaRPr lang="sv-SE" sz="32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05832" y="624070"/>
            <a:ext cx="10515600" cy="581183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v-SE" sz="3200" dirty="0" smtClean="0"/>
              <a:t>2. </a:t>
            </a:r>
            <a:r>
              <a:rPr lang="hr-HR" sz="3200" dirty="0" smtClean="0"/>
              <a:t>Alati glazbe</a:t>
            </a:r>
            <a:endParaRPr lang="sv-SE" sz="32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v-SE" sz="3200" dirty="0" smtClean="0"/>
              <a:t>- </a:t>
            </a:r>
            <a:r>
              <a:rPr lang="hr-HR" sz="3200" dirty="0" smtClean="0"/>
              <a:t>Brinuti o svom glasu i sluhu kada se pjeva</a:t>
            </a:r>
            <a:r>
              <a:rPr lang="sv-SE" sz="3200" dirty="0" smtClean="0"/>
              <a:t>, </a:t>
            </a:r>
            <a:r>
              <a:rPr lang="hr-HR" sz="3200" dirty="0" smtClean="0"/>
              <a:t>svira i sluša glazba</a:t>
            </a:r>
            <a:r>
              <a:rPr lang="sv-SE" sz="3200" dirty="0" smtClean="0"/>
              <a:t>. </a:t>
            </a:r>
            <a:r>
              <a:rPr lang="hr-HR" sz="3200" dirty="0" smtClean="0"/>
              <a:t>Ne smije biti preglasno, a ponekad treba koristiti zaštitu sluha</a:t>
            </a:r>
            <a:r>
              <a:rPr lang="sv-SE" sz="3200" dirty="0" smtClean="0"/>
              <a:t>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v-SE" sz="3200" dirty="0" smtClean="0"/>
              <a:t>- </a:t>
            </a:r>
            <a:r>
              <a:rPr lang="hr-HR" sz="3200" dirty="0" smtClean="0"/>
              <a:t>Glas kao instrument za različite izraze poput  pjevanja </a:t>
            </a:r>
            <a:r>
              <a:rPr lang="sv-SE" sz="3200" dirty="0" smtClean="0"/>
              <a:t>”</a:t>
            </a:r>
            <a:r>
              <a:rPr lang="hr-HR" sz="3200" dirty="0" smtClean="0"/>
              <a:t>šala</a:t>
            </a:r>
            <a:r>
              <a:rPr lang="sv-SE" sz="3200" dirty="0" smtClean="0"/>
              <a:t>”, </a:t>
            </a:r>
            <a:r>
              <a:rPr lang="hr-HR" sz="3200" dirty="0" smtClean="0"/>
              <a:t>i</a:t>
            </a:r>
            <a:r>
              <a:rPr lang="sv-SE" sz="3200" dirty="0" smtClean="0"/>
              <a:t> rap</a:t>
            </a:r>
            <a:r>
              <a:rPr lang="hr-HR" sz="3200" dirty="0" smtClean="0"/>
              <a:t>a</a:t>
            </a:r>
            <a:r>
              <a:rPr lang="sv-SE" sz="32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r-HR" sz="3200" dirty="0" smtClean="0"/>
              <a:t>Akordi i melodija instrumenata</a:t>
            </a:r>
            <a:r>
              <a:rPr lang="sv-SE" sz="3200" dirty="0" smtClean="0"/>
              <a:t>, </a:t>
            </a:r>
            <a:r>
              <a:rPr lang="hr-HR" sz="3200" dirty="0" smtClean="0"/>
              <a:t>osnove i bubnjevi za melodiju i ritmično sviranje akorda</a:t>
            </a:r>
            <a:r>
              <a:rPr lang="sv-SE" sz="3200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r-HR" sz="3200" dirty="0" smtClean="0"/>
              <a:t>Teorija glazbe kao alat za sviranje i pjevanje</a:t>
            </a:r>
            <a:r>
              <a:rPr lang="sv-SE" sz="3200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r-HR" sz="3200" dirty="0" smtClean="0"/>
              <a:t>Digitalni alati za stvaranje glazbe</a:t>
            </a:r>
            <a:r>
              <a:rPr lang="sv-SE" sz="3200" dirty="0" smtClean="0"/>
              <a:t>. </a:t>
            </a:r>
            <a:endParaRPr lang="sv-SE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511175"/>
            <a:ext cx="10515600" cy="5665788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v-SE" sz="4000" dirty="0" smtClean="0"/>
              <a:t>3. </a:t>
            </a:r>
            <a:r>
              <a:rPr lang="hr-HR" sz="4000" dirty="0" smtClean="0"/>
              <a:t>Sadržaj i funkcija glazbe</a:t>
            </a:r>
            <a:r>
              <a:rPr lang="sv-SE" sz="4000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r-HR" sz="4000" dirty="0" smtClean="0"/>
              <a:t>Glazba i različiti zvukovi mogu utjecati na ljude u različitim kontekstima i ritualima</a:t>
            </a:r>
            <a:r>
              <a:rPr lang="sv-SE" sz="4000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r-HR" sz="4000" dirty="0" smtClean="0"/>
              <a:t>Riječi i pojmovi koji su potrebni za čitanje, pisanje i razgovor o glazbi.</a:t>
            </a:r>
            <a:endParaRPr lang="sv-SE" sz="4000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r-HR" sz="4000" dirty="0" smtClean="0"/>
              <a:t>Korelacija glazbene kulture s likovnom umjetnosti, tekstovima i plesom. </a:t>
            </a:r>
            <a:endParaRPr lang="sv-SE" sz="4000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r-HR" sz="4000" dirty="0" smtClean="0"/>
              <a:t>Različite skupine instrumenata</a:t>
            </a:r>
            <a:r>
              <a:rPr lang="sv-SE" sz="4000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r-HR" sz="4000" dirty="0" smtClean="0"/>
              <a:t>Umjetnička glazba, narodna glazba, pop glazba i glazba iz različitih kultura te njihove posebne glazbene osobine. </a:t>
            </a:r>
            <a:endParaRPr lang="sv-SE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511175"/>
            <a:ext cx="10515600" cy="5665788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4000" dirty="0" smtClean="0"/>
              <a:t>Ocjene od </a:t>
            </a:r>
            <a:r>
              <a:rPr lang="sv-SE" sz="4000" dirty="0" smtClean="0"/>
              <a:t>E </a:t>
            </a:r>
            <a:r>
              <a:rPr lang="hr-HR" sz="4000" dirty="0" smtClean="0"/>
              <a:t>do</a:t>
            </a:r>
            <a:r>
              <a:rPr lang="sv-SE" sz="4000" dirty="0" smtClean="0"/>
              <a:t> A, F </a:t>
            </a:r>
            <a:r>
              <a:rPr lang="hr-HR" sz="4000" dirty="0" smtClean="0"/>
              <a:t>je nedovoljan</a:t>
            </a:r>
            <a:r>
              <a:rPr lang="sv-SE" sz="4000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r-HR" sz="4000" dirty="0" smtClean="0"/>
              <a:t>Kako učenik svira i pjeva </a:t>
            </a:r>
            <a:r>
              <a:rPr lang="sv-SE" sz="4000" dirty="0" smtClean="0"/>
              <a:t>(</a:t>
            </a:r>
            <a:r>
              <a:rPr lang="hr-HR" sz="4000" dirty="0" smtClean="0"/>
              <a:t>melodija i akordi</a:t>
            </a:r>
            <a:r>
              <a:rPr lang="sv-SE" sz="4000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r-HR" sz="4000" dirty="0" smtClean="0"/>
              <a:t>Kako učenik može stvarati glazbu </a:t>
            </a:r>
            <a:r>
              <a:rPr lang="sv-SE" sz="4000" dirty="0" smtClean="0"/>
              <a:t>(</a:t>
            </a:r>
            <a:r>
              <a:rPr lang="hr-HR" sz="4000" dirty="0" smtClean="0"/>
              <a:t>glasovni, instrumentalni i digitalni alati</a:t>
            </a:r>
            <a:r>
              <a:rPr lang="sv-SE" sz="4000" dirty="0" smtClean="0"/>
              <a:t>).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r-HR" sz="4000" dirty="0" smtClean="0"/>
              <a:t>Kako učenik može govoriti o glazbi i vlastitom stvaranju glazbe te stvaranju glazbe ostalih učenika</a:t>
            </a:r>
            <a:r>
              <a:rPr lang="sv-SE" sz="4000" dirty="0" smtClean="0"/>
              <a:t>. (</a:t>
            </a:r>
            <a:r>
              <a:rPr lang="hr-HR" sz="4000" dirty="0" smtClean="0"/>
              <a:t>Kako učenik može govoriti o svom doživljaju glazbe i način na koji učenik stvara glazbu, kako glazba može utjecati na ljude i </a:t>
            </a:r>
            <a:r>
              <a:rPr lang="hr-HR" sz="4000" dirty="0" err="1" smtClean="0"/>
              <a:t>sl</a:t>
            </a:r>
            <a:r>
              <a:rPr lang="hr-HR" sz="4000" dirty="0" smtClean="0"/>
              <a:t>.</a:t>
            </a:r>
            <a:r>
              <a:rPr lang="sv-SE" sz="4000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r-HR" sz="4000" dirty="0" smtClean="0"/>
              <a:t>Koliko dobro učenik poznaje različite glazbene žanrove i glazbu drugih kultura</a:t>
            </a:r>
            <a:r>
              <a:rPr lang="sv-SE" sz="4000" dirty="0" smtClean="0"/>
              <a:t> </a:t>
            </a:r>
            <a:r>
              <a:rPr lang="hr-HR" sz="4000" dirty="0" smtClean="0"/>
              <a:t>te njegovo znanje o skupinama instrumenata</a:t>
            </a:r>
            <a:r>
              <a:rPr lang="sv-SE" sz="4000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sv-SE" sz="4000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sv-SE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Švedski </a:t>
            </a:r>
            <a:r>
              <a:rPr lang="hr-HR" dirty="0" smtClean="0"/>
              <a:t>kurikulum</a:t>
            </a:r>
            <a:r>
              <a:rPr lang="sv-SE" dirty="0" smtClean="0"/>
              <a:t>: </a:t>
            </a:r>
            <a:r>
              <a:rPr lang="sv-SE" dirty="0" smtClean="0"/>
              <a:t>Lgr11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438275"/>
            <a:ext cx="10515600" cy="5067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b="1" dirty="0" smtClean="0"/>
              <a:t>Nastavni plan i program za osnovne škole</a:t>
            </a:r>
            <a:r>
              <a:rPr lang="sv-SE" dirty="0" smtClean="0"/>
              <a:t>, 20</a:t>
            </a:r>
            <a:r>
              <a:rPr lang="sv-SE" b="1" dirty="0" smtClean="0"/>
              <a:t>11 = </a:t>
            </a:r>
            <a:r>
              <a:rPr lang="hr-HR" dirty="0" smtClean="0"/>
              <a:t>Kurikulum </a:t>
            </a:r>
            <a:r>
              <a:rPr lang="hr-HR" dirty="0" smtClean="0"/>
              <a:t>za obaveznu školu</a:t>
            </a:r>
            <a:r>
              <a:rPr lang="en-US" dirty="0" smtClean="0"/>
              <a:t>,</a:t>
            </a:r>
            <a:r>
              <a:rPr lang="hr-HR" dirty="0" smtClean="0"/>
              <a:t>predškolski razred </a:t>
            </a:r>
            <a:r>
              <a:rPr lang="en-US" dirty="0" smtClean="0"/>
              <a:t> </a:t>
            </a:r>
            <a:r>
              <a:rPr lang="hr-HR" dirty="0" smtClean="0"/>
              <a:t>i centar za razonodu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v-SE" dirty="0" smtClean="0"/>
              <a:t>2011Lgr11 – </a:t>
            </a:r>
            <a:r>
              <a:rPr lang="hr-HR" dirty="0" smtClean="0"/>
              <a:t>od</a:t>
            </a:r>
            <a:r>
              <a:rPr lang="sv-SE" dirty="0" smtClean="0"/>
              <a:t> 2011</a:t>
            </a:r>
            <a:r>
              <a:rPr lang="hr-HR" dirty="0" smtClean="0"/>
              <a:t>.</a:t>
            </a:r>
            <a:r>
              <a:rPr lang="sv-SE" dirty="0" smtClean="0"/>
              <a:t> </a:t>
            </a:r>
            <a:r>
              <a:rPr lang="hr-HR" dirty="0" smtClean="0"/>
              <a:t>nova Biblija za sve švedske učitelje </a:t>
            </a:r>
            <a:r>
              <a:rPr lang="sv-SE" dirty="0" smtClean="0"/>
              <a:t>(</a:t>
            </a:r>
            <a:r>
              <a:rPr lang="hr-HR" dirty="0" smtClean="0"/>
              <a:t>za </a:t>
            </a:r>
            <a:r>
              <a:rPr lang="hr-HR" dirty="0" smtClean="0"/>
              <a:t>pred-školu</a:t>
            </a:r>
            <a:r>
              <a:rPr lang="hr-HR" dirty="0" smtClean="0"/>
              <a:t>, osnovnu školu i centar za razonodu</a:t>
            </a:r>
            <a:r>
              <a:rPr lang="sv-SE" dirty="0" smtClean="0"/>
              <a:t>).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dirty="0" smtClean="0"/>
              <a:t>Svaki učitelj treba pratiti određeni dio </a:t>
            </a:r>
            <a:r>
              <a:rPr lang="hr-HR" dirty="0" err="1" smtClean="0"/>
              <a:t>kurikula</a:t>
            </a:r>
            <a:r>
              <a:rPr lang="sv-SE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dirty="0" smtClean="0"/>
              <a:t>Cilj je visoka kvaliteta i jednako obrazovanje za svakog učenika svagdje</a:t>
            </a:r>
            <a:r>
              <a:rPr lang="sv-SE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dirty="0" smtClean="0"/>
              <a:t>Sustav ocjenjivanja je novi </a:t>
            </a:r>
            <a:r>
              <a:rPr lang="sv-SE" dirty="0" smtClean="0"/>
              <a:t>(</a:t>
            </a:r>
            <a:r>
              <a:rPr lang="hr-HR" dirty="0" smtClean="0"/>
              <a:t>ponovo</a:t>
            </a:r>
            <a:r>
              <a:rPr lang="sv-SE" dirty="0" smtClean="0"/>
              <a:t>…) </a:t>
            </a:r>
            <a:r>
              <a:rPr lang="hr-HR" dirty="0" smtClean="0"/>
              <a:t>od</a:t>
            </a:r>
            <a:r>
              <a:rPr lang="sv-SE" dirty="0" smtClean="0"/>
              <a:t> F (</a:t>
            </a:r>
            <a:r>
              <a:rPr lang="hr-HR" dirty="0" smtClean="0"/>
              <a:t>nedovoljan</a:t>
            </a:r>
            <a:r>
              <a:rPr lang="sv-SE" dirty="0" smtClean="0"/>
              <a:t>), E (</a:t>
            </a:r>
            <a:r>
              <a:rPr lang="hr-HR" dirty="0" smtClean="0"/>
              <a:t>dovoljan</a:t>
            </a:r>
            <a:r>
              <a:rPr lang="sv-SE" dirty="0" smtClean="0"/>
              <a:t>) </a:t>
            </a:r>
            <a:r>
              <a:rPr lang="hr-HR" dirty="0" smtClean="0"/>
              <a:t>do</a:t>
            </a:r>
            <a:r>
              <a:rPr lang="sv-SE" dirty="0" smtClean="0"/>
              <a:t> A, </a:t>
            </a:r>
            <a:r>
              <a:rPr lang="hr-HR" dirty="0" smtClean="0"/>
              <a:t>izvrstan</a:t>
            </a:r>
            <a:r>
              <a:rPr lang="sv-SE" dirty="0" smtClean="0"/>
              <a:t>. </a:t>
            </a:r>
            <a:r>
              <a:rPr lang="hr-HR" dirty="0" smtClean="0"/>
              <a:t>Teže je dobiti </a:t>
            </a:r>
            <a:r>
              <a:rPr lang="sv-SE" dirty="0" smtClean="0"/>
              <a:t>A.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dirty="0" smtClean="0"/>
              <a:t>Mreža stručnjaka u svakom gradu i za svaki predmet</a:t>
            </a:r>
            <a:r>
              <a:rPr lang="sv-SE" dirty="0" smtClean="0"/>
              <a:t> (</a:t>
            </a:r>
            <a:r>
              <a:rPr lang="hr-HR" dirty="0" smtClean="0"/>
              <a:t>sastanci jednom mjesečno</a:t>
            </a:r>
            <a:r>
              <a:rPr lang="sv-SE" dirty="0" smtClean="0"/>
              <a:t>) </a:t>
            </a:r>
            <a:r>
              <a:rPr lang="hr-HR" dirty="0" smtClean="0"/>
              <a:t>je neophodna </a:t>
            </a:r>
            <a:r>
              <a:rPr lang="sv-SE" dirty="0" smtClean="0"/>
              <a:t>– </a:t>
            </a:r>
            <a:r>
              <a:rPr lang="hr-HR" dirty="0" smtClean="0"/>
              <a:t>u</a:t>
            </a:r>
            <a:r>
              <a:rPr lang="sv-SE" dirty="0" smtClean="0"/>
              <a:t> Linköping</a:t>
            </a:r>
            <a:r>
              <a:rPr lang="hr-HR" dirty="0" smtClean="0"/>
              <a:t>u</a:t>
            </a:r>
            <a:r>
              <a:rPr lang="sv-SE" dirty="0" smtClean="0"/>
              <a:t> </a:t>
            </a:r>
            <a:r>
              <a:rPr lang="hr-HR" dirty="0" smtClean="0"/>
              <a:t>to funkcionira</a:t>
            </a:r>
            <a:r>
              <a:rPr lang="sv-SE" dirty="0" smtClean="0"/>
              <a:t>!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v-SE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sv-SE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v-SE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4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600" dirty="0" smtClean="0"/>
              <a:t>Različiti tipovi učitelja</a:t>
            </a:r>
            <a:r>
              <a:rPr lang="sv-SE" sz="3600" dirty="0" smtClean="0"/>
              <a:t>: 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854075"/>
            <a:ext cx="10515600" cy="532288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dirty="0" smtClean="0"/>
              <a:t>Predškolski učitelji</a:t>
            </a:r>
            <a:r>
              <a:rPr lang="sv-SE" dirty="0" smtClean="0"/>
              <a:t>, </a:t>
            </a:r>
            <a:r>
              <a:rPr lang="hr-HR" dirty="0" smtClean="0"/>
              <a:t>djeca od</a:t>
            </a:r>
            <a:r>
              <a:rPr lang="sv-SE" dirty="0" smtClean="0"/>
              <a:t> 1</a:t>
            </a:r>
            <a:r>
              <a:rPr lang="hr-HR" dirty="0" smtClean="0"/>
              <a:t> do </a:t>
            </a:r>
            <a:r>
              <a:rPr lang="sv-SE" dirty="0" smtClean="0"/>
              <a:t>6 </a:t>
            </a:r>
            <a:r>
              <a:rPr lang="hr-HR" dirty="0" smtClean="0"/>
              <a:t>godina</a:t>
            </a:r>
            <a:r>
              <a:rPr lang="sv-SE" dirty="0" smtClean="0"/>
              <a:t>; </a:t>
            </a:r>
            <a:r>
              <a:rPr lang="hr-HR" dirty="0" smtClean="0"/>
              <a:t>djeca starosti 6 godina su u školi</a:t>
            </a:r>
            <a:r>
              <a:rPr lang="sv-SE" dirty="0" smtClean="0"/>
              <a:t>: </a:t>
            </a:r>
            <a:r>
              <a:rPr lang="hr-HR" dirty="0" smtClean="0"/>
              <a:t>predškolski razred</a:t>
            </a:r>
            <a:r>
              <a:rPr lang="sv-SE" dirty="0" smtClean="0"/>
              <a:t>. </a:t>
            </a:r>
            <a:endParaRPr lang="sv-SE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dirty="0" smtClean="0"/>
              <a:t>Učitelji za razrede</a:t>
            </a:r>
            <a:r>
              <a:rPr lang="sv-SE" dirty="0" smtClean="0"/>
              <a:t> 1-7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dirty="0" smtClean="0"/>
              <a:t>Učitelji za razrede </a:t>
            </a:r>
            <a:r>
              <a:rPr lang="sv-SE" dirty="0" smtClean="0"/>
              <a:t>4-9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dirty="0" smtClean="0"/>
              <a:t>Posebni učitelji sporta</a:t>
            </a:r>
            <a:r>
              <a:rPr lang="sv-SE" dirty="0" smtClean="0"/>
              <a:t>, </a:t>
            </a:r>
            <a:r>
              <a:rPr lang="hr-HR" dirty="0" smtClean="0"/>
              <a:t>učitelji obrade drva</a:t>
            </a:r>
            <a:r>
              <a:rPr lang="sv-SE" dirty="0" smtClean="0"/>
              <a:t>, </a:t>
            </a:r>
            <a:r>
              <a:rPr lang="hr-HR" dirty="0" smtClean="0"/>
              <a:t>učitelji šivanja</a:t>
            </a:r>
            <a:r>
              <a:rPr lang="sv-SE" dirty="0" smtClean="0"/>
              <a:t>, </a:t>
            </a:r>
            <a:r>
              <a:rPr lang="hr-HR" dirty="0" smtClean="0"/>
              <a:t>učitelji likovne umjetnosti</a:t>
            </a:r>
            <a:r>
              <a:rPr lang="sv-SE" dirty="0" smtClean="0"/>
              <a:t>,  </a:t>
            </a:r>
            <a:r>
              <a:rPr lang="hr-HR" dirty="0" smtClean="0"/>
              <a:t>učitelji glazbene kulture te učitelji za učenike s posebnim potrebama.</a:t>
            </a:r>
            <a:endParaRPr lang="sv-SE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dirty="0" smtClean="0"/>
              <a:t>Učitelji stvaralaštva koji rade u centu za stvaralaštvo nakon škole također rade u školi kao učitelji sporta, likovne kulture ili glazbene kulture od 1. – 3. razreda</a:t>
            </a:r>
            <a:r>
              <a:rPr lang="sv-SE" dirty="0" smtClean="0"/>
              <a:t> (</a:t>
            </a:r>
            <a:r>
              <a:rPr lang="hr-HR" dirty="0" smtClean="0"/>
              <a:t>neki od </a:t>
            </a:r>
            <a:r>
              <a:rPr lang="sv-SE" dirty="0" smtClean="0"/>
              <a:t>1</a:t>
            </a:r>
            <a:r>
              <a:rPr lang="hr-HR" dirty="0" smtClean="0"/>
              <a:t>. </a:t>
            </a:r>
            <a:r>
              <a:rPr lang="sv-SE" dirty="0" smtClean="0"/>
              <a:t>–</a:t>
            </a:r>
            <a:r>
              <a:rPr lang="hr-HR" dirty="0" smtClean="0"/>
              <a:t> </a:t>
            </a:r>
            <a:r>
              <a:rPr lang="sv-SE" dirty="0" smtClean="0"/>
              <a:t>6</a:t>
            </a:r>
            <a:r>
              <a:rPr lang="hr-HR" dirty="0" smtClean="0"/>
              <a:t>.</a:t>
            </a:r>
            <a:r>
              <a:rPr lang="sv-SE" dirty="0" smtClean="0"/>
              <a:t>)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dirty="0" smtClean="0"/>
              <a:t>Učitelji od </a:t>
            </a:r>
            <a:r>
              <a:rPr lang="sv-SE" dirty="0" smtClean="0"/>
              <a:t>4</a:t>
            </a:r>
            <a:r>
              <a:rPr lang="hr-HR" dirty="0" smtClean="0"/>
              <a:t>. do </a:t>
            </a:r>
            <a:r>
              <a:rPr lang="sv-SE" dirty="0" smtClean="0"/>
              <a:t>6</a:t>
            </a:r>
            <a:r>
              <a:rPr lang="hr-HR" dirty="0" smtClean="0"/>
              <a:t>. razreda</a:t>
            </a:r>
            <a:r>
              <a:rPr lang="sv-SE" dirty="0" smtClean="0"/>
              <a:t> </a:t>
            </a:r>
            <a:r>
              <a:rPr lang="hr-HR" dirty="0" smtClean="0"/>
              <a:t>specijalizirani su za dva ili tri predmeta kao što su matematika, Švedski ili Engleski i oni poučavaju više razreda, a ne samo svoj. </a:t>
            </a:r>
            <a:endParaRPr lang="sv-SE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dirty="0" smtClean="0"/>
              <a:t>Učitelji u srednjoj školi također poučavaju dva ili tri različita predmeta</a:t>
            </a:r>
            <a:r>
              <a:rPr lang="sv-SE" dirty="0" smtClean="0"/>
              <a:t>. 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 descr="http://pedagogstockholmblogg.se/larandebedomning/files/2011/05/Lgr-1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362325" y="-6350"/>
            <a:ext cx="4695825" cy="6883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411163"/>
            <a:ext cx="10515600" cy="57658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 smtClean="0"/>
              <a:t>Cjelokupni </a:t>
            </a:r>
            <a:r>
              <a:rPr lang="hr-HR" dirty="0" smtClean="0"/>
              <a:t>kurikulum </a:t>
            </a:r>
            <a:r>
              <a:rPr lang="hr-HR" dirty="0" smtClean="0"/>
              <a:t>sastoji se od tri dijela</a:t>
            </a:r>
            <a:r>
              <a:rPr lang="en-US" dirty="0" smtClean="0"/>
              <a:t>: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1. </a:t>
            </a:r>
            <a:r>
              <a:rPr lang="hr-HR" dirty="0" smtClean="0"/>
              <a:t>Osnovne vrijednosti i zadaci škole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2. </a:t>
            </a:r>
            <a:r>
              <a:rPr lang="hr-HR" dirty="0" smtClean="0"/>
              <a:t>Globalni ciljevi i smjernice za obrazovanje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3. </a:t>
            </a:r>
            <a:r>
              <a:rPr lang="hr-HR" dirty="0" smtClean="0"/>
              <a:t>Nastavni planovi i programi dopunjeni zahtjevima znanja, na primjer</a:t>
            </a:r>
            <a:r>
              <a:rPr lang="en-US" dirty="0" smtClean="0"/>
              <a:t>: </a:t>
            </a:r>
            <a:endParaRPr lang="sv-SE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“</a:t>
            </a:r>
            <a:r>
              <a:rPr lang="hr-HR" dirty="0" smtClean="0"/>
              <a:t>Nepovredivost ljudskog života, slobode pojedinca i integriteta, jednaka vrijednost svih ljudi, ravnopravnost žena i muškaraca te solidarnost sa slabima i ranjivima vrijednosti su koje škola treba predstaviti i  priopćiti</a:t>
            </a:r>
            <a:r>
              <a:rPr lang="en-US" dirty="0" smtClean="0"/>
              <a:t>…  </a:t>
            </a:r>
            <a:r>
              <a:rPr lang="hr-HR" dirty="0" smtClean="0"/>
              <a:t>to se postiže poticanjem pojedinca na razvoj osjećaja pravde, velikodušnosti duha, tolerancije i odgovornosti. Poučavanje u  školi ne treba biti vjerski opredijeljeno</a:t>
            </a:r>
            <a:r>
              <a:rPr lang="en-US" dirty="0" smtClean="0"/>
              <a:t>.”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“</a:t>
            </a:r>
            <a:r>
              <a:rPr lang="hr-HR" dirty="0" smtClean="0"/>
              <a:t>Internacionalizacija švedskog društva i povećanje prekogranične mobilnosti postavlja visoke zahtjeve ljudima da žive cijeneći vrijednosti kulturalne raznolikosti</a:t>
            </a:r>
            <a:r>
              <a:rPr lang="en-US" dirty="0" smtClean="0"/>
              <a:t>.”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315913"/>
            <a:ext cx="10515600" cy="58610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v-SE" dirty="0" smtClean="0"/>
              <a:t> </a:t>
            </a:r>
            <a:endParaRPr lang="sv-SE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v-SE" dirty="0" smtClean="0"/>
              <a:t>”</a:t>
            </a:r>
            <a:r>
              <a:rPr lang="hr-HR" dirty="0" smtClean="0"/>
              <a:t>Zakonom je određeno da obrazovanje u svakom obliku škole i centra za razonodu mora biti jednako, bez obzira na to u kojem je dijelu zemlje</a:t>
            </a:r>
            <a:r>
              <a:rPr lang="en-US" dirty="0" smtClean="0"/>
              <a:t>.”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“</a:t>
            </a:r>
            <a:r>
              <a:rPr lang="hr-HR" dirty="0" smtClean="0"/>
              <a:t>Škola mora aktivno i svjesno izjednačavati prava i mogućnosti za žene i muškarce. Način na koji su djevojčice i dječaci tretirani i ocijenjeni u školi</a:t>
            </a:r>
            <a:r>
              <a:rPr lang="en-US" dirty="0" smtClean="0"/>
              <a:t> </a:t>
            </a:r>
            <a:r>
              <a:rPr lang="hr-HR" dirty="0" smtClean="0"/>
              <a:t>i zahtjevi i očekivanja koja se stavljaju pred njih</a:t>
            </a:r>
            <a:r>
              <a:rPr lang="en-US" dirty="0" smtClean="0"/>
              <a:t>, </a:t>
            </a:r>
            <a:r>
              <a:rPr lang="hr-HR" dirty="0" smtClean="0"/>
              <a:t>pridonose njihovoj percepciji rodnih razlika</a:t>
            </a:r>
            <a:r>
              <a:rPr lang="en-US" dirty="0" smtClean="0"/>
              <a:t>. </a:t>
            </a:r>
            <a:r>
              <a:rPr lang="hr-HR" dirty="0" smtClean="0"/>
              <a:t>Škola ima odgovornost da pređe preko tradicionalnih rodnih obrazaca.</a:t>
            </a:r>
            <a:r>
              <a:rPr lang="en-US" dirty="0" smtClean="0"/>
              <a:t> </a:t>
            </a:r>
            <a:r>
              <a:rPr lang="hr-HR" dirty="0" smtClean="0"/>
              <a:t>To bi trebalo osigurati učenicima prostor za istraživanje i razvoj njihovih sposobnosti i interesa neovisno o spolnoj pripadnosti</a:t>
            </a:r>
            <a:r>
              <a:rPr lang="en-US" dirty="0" smtClean="0"/>
              <a:t>.”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8775"/>
          </a:xfrm>
        </p:spPr>
        <p:txBody>
          <a:bodyPr/>
          <a:lstStyle/>
          <a:p>
            <a:pPr eaLnBrk="1" hangingPunct="1"/>
            <a:r>
              <a:rPr lang="sv-SE" sz="3600" dirty="0" smtClean="0"/>
              <a:t/>
            </a:r>
            <a:br>
              <a:rPr lang="sv-SE" sz="3600" dirty="0" smtClean="0"/>
            </a:br>
            <a:r>
              <a:rPr lang="sv-SE" sz="3600" dirty="0" smtClean="0"/>
              <a:t/>
            </a:r>
            <a:br>
              <a:rPr lang="sv-SE" sz="3600" dirty="0" smtClean="0"/>
            </a:br>
            <a:r>
              <a:rPr lang="sv-SE" sz="4800" dirty="0" smtClean="0"/>
              <a:t>Important perspectives</a:t>
            </a:r>
            <a:r>
              <a:rPr lang="sv-SE" sz="3600" dirty="0" smtClean="0"/>
              <a:t>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552450"/>
            <a:ext cx="10515600" cy="56245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endParaRPr lang="hr-HR" sz="4800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hr-HR" sz="4800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sz="4800" dirty="0" smtClean="0"/>
              <a:t>Perspektiva okoliša</a:t>
            </a:r>
            <a:r>
              <a:rPr lang="sv-SE" sz="4800" i="1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sz="4800" i="1" dirty="0" smtClean="0"/>
              <a:t>Povijesna perspektiva</a:t>
            </a:r>
            <a:r>
              <a:rPr lang="sv-SE" sz="4800" i="1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sz="4800" i="1" dirty="0" smtClean="0"/>
              <a:t>Internacionalna perspektiva</a:t>
            </a:r>
            <a:r>
              <a:rPr lang="sv-SE" sz="4800" i="1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sz="4800" dirty="0" smtClean="0"/>
              <a:t>Etička perspektiva</a:t>
            </a:r>
            <a:r>
              <a:rPr lang="sv-SE" sz="4800" i="1" dirty="0" smtClean="0"/>
              <a:t>. </a:t>
            </a:r>
            <a:endParaRPr lang="sv-SE" sz="48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474663"/>
            <a:ext cx="10515600" cy="57023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hr-HR" sz="3600" dirty="0" smtClean="0"/>
              <a:t>Kroz svaki predmet, od prvog do devetog razreda, trebalo bi razviti 3 – 5 sposobnosti. Usklađivanje</a:t>
            </a:r>
            <a:r>
              <a:rPr lang="sv-SE" sz="3600" dirty="0" smtClean="0"/>
              <a:t>! (</a:t>
            </a:r>
            <a:r>
              <a:rPr lang="hr-HR" sz="3600" dirty="0" smtClean="0"/>
              <a:t>Švedski</a:t>
            </a:r>
            <a:r>
              <a:rPr lang="sv-SE" sz="3600" dirty="0" smtClean="0"/>
              <a:t>: ”</a:t>
            </a:r>
            <a:r>
              <a:rPr lang="hr-HR" sz="3600" dirty="0" smtClean="0"/>
              <a:t>Crvena linija</a:t>
            </a:r>
            <a:r>
              <a:rPr lang="sv-SE" sz="3600" dirty="0" smtClean="0"/>
              <a:t>”)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r-HR" sz="3600" dirty="0" smtClean="0"/>
              <a:t>Glazbena kultura</a:t>
            </a:r>
            <a:r>
              <a:rPr lang="sv-SE" sz="3600" dirty="0" smtClean="0"/>
              <a:t>, 3 </a:t>
            </a:r>
            <a:r>
              <a:rPr lang="hr-HR" sz="3600" dirty="0" smtClean="0"/>
              <a:t>sposobnosti</a:t>
            </a:r>
            <a:r>
              <a:rPr lang="sv-SE" sz="3600" dirty="0" smtClean="0"/>
              <a:t>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r-HR" sz="3600" dirty="0" smtClean="0"/>
              <a:t>Svirati i pjevati u različitim oblicima i žanrovima</a:t>
            </a:r>
            <a:r>
              <a:rPr lang="sv-SE" sz="3600" dirty="0" smtClean="0"/>
              <a:t>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r-HR" sz="3600" dirty="0" smtClean="0"/>
              <a:t>Stvarati i interpretirati glazbu</a:t>
            </a:r>
            <a:r>
              <a:rPr lang="sv-SE" sz="3600" dirty="0" smtClean="0"/>
              <a:t>, </a:t>
            </a:r>
            <a:r>
              <a:rPr lang="hr-HR" sz="3600" dirty="0" smtClean="0"/>
              <a:t>izraziti svoje vlastito mišljenje i ideje o glazbi i razgovarati o njima</a:t>
            </a:r>
            <a:r>
              <a:rPr lang="sv-SE" sz="3600" dirty="0" smtClean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r-HR" sz="3600" dirty="0" smtClean="0"/>
              <a:t>Analizirati i razgovarati o glazbenom izričaju u različitim društvenim, kulturnim i povijesnim kontekstima. </a:t>
            </a:r>
            <a:endParaRPr lang="sv-SE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3600" dirty="0" smtClean="0"/>
              <a:t>Temeljni sadržaj</a:t>
            </a:r>
            <a:r>
              <a:rPr lang="sv-SE" sz="3600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v-SE" sz="3600" dirty="0" smtClean="0"/>
              <a:t>1. </a:t>
            </a:r>
            <a:r>
              <a:rPr lang="hr-HR" sz="3600" dirty="0" smtClean="0"/>
              <a:t>Pjevati, svirati i stvarati glazbu</a:t>
            </a:r>
            <a:r>
              <a:rPr lang="sv-SE" sz="3600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v-SE" sz="3600" dirty="0" smtClean="0"/>
              <a:t>- </a:t>
            </a:r>
            <a:r>
              <a:rPr lang="hr-HR" sz="3600" dirty="0" smtClean="0"/>
              <a:t>Pjevanje i sviranje melodija i akorda u različitim sastavima i različitim žanrovima. </a:t>
            </a:r>
            <a:endParaRPr lang="sv-SE" sz="3600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r-HR" sz="3600" dirty="0" smtClean="0"/>
              <a:t>Sviranje po sluhu nakon glazbenih primjera</a:t>
            </a:r>
            <a:r>
              <a:rPr lang="sv-SE" sz="3600" dirty="0" smtClean="0"/>
              <a:t>, </a:t>
            </a:r>
            <a:r>
              <a:rPr lang="hr-HR" sz="3600" dirty="0" smtClean="0"/>
              <a:t>na primjer </a:t>
            </a:r>
            <a:r>
              <a:rPr lang="hr-HR" sz="3600" dirty="0" smtClean="0"/>
              <a:t>redoslijed </a:t>
            </a:r>
            <a:r>
              <a:rPr lang="hr-HR" sz="3600" dirty="0" smtClean="0"/>
              <a:t>akorda</a:t>
            </a:r>
            <a:r>
              <a:rPr lang="sv-SE" sz="3600" dirty="0" smtClean="0"/>
              <a:t>, </a:t>
            </a:r>
            <a:r>
              <a:rPr lang="hr-HR" sz="3600" dirty="0" smtClean="0"/>
              <a:t>periodi i vrste akorda</a:t>
            </a:r>
            <a:r>
              <a:rPr lang="sv-SE" sz="3600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r-HR" sz="3600" dirty="0" smtClean="0"/>
              <a:t>Imitacija, improvizacija glasom</a:t>
            </a:r>
            <a:r>
              <a:rPr lang="sv-SE" sz="3600" dirty="0" smtClean="0"/>
              <a:t>, i</a:t>
            </a:r>
            <a:r>
              <a:rPr lang="hr-HR" sz="3600" dirty="0" err="1" smtClean="0"/>
              <a:t>nstrumenata</a:t>
            </a:r>
            <a:r>
              <a:rPr lang="sv-SE" sz="3600" dirty="0" smtClean="0"/>
              <a:t>, </a:t>
            </a:r>
            <a:r>
              <a:rPr lang="hr-HR" sz="3600" dirty="0" smtClean="0"/>
              <a:t>ritmova i melodija</a:t>
            </a:r>
            <a:r>
              <a:rPr lang="sv-SE" sz="3600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r-HR" sz="3600" dirty="0" smtClean="0"/>
              <a:t>Stvaranje glazbe iz osobnog znanja o glazbenim uzorcima i oblicima, na primjer, koji se akordi mogu svirati zajedno</a:t>
            </a:r>
            <a:r>
              <a:rPr lang="sv-SE" sz="3600" dirty="0" smtClean="0"/>
              <a:t>, </a:t>
            </a:r>
            <a:r>
              <a:rPr lang="hr-HR" sz="3600" dirty="0" smtClean="0"/>
              <a:t>i osnovnim pravcima</a:t>
            </a:r>
            <a:r>
              <a:rPr lang="sv-SE" sz="3600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3689</TotalTime>
  <Words>988</Words>
  <Application>Microsoft Office PowerPoint</Application>
  <PresentationFormat>Custom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Office-tema</vt:lpstr>
      <vt:lpstr>Švedski školski sustav</vt:lpstr>
      <vt:lpstr>Švedski kurikulum: Lgr11</vt:lpstr>
      <vt:lpstr>Različiti tipovi učitelja: </vt:lpstr>
      <vt:lpstr>Slide 4</vt:lpstr>
      <vt:lpstr>Slide 5</vt:lpstr>
      <vt:lpstr>Slide 6</vt:lpstr>
      <vt:lpstr>  Important perspectives: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Swedish school system</dc:title>
  <dc:creator>Mari Pregmo</dc:creator>
  <cp:lastModifiedBy>Nenad</cp:lastModifiedBy>
  <cp:revision>57</cp:revision>
  <dcterms:created xsi:type="dcterms:W3CDTF">2014-11-23T16:31:18Z</dcterms:created>
  <dcterms:modified xsi:type="dcterms:W3CDTF">2015-04-23T11:12:59Z</dcterms:modified>
</cp:coreProperties>
</file>