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4B71-1B33-42E0-BCDA-0E8799D7AFFF}" type="datetimeFigureOut">
              <a:rPr lang="tr-TR" smtClean="0"/>
              <a:pPr/>
              <a:t>09.03.2015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B11-DE8F-40C6-A25C-BAD4E0A4EEB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4B71-1B33-42E0-BCDA-0E8799D7AFFF}" type="datetimeFigureOut">
              <a:rPr lang="tr-TR" smtClean="0"/>
              <a:pPr/>
              <a:t>09.03.2015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B11-DE8F-40C6-A25C-BAD4E0A4EEB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4B71-1B33-42E0-BCDA-0E8799D7AFFF}" type="datetimeFigureOut">
              <a:rPr lang="tr-TR" smtClean="0"/>
              <a:pPr/>
              <a:t>09.03.2015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B11-DE8F-40C6-A25C-BAD4E0A4EEB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4B71-1B33-42E0-BCDA-0E8799D7AFFF}" type="datetimeFigureOut">
              <a:rPr lang="tr-TR" smtClean="0"/>
              <a:pPr/>
              <a:t>09.03.2015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B11-DE8F-40C6-A25C-BAD4E0A4EEB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4B71-1B33-42E0-BCDA-0E8799D7AFFF}" type="datetimeFigureOut">
              <a:rPr lang="tr-TR" smtClean="0"/>
              <a:pPr/>
              <a:t>09.03.2015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B11-DE8F-40C6-A25C-BAD4E0A4EEB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4B71-1B33-42E0-BCDA-0E8799D7AFFF}" type="datetimeFigureOut">
              <a:rPr lang="tr-TR" smtClean="0"/>
              <a:pPr/>
              <a:t>09.03.2015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B11-DE8F-40C6-A25C-BAD4E0A4EEB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4B71-1B33-42E0-BCDA-0E8799D7AFFF}" type="datetimeFigureOut">
              <a:rPr lang="tr-TR" smtClean="0"/>
              <a:pPr/>
              <a:t>09.03.2015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B11-DE8F-40C6-A25C-BAD4E0A4EEB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4B71-1B33-42E0-BCDA-0E8799D7AFFF}" type="datetimeFigureOut">
              <a:rPr lang="tr-TR" smtClean="0"/>
              <a:pPr/>
              <a:t>09.03.2015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B11-DE8F-40C6-A25C-BAD4E0A4EEB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4B71-1B33-42E0-BCDA-0E8799D7AFFF}" type="datetimeFigureOut">
              <a:rPr lang="tr-TR" smtClean="0"/>
              <a:pPr/>
              <a:t>09.03.2015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B11-DE8F-40C6-A25C-BAD4E0A4EEB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4B71-1B33-42E0-BCDA-0E8799D7AFFF}" type="datetimeFigureOut">
              <a:rPr lang="tr-TR" smtClean="0"/>
              <a:pPr/>
              <a:t>09.03.2015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B11-DE8F-40C6-A25C-BAD4E0A4EEB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4B71-1B33-42E0-BCDA-0E8799D7AFFF}" type="datetimeFigureOut">
              <a:rPr lang="tr-TR" smtClean="0"/>
              <a:pPr/>
              <a:t>09.03.2015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B11-DE8F-40C6-A25C-BAD4E0A4EEB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54B71-1B33-42E0-BCDA-0E8799D7AFFF}" type="datetimeFigureOut">
              <a:rPr lang="tr-TR" smtClean="0"/>
              <a:pPr/>
              <a:t>09.03.2015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61B11-DE8F-40C6-A25C-BAD4E0A4EEB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tr-TR" dirty="0" err="1" smtClean="0"/>
              <a:t>Yenikonak</a:t>
            </a:r>
            <a:r>
              <a:rPr lang="tr-TR" dirty="0" smtClean="0"/>
              <a:t> YBO</a:t>
            </a:r>
            <a:br>
              <a:rPr lang="tr-TR" dirty="0" smtClean="0"/>
            </a:br>
            <a:r>
              <a:rPr lang="tr-TR" dirty="0" smtClean="0"/>
              <a:t>First </a:t>
            </a:r>
            <a:r>
              <a:rPr lang="tr-TR" dirty="0" err="1" smtClean="0"/>
              <a:t>Questionnaire</a:t>
            </a:r>
            <a:endParaRPr lang="en-GB" dirty="0"/>
          </a:p>
        </p:txBody>
      </p:sp>
      <p:pic>
        <p:nvPicPr>
          <p:cNvPr id="1026" name="Picture 2" descr="D:\çelik yedek\Documents\Projects\Erasmus +\School\final logo K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19837"/>
            <a:ext cx="5040560" cy="367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860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7663038"/>
              </p:ext>
            </p:extLst>
          </p:nvPr>
        </p:nvGraphicFramePr>
        <p:xfrm>
          <a:off x="214282" y="1643050"/>
          <a:ext cx="8715436" cy="4500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712478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Primary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Age : 7,8,9,10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Middle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Age : 11,12,13,14,15</a:t>
                      </a:r>
                      <a:endParaRPr lang="tr-TR" dirty="0"/>
                    </a:p>
                  </a:txBody>
                  <a:tcPr/>
                </a:tc>
              </a:tr>
              <a:tr h="3788116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5- c. </a:t>
            </a:r>
            <a:r>
              <a:rPr lang="en-US" dirty="0" smtClean="0"/>
              <a:t>The instruments pupils would like to play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5156" t="41015" r="30420" b="26758"/>
          <a:stretch>
            <a:fillRect/>
          </a:stretch>
        </p:blipFill>
        <p:spPr bwMode="auto">
          <a:xfrm>
            <a:off x="357158" y="2500306"/>
            <a:ext cx="396805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33692" t="41992" r="33349" b="25781"/>
          <a:stretch>
            <a:fillRect/>
          </a:stretch>
        </p:blipFill>
        <p:spPr bwMode="auto">
          <a:xfrm>
            <a:off x="4714875" y="2500306"/>
            <a:ext cx="409144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512438"/>
              </p:ext>
            </p:extLst>
          </p:nvPr>
        </p:nvGraphicFramePr>
        <p:xfrm>
          <a:off x="214282" y="1428736"/>
          <a:ext cx="8715436" cy="485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572032"/>
              </a:tblGrid>
              <a:tr h="1168079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Primary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Age : 7,8,9,10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Middle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Age : 11,12,13,14,15</a:t>
                      </a:r>
                      <a:endParaRPr lang="tr-TR" dirty="0"/>
                    </a:p>
                  </a:txBody>
                  <a:tcPr/>
                </a:tc>
              </a:tr>
              <a:tr h="3689705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6- </a:t>
            </a:r>
            <a:r>
              <a:rPr lang="en-US" dirty="0" smtClean="0"/>
              <a:t>The </a:t>
            </a:r>
            <a:r>
              <a:rPr lang="en-US" dirty="0" err="1" smtClean="0"/>
              <a:t>favourite</a:t>
            </a:r>
            <a:r>
              <a:rPr lang="en-US" dirty="0" smtClean="0"/>
              <a:t> instrument of the pupils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34424" t="41016" r="30420" b="27734"/>
          <a:stretch>
            <a:fillRect/>
          </a:stretch>
        </p:blipFill>
        <p:spPr bwMode="auto">
          <a:xfrm>
            <a:off x="305764" y="3143248"/>
            <a:ext cx="4000528" cy="266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30761" t="41992" r="26758" b="25781"/>
          <a:stretch>
            <a:fillRect/>
          </a:stretch>
        </p:blipFill>
        <p:spPr bwMode="auto">
          <a:xfrm>
            <a:off x="4421871" y="3071810"/>
            <a:ext cx="439451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5965952"/>
              </p:ext>
            </p:extLst>
          </p:nvPr>
        </p:nvGraphicFramePr>
        <p:xfrm>
          <a:off x="214282" y="1500174"/>
          <a:ext cx="8715436" cy="4332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  <a:gridCol w="4929222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Primary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Age : 7,8,9,10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Middle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Age : 11,12,13,14,15</a:t>
                      </a:r>
                      <a:endParaRPr lang="tr-TR" dirty="0"/>
                    </a:p>
                  </a:txBody>
                  <a:tcPr/>
                </a:tc>
              </a:tr>
              <a:tr h="368970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7- </a:t>
            </a:r>
            <a:r>
              <a:rPr lang="en-US" dirty="0" smtClean="0"/>
              <a:t>The composers they know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5889" t="41016" r="31884" b="24804"/>
          <a:stretch>
            <a:fillRect/>
          </a:stretch>
        </p:blipFill>
        <p:spPr bwMode="auto">
          <a:xfrm>
            <a:off x="357158" y="2500306"/>
            <a:ext cx="3571900" cy="284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 l="32959" t="41992" r="31152" b="25781"/>
          <a:stretch>
            <a:fillRect/>
          </a:stretch>
        </p:blipFill>
        <p:spPr bwMode="auto">
          <a:xfrm>
            <a:off x="4071934" y="2285992"/>
            <a:ext cx="4786346" cy="322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8445789"/>
              </p:ext>
            </p:extLst>
          </p:nvPr>
        </p:nvGraphicFramePr>
        <p:xfrm>
          <a:off x="285720" y="1785926"/>
          <a:ext cx="8643998" cy="42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429156"/>
              </a:tblGrid>
              <a:tr h="697180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Primary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Age : 7,8,9,10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Middle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Age : 11,12,13,14,15</a:t>
                      </a:r>
                      <a:endParaRPr lang="tr-TR" dirty="0"/>
                    </a:p>
                  </a:txBody>
                  <a:tcPr/>
                </a:tc>
              </a:tr>
              <a:tr h="35891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8- </a:t>
            </a:r>
            <a:r>
              <a:rPr lang="en-US" dirty="0" smtClean="0"/>
              <a:t>Their feelings when they listen to music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35889" t="41015" r="31152" b="26758"/>
          <a:stretch>
            <a:fillRect/>
          </a:stretch>
        </p:blipFill>
        <p:spPr bwMode="auto">
          <a:xfrm>
            <a:off x="451838" y="2823804"/>
            <a:ext cx="3929090" cy="288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 l="35156" t="41992" r="31152" b="25781"/>
          <a:stretch>
            <a:fillRect/>
          </a:stretch>
        </p:blipFill>
        <p:spPr bwMode="auto">
          <a:xfrm>
            <a:off x="4636185" y="2714620"/>
            <a:ext cx="407921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7442980"/>
              </p:ext>
            </p:extLst>
          </p:nvPr>
        </p:nvGraphicFramePr>
        <p:xfrm>
          <a:off x="571472" y="1785926"/>
          <a:ext cx="8143932" cy="43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071966"/>
              </a:tblGrid>
              <a:tr h="1047836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Primary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Age : 7,8,9,10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Middle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Age : 11,12,13,14,15</a:t>
                      </a:r>
                      <a:endParaRPr lang="tr-TR" dirty="0"/>
                    </a:p>
                  </a:txBody>
                  <a:tcPr/>
                </a:tc>
              </a:tr>
              <a:tr h="330988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9- a. </a:t>
            </a:r>
            <a:r>
              <a:rPr lang="en-US" dirty="0" smtClean="0"/>
              <a:t>The pupils who like singing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37354" t="41016" r="31152" b="25781"/>
          <a:stretch>
            <a:fillRect/>
          </a:stretch>
        </p:blipFill>
        <p:spPr bwMode="auto">
          <a:xfrm>
            <a:off x="632460" y="2925736"/>
            <a:ext cx="3929090" cy="310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 l="38818" t="41016" r="32617" b="25781"/>
          <a:stretch>
            <a:fillRect/>
          </a:stretch>
        </p:blipFill>
        <p:spPr bwMode="auto">
          <a:xfrm>
            <a:off x="4810412" y="2928934"/>
            <a:ext cx="3762116" cy="311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6043304"/>
              </p:ext>
            </p:extLst>
          </p:nvPr>
        </p:nvGraphicFramePr>
        <p:xfrm>
          <a:off x="357158" y="1785926"/>
          <a:ext cx="8501122" cy="43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1047836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Primary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Age : 7,8,9,10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Middle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Age : 11,12,13,14,15</a:t>
                      </a:r>
                      <a:endParaRPr lang="tr-TR" dirty="0"/>
                    </a:p>
                  </a:txBody>
                  <a:tcPr/>
                </a:tc>
              </a:tr>
              <a:tr h="330988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9- b. </a:t>
            </a:r>
            <a:r>
              <a:rPr lang="en-US" dirty="0" smtClean="0"/>
              <a:t>The places where they sing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35156" t="41992" r="32617" b="26758"/>
          <a:stretch>
            <a:fillRect/>
          </a:stretch>
        </p:blipFill>
        <p:spPr bwMode="auto">
          <a:xfrm>
            <a:off x="492782" y="3010822"/>
            <a:ext cx="39290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 l="34424" t="41992" r="31152" b="28711"/>
          <a:stretch>
            <a:fillRect/>
          </a:stretch>
        </p:blipFill>
        <p:spPr bwMode="auto">
          <a:xfrm>
            <a:off x="4670734" y="2997174"/>
            <a:ext cx="4071966" cy="286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10- </a:t>
            </a:r>
            <a:r>
              <a:rPr lang="en-US" dirty="0" smtClean="0"/>
              <a:t>The places where they learned the songs they know</a:t>
            </a:r>
            <a:endParaRPr lang="en-US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9750817"/>
              </p:ext>
            </p:extLst>
          </p:nvPr>
        </p:nvGraphicFramePr>
        <p:xfrm>
          <a:off x="571472" y="1785926"/>
          <a:ext cx="8143932" cy="43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071966"/>
              </a:tblGrid>
              <a:tr h="1047836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Primary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Age : 7,8,9,10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Middle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Age : 11,12,13,14,15</a:t>
                      </a:r>
                      <a:endParaRPr lang="tr-TR" dirty="0"/>
                    </a:p>
                  </a:txBody>
                  <a:tcPr/>
                </a:tc>
              </a:tr>
              <a:tr h="330988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35156" t="41015" r="31152" b="26758"/>
          <a:stretch>
            <a:fillRect/>
          </a:stretch>
        </p:blipFill>
        <p:spPr bwMode="auto">
          <a:xfrm>
            <a:off x="642910" y="3000372"/>
            <a:ext cx="388362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 l="35889" t="41015" r="32617" b="26758"/>
          <a:stretch>
            <a:fillRect/>
          </a:stretch>
        </p:blipFill>
        <p:spPr bwMode="auto">
          <a:xfrm>
            <a:off x="4786314" y="3000372"/>
            <a:ext cx="3643338" cy="27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/>
          <a:lstStyle/>
          <a:p>
            <a:r>
              <a:rPr lang="tr-TR" dirty="0" smtClean="0"/>
              <a:t>1-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Love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music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sz="1800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1518635"/>
              </p:ext>
            </p:extLst>
          </p:nvPr>
        </p:nvGraphicFramePr>
        <p:xfrm>
          <a:off x="571472" y="1857364"/>
          <a:ext cx="8143932" cy="43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071966"/>
              </a:tblGrid>
              <a:tr h="1047836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Primary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Age : 7,8,9,10</a:t>
                      </a:r>
                    </a:p>
                    <a:p>
                      <a:pPr algn="ctr"/>
                      <a:r>
                        <a:rPr lang="tr-TR" dirty="0" smtClean="0"/>
                        <a:t>Total : 25 </a:t>
                      </a:r>
                      <a:r>
                        <a:rPr lang="tr-TR" dirty="0" err="1" smtClean="0"/>
                        <a:t>pupils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Middle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Age : 11,12,13,14,15</a:t>
                      </a:r>
                    </a:p>
                    <a:p>
                      <a:pPr algn="ctr"/>
                      <a:r>
                        <a:rPr lang="tr-TR" dirty="0" smtClean="0"/>
                        <a:t>Total : 65 </a:t>
                      </a:r>
                      <a:r>
                        <a:rPr lang="tr-TR" dirty="0" err="1" smtClean="0"/>
                        <a:t>Students</a:t>
                      </a:r>
                      <a:endParaRPr lang="tr-TR" dirty="0"/>
                    </a:p>
                  </a:txBody>
                  <a:tcPr/>
                </a:tc>
              </a:tr>
              <a:tr h="330988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7690" t="42437" r="32516" b="24489"/>
          <a:stretch>
            <a:fillRect/>
          </a:stretch>
        </p:blipFill>
        <p:spPr bwMode="auto">
          <a:xfrm>
            <a:off x="1000100" y="3143248"/>
            <a:ext cx="328614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3213" t="41016" r="39209" b="24804"/>
          <a:stretch>
            <a:fillRect/>
          </a:stretch>
        </p:blipFill>
        <p:spPr bwMode="auto">
          <a:xfrm>
            <a:off x="5429256" y="3050974"/>
            <a:ext cx="2857520" cy="302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2392039"/>
              </p:ext>
            </p:extLst>
          </p:nvPr>
        </p:nvGraphicFramePr>
        <p:xfrm>
          <a:off x="428596" y="1571612"/>
          <a:ext cx="8572560" cy="4384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  <a:gridCol w="4857784"/>
              </a:tblGrid>
              <a:tr h="738445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Primary</a:t>
                      </a:r>
                      <a:r>
                        <a:rPr lang="tr-TR" baseline="0" dirty="0" smtClean="0"/>
                        <a:t> </a:t>
                      </a:r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Age : 7,8,9,10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Middle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Age : 11,12,13,14,15</a:t>
                      </a:r>
                      <a:endParaRPr lang="tr-TR" dirty="0"/>
                    </a:p>
                  </a:txBody>
                  <a:tcPr/>
                </a:tc>
              </a:tr>
              <a:tr h="364573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2-The genre they listen to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26367" t="41993" r="48730" b="24804"/>
          <a:stretch>
            <a:fillRect/>
          </a:stretch>
        </p:blipFill>
        <p:spPr bwMode="auto">
          <a:xfrm>
            <a:off x="714348" y="2571744"/>
            <a:ext cx="3214710" cy="315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31494" t="41016" r="27490" b="25781"/>
          <a:stretch>
            <a:fillRect/>
          </a:stretch>
        </p:blipFill>
        <p:spPr bwMode="auto">
          <a:xfrm>
            <a:off x="4286248" y="2571744"/>
            <a:ext cx="450059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0236794"/>
              </p:ext>
            </p:extLst>
          </p:nvPr>
        </p:nvGraphicFramePr>
        <p:xfrm>
          <a:off x="571472" y="1785926"/>
          <a:ext cx="8143932" cy="43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071966"/>
              </a:tblGrid>
              <a:tr h="1047836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Primary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Age : 7,8,9,10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Middle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Age : 11,12,13,14,15</a:t>
                      </a:r>
                      <a:endParaRPr lang="tr-TR" dirty="0"/>
                    </a:p>
                  </a:txBody>
                  <a:tcPr/>
                </a:tc>
              </a:tr>
              <a:tr h="330988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3- a. </a:t>
            </a:r>
            <a:r>
              <a:rPr lang="en-US" dirty="0" smtClean="0"/>
              <a:t>The period of time they listen to music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3691" t="41016" r="31885" b="25781"/>
          <a:stretch>
            <a:fillRect/>
          </a:stretch>
        </p:blipFill>
        <p:spPr bwMode="auto">
          <a:xfrm>
            <a:off x="642911" y="2928934"/>
            <a:ext cx="3857652" cy="279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35889" t="41016" r="31152" b="25781"/>
          <a:stretch>
            <a:fillRect/>
          </a:stretch>
        </p:blipFill>
        <p:spPr bwMode="auto">
          <a:xfrm>
            <a:off x="4786314" y="2928933"/>
            <a:ext cx="3786214" cy="286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8192266"/>
              </p:ext>
            </p:extLst>
          </p:nvPr>
        </p:nvGraphicFramePr>
        <p:xfrm>
          <a:off x="571472" y="1785926"/>
          <a:ext cx="8143932" cy="43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071966"/>
              </a:tblGrid>
              <a:tr h="1047836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Primary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Age : 7,8,9,10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Middle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Age : 11,12,13,14,15</a:t>
                      </a:r>
                      <a:endParaRPr lang="tr-TR" dirty="0"/>
                    </a:p>
                  </a:txBody>
                  <a:tcPr/>
                </a:tc>
              </a:tr>
              <a:tr h="330988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3- b. </a:t>
            </a:r>
            <a:r>
              <a:rPr lang="en-US" dirty="0" smtClean="0"/>
              <a:t>The means they listen to music through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4424" t="41016" r="28955" b="27734"/>
          <a:stretch>
            <a:fillRect/>
          </a:stretch>
        </p:blipFill>
        <p:spPr bwMode="auto">
          <a:xfrm>
            <a:off x="656558" y="3000372"/>
            <a:ext cx="385765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35156" t="41016" r="31152" b="25781"/>
          <a:stretch>
            <a:fillRect/>
          </a:stretch>
        </p:blipFill>
        <p:spPr bwMode="auto">
          <a:xfrm>
            <a:off x="4799962" y="3000372"/>
            <a:ext cx="3844004" cy="281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654826"/>
              </p:ext>
            </p:extLst>
          </p:nvPr>
        </p:nvGraphicFramePr>
        <p:xfrm>
          <a:off x="571472" y="1785926"/>
          <a:ext cx="8143932" cy="43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071966"/>
              </a:tblGrid>
              <a:tr h="1047836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Primary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Age : 7,8,9,10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Middle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Age : 11,12,13,14,15</a:t>
                      </a:r>
                      <a:endParaRPr lang="tr-TR" dirty="0"/>
                    </a:p>
                  </a:txBody>
                  <a:tcPr/>
                </a:tc>
              </a:tr>
              <a:tr h="330988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4- a. </a:t>
            </a:r>
            <a:r>
              <a:rPr lang="en-US" dirty="0" smtClean="0"/>
              <a:t>The ones whose parents listen to music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35156" t="41016" r="30420" b="27734"/>
          <a:stretch>
            <a:fillRect/>
          </a:stretch>
        </p:blipFill>
        <p:spPr bwMode="auto">
          <a:xfrm>
            <a:off x="714348" y="3071810"/>
            <a:ext cx="3786214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 l="37354" t="41016" r="33349" b="25781"/>
          <a:stretch>
            <a:fillRect/>
          </a:stretch>
        </p:blipFill>
        <p:spPr bwMode="auto">
          <a:xfrm>
            <a:off x="4857752" y="3071810"/>
            <a:ext cx="37147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4228709"/>
              </p:ext>
            </p:extLst>
          </p:nvPr>
        </p:nvGraphicFramePr>
        <p:xfrm>
          <a:off x="285720" y="1785926"/>
          <a:ext cx="8643998" cy="464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  <a:gridCol w="4929222"/>
              </a:tblGrid>
              <a:tr h="1116547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Primary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Age : 7,8,9,10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Middle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Art : 11,12,13,14,15</a:t>
                      </a:r>
                      <a:endParaRPr lang="tr-TR" dirty="0"/>
                    </a:p>
                  </a:txBody>
                  <a:tcPr/>
                </a:tc>
              </a:tr>
              <a:tr h="3526923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4-b. </a:t>
            </a:r>
            <a:r>
              <a:rPr lang="en-US" dirty="0" smtClean="0"/>
              <a:t>The genres the parents listen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3691" t="41015" r="30420" b="26758"/>
          <a:stretch>
            <a:fillRect/>
          </a:stretch>
        </p:blipFill>
        <p:spPr bwMode="auto">
          <a:xfrm>
            <a:off x="428596" y="3214686"/>
            <a:ext cx="3429024" cy="254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30761" t="41992" r="26758" b="25781"/>
          <a:stretch>
            <a:fillRect/>
          </a:stretch>
        </p:blipFill>
        <p:spPr bwMode="auto">
          <a:xfrm>
            <a:off x="4071934" y="3143248"/>
            <a:ext cx="471490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0796199"/>
              </p:ext>
            </p:extLst>
          </p:nvPr>
        </p:nvGraphicFramePr>
        <p:xfrm>
          <a:off x="571472" y="1785926"/>
          <a:ext cx="8143932" cy="43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071966"/>
              </a:tblGrid>
              <a:tr h="1047836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Primary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Age : 7,8,9,10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Middle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Age : 11,12,13,14,15</a:t>
                      </a:r>
                      <a:endParaRPr lang="tr-TR" dirty="0"/>
                    </a:p>
                  </a:txBody>
                  <a:tcPr/>
                </a:tc>
              </a:tr>
              <a:tr h="330988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5- a. </a:t>
            </a:r>
            <a:r>
              <a:rPr lang="en-US" dirty="0" smtClean="0"/>
              <a:t>Can they play any instruments?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4424" t="41015" r="31885" b="26758"/>
          <a:stretch>
            <a:fillRect/>
          </a:stretch>
        </p:blipFill>
        <p:spPr bwMode="auto">
          <a:xfrm>
            <a:off x="928662" y="3143248"/>
            <a:ext cx="3357586" cy="240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38086" t="41992" r="33349" b="25781"/>
          <a:stretch>
            <a:fillRect/>
          </a:stretch>
        </p:blipFill>
        <p:spPr bwMode="auto">
          <a:xfrm>
            <a:off x="5072066" y="3071810"/>
            <a:ext cx="3214710" cy="272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7279981"/>
              </p:ext>
            </p:extLst>
          </p:nvPr>
        </p:nvGraphicFramePr>
        <p:xfrm>
          <a:off x="571472" y="1785926"/>
          <a:ext cx="8143932" cy="43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5643602"/>
              </a:tblGrid>
              <a:tr h="1047836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Primary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Age : 7,8,9,10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Middle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Age : 11,12,13,14,15</a:t>
                      </a:r>
                      <a:endParaRPr lang="tr-TR" dirty="0"/>
                    </a:p>
                  </a:txBody>
                  <a:tcPr/>
                </a:tc>
              </a:tr>
              <a:tr h="330988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5- b. </a:t>
            </a:r>
            <a:r>
              <a:rPr lang="en-US" dirty="0" smtClean="0"/>
              <a:t>The instruments the pupils can play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7353" t="41016" r="31885" b="27734"/>
          <a:stretch>
            <a:fillRect/>
          </a:stretch>
        </p:blipFill>
        <p:spPr bwMode="auto">
          <a:xfrm>
            <a:off x="785786" y="3357562"/>
            <a:ext cx="2143140" cy="240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l="33691" t="41992" r="31885" b="24804"/>
          <a:stretch>
            <a:fillRect/>
          </a:stretch>
        </p:blipFill>
        <p:spPr bwMode="auto">
          <a:xfrm>
            <a:off x="3428992" y="3000372"/>
            <a:ext cx="492922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252</Words>
  <Application>Microsoft Office PowerPoint</Application>
  <PresentationFormat>Ekran Gösterisi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Yenikonak YBO First Questionnaire</vt:lpstr>
      <vt:lpstr>1- The Love for music </vt:lpstr>
      <vt:lpstr>2-The genre they listen to</vt:lpstr>
      <vt:lpstr>3- a. The period of time they listen to music</vt:lpstr>
      <vt:lpstr>3- b. The means they listen to music through</vt:lpstr>
      <vt:lpstr>4- a. The ones whose parents listen to music</vt:lpstr>
      <vt:lpstr>4-b. The genres the parents listen</vt:lpstr>
      <vt:lpstr>5- a. Can they play any instruments?</vt:lpstr>
      <vt:lpstr>5- b. The instruments the pupils can play</vt:lpstr>
      <vt:lpstr>5- c. The instruments pupils would like to play </vt:lpstr>
      <vt:lpstr>6- The favourite instrument of the pupils </vt:lpstr>
      <vt:lpstr>7- The composers they know</vt:lpstr>
      <vt:lpstr>8- Their feelings when they listen to music </vt:lpstr>
      <vt:lpstr>9- a. The pupils who like singing</vt:lpstr>
      <vt:lpstr>9- b. The places where they sing</vt:lpstr>
      <vt:lpstr>10- The places where they learned the songs they know</vt:lpstr>
    </vt:vector>
  </TitlesOfParts>
  <Company>Extreme Yazılım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1-Müziği Sevenler</dc:title>
  <dc:creator>2008 EDITION</dc:creator>
  <cp:lastModifiedBy>ahmet</cp:lastModifiedBy>
  <cp:revision>34</cp:revision>
  <dcterms:created xsi:type="dcterms:W3CDTF">2015-03-06T07:41:05Z</dcterms:created>
  <dcterms:modified xsi:type="dcterms:W3CDTF">2015-03-09T21:58:43Z</dcterms:modified>
</cp:coreProperties>
</file>