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70" r:id="rId5"/>
    <p:sldId id="259" r:id="rId6"/>
    <p:sldId id="260" r:id="rId7"/>
    <p:sldId id="261" r:id="rId8"/>
    <p:sldId id="263" r:id="rId9"/>
    <p:sldId id="262" r:id="rId10"/>
    <p:sldId id="265" r:id="rId11"/>
    <p:sldId id="272" r:id="rId12"/>
    <p:sldId id="264" r:id="rId13"/>
    <p:sldId id="266" r:id="rId14"/>
    <p:sldId id="267" r:id="rId15"/>
    <p:sldId id="268" r:id="rId16"/>
    <p:sldId id="269" r:id="rId17"/>
    <p:sldId id="273" r:id="rId18"/>
  </p:sldIdLst>
  <p:sldSz cx="9144000" cy="6858000" type="screen4x3"/>
  <p:notesSz cx="6799263" cy="9929813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011" autoAdjust="0"/>
  </p:normalViewPr>
  <p:slideViewPr>
    <p:cSldViewPr>
      <p:cViewPr>
        <p:scale>
          <a:sx n="70" d="100"/>
          <a:sy n="70" d="100"/>
        </p:scale>
        <p:origin x="-2814" y="-9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5B43DFE-F1EF-4107-B4EC-516CEEF7768E}" type="datetimeFigureOut">
              <a:rPr lang="sv-SE"/>
              <a:pPr>
                <a:defRPr/>
              </a:pPr>
              <a:t>2015-04-21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 smtClean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E5FF9F2-E07C-4652-A157-54933E3AFB7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r-HR" dirty="0" smtClean="0"/>
              <a:t>Pozdrav</a:t>
            </a:r>
            <a:r>
              <a:rPr lang="sv-SE" dirty="0" smtClean="0"/>
              <a:t>, </a:t>
            </a:r>
            <a:r>
              <a:rPr lang="hr-HR" dirty="0" smtClean="0"/>
              <a:t>ja</a:t>
            </a:r>
            <a:r>
              <a:rPr lang="hr-HR" baseline="0" dirty="0" smtClean="0"/>
              <a:t> sam </a:t>
            </a:r>
            <a:r>
              <a:rPr lang="sv-SE" dirty="0" smtClean="0"/>
              <a:t>Gustav </a:t>
            </a:r>
            <a:r>
              <a:rPr lang="hr-HR" dirty="0" smtClean="0"/>
              <a:t>i imam </a:t>
            </a:r>
            <a:r>
              <a:rPr lang="sv-SE" dirty="0" smtClean="0"/>
              <a:t>11 </a:t>
            </a:r>
            <a:r>
              <a:rPr lang="hr-HR" dirty="0" smtClean="0"/>
              <a:t>godina</a:t>
            </a:r>
            <a:r>
              <a:rPr lang="sv-SE" dirty="0" smtClean="0"/>
              <a:t>. </a:t>
            </a:r>
            <a:r>
              <a:rPr lang="hr-HR" dirty="0" smtClean="0"/>
              <a:t>Jedan sam od učenika ovdje u </a:t>
            </a:r>
            <a:r>
              <a:rPr lang="sv-SE" dirty="0" smtClean="0"/>
              <a:t>Hjulsbro</a:t>
            </a:r>
            <a:r>
              <a:rPr lang="hr-HR" dirty="0" smtClean="0"/>
              <a:t> školi u Švedskoj</a:t>
            </a:r>
            <a:r>
              <a:rPr lang="sv-SE" dirty="0" smtClean="0"/>
              <a:t>.  </a:t>
            </a:r>
            <a:r>
              <a:rPr lang="hr-HR" dirty="0" smtClean="0"/>
              <a:t>Svi se veselimo upoznati vas</a:t>
            </a:r>
            <a:r>
              <a:rPr lang="sv-SE" dirty="0" smtClean="0"/>
              <a:t>, </a:t>
            </a:r>
            <a:r>
              <a:rPr lang="hr-HR" dirty="0" smtClean="0"/>
              <a:t>vašu zemlju i učenike vaše škole</a:t>
            </a:r>
            <a:r>
              <a:rPr lang="sv-SE" dirty="0" smtClean="0"/>
              <a:t>. </a:t>
            </a:r>
          </a:p>
          <a:p>
            <a:pPr eaLnBrk="1" hangingPunct="1">
              <a:spcBef>
                <a:spcPct val="0"/>
              </a:spcBef>
            </a:pPr>
            <a:r>
              <a:rPr lang="hr-HR" dirty="0" smtClean="0"/>
              <a:t>Sada ću vam reći nešto o mojoj zemlji, Švedskoj</a:t>
            </a:r>
            <a:r>
              <a:rPr lang="sv-SE" dirty="0" smtClean="0"/>
              <a:t>. </a:t>
            </a:r>
            <a:r>
              <a:rPr lang="hr-HR" dirty="0" smtClean="0"/>
              <a:t>Jeste li spremni</a:t>
            </a:r>
            <a:r>
              <a:rPr lang="sv-SE" dirty="0" smtClean="0"/>
              <a:t>?</a:t>
            </a:r>
          </a:p>
        </p:txBody>
      </p:sp>
      <p:sp>
        <p:nvSpPr>
          <p:cNvPr id="17412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2823A6-C95D-45E2-A1D0-F9B07BA8D256}" type="slidenum">
              <a:rPr lang="sv-S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sv-S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dirty="0" smtClean="0"/>
              <a:t>Kao što sam ranije rekao, sva su godišnja doba veoma važna</a:t>
            </a:r>
            <a:r>
              <a:rPr lang="sv-SE" dirty="0" smtClean="0"/>
              <a:t>. </a:t>
            </a:r>
            <a:r>
              <a:rPr lang="hr-HR" dirty="0" smtClean="0"/>
              <a:t>Imamo mnogo običaja povezanih s</a:t>
            </a:r>
            <a:r>
              <a:rPr lang="hr-HR" baseline="0" dirty="0" smtClean="0"/>
              <a:t> godišnjim dobima</a:t>
            </a:r>
            <a:r>
              <a:rPr lang="sv-SE" dirty="0" smtClean="0"/>
              <a:t>. </a:t>
            </a:r>
            <a:r>
              <a:rPr lang="hr-HR" dirty="0" smtClean="0"/>
              <a:t>Jedan od njih su Ivanjski </a:t>
            </a:r>
            <a:r>
              <a:rPr lang="hr-HR" dirty="0" err="1" smtClean="0"/>
              <a:t>krijesovi</a:t>
            </a:r>
            <a:r>
              <a:rPr lang="sv-SE" dirty="0" smtClean="0"/>
              <a:t>. </a:t>
            </a:r>
            <a:r>
              <a:rPr lang="hr-HR" dirty="0" smtClean="0"/>
              <a:t>To je vrlo stari Švedski običaj</a:t>
            </a:r>
            <a:r>
              <a:rPr lang="sv-SE" dirty="0" smtClean="0"/>
              <a:t>. </a:t>
            </a:r>
            <a:r>
              <a:rPr lang="hr-HR" dirty="0" smtClean="0"/>
              <a:t>Davno prije ljudi su vjerovali  da životinjama i usjevima na njihovim</a:t>
            </a:r>
            <a:r>
              <a:rPr lang="hr-HR" baseline="0" dirty="0" smtClean="0"/>
              <a:t> farmama pomaže ako ukrase stup cvijećem i lišćem i plešu oko njega</a:t>
            </a:r>
            <a:r>
              <a:rPr lang="sv-SE" dirty="0" smtClean="0"/>
              <a:t>. </a:t>
            </a:r>
            <a:r>
              <a:rPr lang="hr-HR" dirty="0" smtClean="0"/>
              <a:t>Danas slavimo ljeto</a:t>
            </a:r>
            <a:r>
              <a:rPr lang="sv-SE" dirty="0" smtClean="0"/>
              <a:t>. </a:t>
            </a:r>
            <a:r>
              <a:rPr lang="hr-HR" dirty="0" smtClean="0"/>
              <a:t>Ukrasimo stup, plešemo i pjevamo tradicionalne pjesme</a:t>
            </a:r>
            <a:r>
              <a:rPr lang="sv-SE" dirty="0" smtClean="0"/>
              <a:t>. </a:t>
            </a:r>
            <a:r>
              <a:rPr lang="hr-HR" dirty="0" smtClean="0"/>
              <a:t>Na našem stolu možete pronaći kolač od jagoda i kisele</a:t>
            </a:r>
            <a:r>
              <a:rPr lang="hr-HR" baseline="0" dirty="0" smtClean="0"/>
              <a:t> haringe</a:t>
            </a:r>
            <a:r>
              <a:rPr lang="sv-SE" dirty="0" smtClean="0"/>
              <a:t>. </a:t>
            </a:r>
            <a:r>
              <a:rPr lang="hr-HR" dirty="0" smtClean="0"/>
              <a:t>Običaj je (ili je bio) da djevojke na Ivanjsku večer uberu 7 različitih cvjetova i stave ga ispod svog jastuka prije nego odu spavati</a:t>
            </a:r>
            <a:r>
              <a:rPr lang="sv-SE" dirty="0" smtClean="0"/>
              <a:t>. </a:t>
            </a:r>
            <a:r>
              <a:rPr lang="hr-HR" dirty="0" smtClean="0"/>
              <a:t>Nadaju se da će sanjati svog budućeg muža</a:t>
            </a:r>
            <a:r>
              <a:rPr lang="sv-SE" dirty="0" smtClean="0"/>
              <a:t>. </a:t>
            </a:r>
            <a:r>
              <a:rPr lang="hr-HR" dirty="0" smtClean="0"/>
              <a:t>Na Ivanjsku</a:t>
            </a:r>
            <a:r>
              <a:rPr lang="hr-HR" baseline="0" dirty="0" smtClean="0"/>
              <a:t> večer noć je jako kratka</a:t>
            </a:r>
            <a:r>
              <a:rPr lang="sv-SE" dirty="0" smtClean="0"/>
              <a:t>. </a:t>
            </a:r>
            <a:r>
              <a:rPr lang="hr-HR" dirty="0" smtClean="0"/>
              <a:t>U sjevernoj Švedskoj sunce uopće na zalazi.</a:t>
            </a:r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B9FC62-AE55-49FC-9EA1-BF0A60BB074B}" type="slidenum">
              <a:rPr lang="sv-SE" smtClean="0"/>
              <a:pPr>
                <a:defRPr/>
              </a:pPr>
              <a:t>10</a:t>
            </a:fld>
            <a:endParaRPr lang="sv-S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r-HR" dirty="0" smtClean="0"/>
              <a:t>Još jedan običaj je </a:t>
            </a:r>
            <a:r>
              <a:rPr lang="hr-HR" dirty="0" err="1" smtClean="0"/>
              <a:t>Lucijina</a:t>
            </a:r>
            <a:r>
              <a:rPr lang="hr-HR" dirty="0" smtClean="0"/>
              <a:t> noć</a:t>
            </a:r>
            <a:r>
              <a:rPr lang="sv-SE" dirty="0" smtClean="0"/>
              <a:t>, </a:t>
            </a:r>
            <a:r>
              <a:rPr lang="hr-HR" dirty="0" smtClean="0"/>
              <a:t>13 prosinac</a:t>
            </a:r>
            <a:r>
              <a:rPr lang="sv-SE" dirty="0" smtClean="0"/>
              <a:t>, </a:t>
            </a:r>
            <a:r>
              <a:rPr lang="hr-HR" dirty="0" smtClean="0"/>
              <a:t>najduža i najmračnija noć u godini</a:t>
            </a:r>
            <a:r>
              <a:rPr lang="sv-SE" dirty="0" smtClean="0"/>
              <a:t>. </a:t>
            </a:r>
            <a:r>
              <a:rPr lang="hr-HR" dirty="0" smtClean="0"/>
              <a:t>Kaže se da Lucija</a:t>
            </a:r>
            <a:r>
              <a:rPr lang="hr-HR" baseline="0" dirty="0" smtClean="0"/>
              <a:t> svojim svjetlom drži zlo podalje</a:t>
            </a:r>
            <a:r>
              <a:rPr lang="sv-SE" dirty="0" smtClean="0"/>
              <a:t>. </a:t>
            </a:r>
            <a:r>
              <a:rPr lang="hr-HR" dirty="0" smtClean="0"/>
              <a:t>Tipična žuta peciva na njenom pladnju izgledaju kao mačke</a:t>
            </a:r>
            <a:r>
              <a:rPr lang="sv-SE" dirty="0" smtClean="0"/>
              <a:t>. </a:t>
            </a:r>
            <a:r>
              <a:rPr lang="hr-HR" dirty="0" smtClean="0"/>
              <a:t>U svaku školu i na mnoga radna mjesta dolazi Lucija vlak</a:t>
            </a:r>
            <a:r>
              <a:rPr lang="sv-SE" dirty="0" smtClean="0"/>
              <a:t>. </a:t>
            </a:r>
            <a:r>
              <a:rPr lang="hr-HR" dirty="0" smtClean="0"/>
              <a:t>Prvo dolazi Lucija sa svijećama u kosi</a:t>
            </a:r>
            <a:r>
              <a:rPr lang="sv-SE" dirty="0" smtClean="0"/>
              <a:t>. </a:t>
            </a:r>
            <a:r>
              <a:rPr lang="hr-HR" dirty="0" smtClean="0"/>
              <a:t>Iza nje su djevojčice i dječaci obučeni u bijelo</a:t>
            </a:r>
            <a:r>
              <a:rPr lang="sv-SE" dirty="0" smtClean="0"/>
              <a:t>. </a:t>
            </a:r>
            <a:r>
              <a:rPr lang="hr-HR" dirty="0" smtClean="0"/>
              <a:t>Djevojčice nose sjaj u kosi, a dječaci visoke papirne </a:t>
            </a:r>
            <a:r>
              <a:rPr lang="hr-HR" dirty="0" err="1" smtClean="0"/>
              <a:t>stožce</a:t>
            </a:r>
            <a:r>
              <a:rPr lang="hr-HR" baseline="0" dirty="0" smtClean="0"/>
              <a:t> sa zvijezdom te svi zajedno pjevaju </a:t>
            </a:r>
            <a:r>
              <a:rPr lang="hr-HR" baseline="0" dirty="0" err="1" smtClean="0"/>
              <a:t>Lucijine</a:t>
            </a:r>
            <a:r>
              <a:rPr lang="hr-HR" baseline="0" dirty="0" smtClean="0"/>
              <a:t> pjesme.</a:t>
            </a:r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8AC870-8589-495F-A76A-B08D15363A0B}" type="slidenum">
              <a:rPr lang="sv-SE" smtClean="0"/>
              <a:pPr>
                <a:defRPr/>
              </a:pPr>
              <a:t>11</a:t>
            </a:fld>
            <a:endParaRPr lang="sv-S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v-SE" dirty="0" smtClean="0"/>
              <a:t>Linköping </a:t>
            </a:r>
            <a:r>
              <a:rPr lang="hr-HR" dirty="0" smtClean="0"/>
              <a:t>se nalazi u pokrajini</a:t>
            </a:r>
            <a:r>
              <a:rPr lang="sv-SE" dirty="0" smtClean="0"/>
              <a:t> </a:t>
            </a:r>
            <a:r>
              <a:rPr lang="sv-SE" dirty="0" smtClean="0"/>
              <a:t>Östergötland. </a:t>
            </a:r>
            <a:r>
              <a:rPr lang="hr-HR" dirty="0" smtClean="0"/>
              <a:t>Mnogo toga možete vidjeti i raditi ovdje</a:t>
            </a:r>
            <a:r>
              <a:rPr lang="sv-SE" dirty="0" smtClean="0"/>
              <a:t>! </a:t>
            </a:r>
            <a:r>
              <a:rPr lang="hr-HR" dirty="0" smtClean="0"/>
              <a:t>Imamo nevjerojatnu prirodu, jezera i kanale</a:t>
            </a:r>
            <a:r>
              <a:rPr lang="sv-SE" dirty="0" smtClean="0"/>
              <a:t>.</a:t>
            </a:r>
            <a:endParaRPr lang="sv-SE" dirty="0" smtClean="0"/>
          </a:p>
          <a:p>
            <a:r>
              <a:rPr lang="hr-HR" dirty="0" smtClean="0"/>
              <a:t>Ovdje živi </a:t>
            </a:r>
            <a:r>
              <a:rPr lang="sv-SE" dirty="0" smtClean="0"/>
              <a:t>150 </a:t>
            </a:r>
            <a:r>
              <a:rPr lang="sv-SE" dirty="0" smtClean="0"/>
              <a:t>000 </a:t>
            </a:r>
            <a:r>
              <a:rPr lang="hr-HR" dirty="0" smtClean="0"/>
              <a:t>stanovnika</a:t>
            </a:r>
            <a:r>
              <a:rPr lang="sv-SE" dirty="0" smtClean="0"/>
              <a:t>. </a:t>
            </a:r>
            <a:r>
              <a:rPr lang="sv-SE" dirty="0" smtClean="0"/>
              <a:t>Linköpings </a:t>
            </a:r>
            <a:r>
              <a:rPr lang="hr-HR" dirty="0" smtClean="0"/>
              <a:t>glavni grad švedskog</a:t>
            </a:r>
            <a:r>
              <a:rPr lang="hr-HR" baseline="0" dirty="0" smtClean="0"/>
              <a:t> zrakoplovstva</a:t>
            </a:r>
            <a:r>
              <a:rPr lang="sv-SE" dirty="0" smtClean="0"/>
              <a:t>. </a:t>
            </a:r>
            <a:r>
              <a:rPr lang="hr-HR" dirty="0" smtClean="0"/>
              <a:t>Jedino je mjesto u Švedskoj gdje se proizvode zrakoplovi</a:t>
            </a:r>
            <a:r>
              <a:rPr lang="sv-SE" dirty="0" smtClean="0"/>
              <a:t>. </a:t>
            </a:r>
            <a:r>
              <a:rPr lang="hr-HR" dirty="0" smtClean="0"/>
              <a:t>Također imamo i visokopozicionirano sveučilište na koje svake godine dolazi studirati</a:t>
            </a:r>
            <a:r>
              <a:rPr lang="sv-SE" dirty="0" smtClean="0"/>
              <a:t> </a:t>
            </a:r>
            <a:r>
              <a:rPr lang="sv-SE" dirty="0" smtClean="0"/>
              <a:t>27 000 </a:t>
            </a:r>
            <a:r>
              <a:rPr lang="hr-HR" dirty="0" smtClean="0"/>
              <a:t>studenata.</a:t>
            </a:r>
            <a:endParaRPr lang="sv-SE" dirty="0" smtClean="0"/>
          </a:p>
          <a:p>
            <a:r>
              <a:rPr lang="hr-HR" dirty="0" smtClean="0"/>
              <a:t>Kada se radi o sportu, </a:t>
            </a:r>
            <a:r>
              <a:rPr lang="sv-SE" dirty="0" smtClean="0"/>
              <a:t>Linköping </a:t>
            </a:r>
            <a:r>
              <a:rPr lang="hr-HR" dirty="0" smtClean="0"/>
              <a:t>ima mnogo momčadi u najvišim ligama</a:t>
            </a:r>
            <a:r>
              <a:rPr lang="sv-SE" dirty="0" smtClean="0"/>
              <a:t>, </a:t>
            </a:r>
            <a:r>
              <a:rPr lang="hr-HR" dirty="0" smtClean="0"/>
              <a:t>na primjer u</a:t>
            </a:r>
            <a:r>
              <a:rPr lang="hr-HR" baseline="0" dirty="0" smtClean="0"/>
              <a:t> </a:t>
            </a:r>
            <a:r>
              <a:rPr lang="sv-SE" dirty="0" smtClean="0"/>
              <a:t>floorball</a:t>
            </a:r>
            <a:r>
              <a:rPr lang="hr-HR" dirty="0" smtClean="0"/>
              <a:t>u (oblik hokeja</a:t>
            </a:r>
            <a:r>
              <a:rPr lang="hr-HR" baseline="0" dirty="0" smtClean="0"/>
              <a:t> na podu</a:t>
            </a:r>
            <a:r>
              <a:rPr lang="hr-HR" dirty="0" smtClean="0"/>
              <a:t>)</a:t>
            </a:r>
            <a:r>
              <a:rPr lang="sv-SE" dirty="0" smtClean="0"/>
              <a:t>, </a:t>
            </a:r>
            <a:r>
              <a:rPr lang="hr-HR" dirty="0" smtClean="0"/>
              <a:t>hokeju, nogometu i odbojci</a:t>
            </a:r>
            <a:r>
              <a:rPr lang="sv-SE" dirty="0" smtClean="0"/>
              <a:t>.</a:t>
            </a:r>
            <a:endParaRPr lang="sv-SE" dirty="0" smtClean="0"/>
          </a:p>
          <a:p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CBD268-D1EC-43B7-9427-2E9210B5D273}" type="slidenum">
              <a:rPr lang="sv-SE" smtClean="0"/>
              <a:pPr>
                <a:defRPr/>
              </a:pPr>
              <a:t>12</a:t>
            </a:fld>
            <a:endParaRPr lang="sv-S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err="1" smtClean="0"/>
              <a:t>Linköping</a:t>
            </a:r>
            <a:r>
              <a:rPr lang="hr-HR" dirty="0" err="1" smtClean="0"/>
              <a:t>ska</a:t>
            </a:r>
            <a:r>
              <a:rPr lang="hr-HR" baseline="0" dirty="0" smtClean="0"/>
              <a:t> katedrala je </a:t>
            </a:r>
            <a:r>
              <a:rPr lang="hr-HR" baseline="0" dirty="0" err="1" smtClean="0"/>
              <a:t>najočuvanija</a:t>
            </a:r>
            <a:r>
              <a:rPr lang="hr-HR" baseline="0" dirty="0" smtClean="0"/>
              <a:t> švedska srednjovjekovna katedrala</a:t>
            </a:r>
            <a:r>
              <a:rPr lang="en-US" dirty="0" smtClean="0"/>
              <a:t>. </a:t>
            </a:r>
            <a:r>
              <a:rPr lang="hr-HR" dirty="0" smtClean="0"/>
              <a:t>Ovdje se može puno toga otkriti</a:t>
            </a:r>
            <a:r>
              <a:rPr lang="en-US" dirty="0" smtClean="0"/>
              <a:t>. </a:t>
            </a:r>
            <a:r>
              <a:rPr lang="en-US" dirty="0" err="1" smtClean="0"/>
              <a:t>Linköping</a:t>
            </a:r>
            <a:r>
              <a:rPr lang="hr-HR" dirty="0" err="1" smtClean="0"/>
              <a:t>ska</a:t>
            </a:r>
            <a:r>
              <a:rPr lang="en-US" dirty="0" smtClean="0"/>
              <a:t> </a:t>
            </a:r>
            <a:r>
              <a:rPr lang="hr-HR" dirty="0" smtClean="0"/>
              <a:t>katedrala duga je </a:t>
            </a:r>
            <a:r>
              <a:rPr lang="en-US" dirty="0" smtClean="0"/>
              <a:t>110 </a:t>
            </a:r>
            <a:r>
              <a:rPr lang="hr-HR" dirty="0" smtClean="0"/>
              <a:t>metara, a toranj je visok</a:t>
            </a:r>
            <a:r>
              <a:rPr lang="hr-HR" baseline="0" dirty="0" smtClean="0"/>
              <a:t> 107 metara.</a:t>
            </a:r>
            <a:endParaRPr lang="en-US" dirty="0" smtClean="0"/>
          </a:p>
        </p:txBody>
      </p:sp>
      <p:sp>
        <p:nvSpPr>
          <p:cNvPr id="25604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657440-F3AB-4195-8CF2-EB86022DCA97}" type="slidenum">
              <a:rPr lang="sv-S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sv-S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r-HR" dirty="0" smtClean="0"/>
              <a:t>Imamo sustav jezera i vijugavu rutu kanala koja počinje u slikovitom kanalu </a:t>
            </a:r>
            <a:r>
              <a:rPr lang="hr-HR" dirty="0" err="1" smtClean="0"/>
              <a:t>Kinda</a:t>
            </a:r>
            <a:r>
              <a:rPr lang="hr-HR" baseline="0" dirty="0" smtClean="0"/>
              <a:t> i nastavlja se kroz petnaest ručnih brana do centra </a:t>
            </a:r>
            <a:r>
              <a:rPr lang="en-US" dirty="0" err="1" smtClean="0"/>
              <a:t>Linköping</a:t>
            </a:r>
            <a:r>
              <a:rPr lang="hr-HR" dirty="0" smtClean="0"/>
              <a:t>a</a:t>
            </a:r>
            <a:r>
              <a:rPr lang="en-US" dirty="0" smtClean="0"/>
              <a:t>, </a:t>
            </a:r>
            <a:r>
              <a:rPr lang="hr-HR" dirty="0" smtClean="0"/>
              <a:t>pa sve do jezera </a:t>
            </a:r>
            <a:r>
              <a:rPr lang="en-US" dirty="0" err="1" smtClean="0"/>
              <a:t>Roxen</a:t>
            </a:r>
            <a:r>
              <a:rPr lang="en-US" dirty="0" smtClean="0"/>
              <a:t>. </a:t>
            </a:r>
            <a:r>
              <a:rPr lang="hr-HR" dirty="0" smtClean="0"/>
              <a:t>Trebao bi vam cijeli dan za putovanje ovom rutom, ali ako imate vremena, stvarno vam to</a:t>
            </a:r>
            <a:r>
              <a:rPr lang="hr-HR" baseline="0" dirty="0" smtClean="0"/>
              <a:t> preporučujem.</a:t>
            </a:r>
            <a:endParaRPr lang="en-US" dirty="0" smtClean="0"/>
          </a:p>
        </p:txBody>
      </p:sp>
      <p:sp>
        <p:nvSpPr>
          <p:cNvPr id="26628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A7ACED-0AF5-4A7E-91DD-B8913998C297}" type="slidenum">
              <a:rPr lang="sv-S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sv-S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r-HR" dirty="0" smtClean="0"/>
              <a:t>Morate posjetiti muzej zračnih snaga.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Wow! </a:t>
            </a:r>
            <a:r>
              <a:rPr lang="hr-HR" dirty="0" smtClean="0"/>
              <a:t>To kaže svatko tko dođe i vidi zrakoplove</a:t>
            </a:r>
            <a:r>
              <a:rPr lang="hr-HR" baseline="0" dirty="0" smtClean="0"/>
              <a:t> koji vise sa stropa ili su na povišenim postoljima</a:t>
            </a:r>
            <a:r>
              <a:rPr lang="en-US" dirty="0" smtClean="0"/>
              <a:t>. </a:t>
            </a:r>
            <a:r>
              <a:rPr lang="hr-HR" dirty="0" smtClean="0"/>
              <a:t>Možda je to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Banana, </a:t>
            </a:r>
            <a:r>
              <a:rPr lang="en-US" dirty="0" err="1" smtClean="0"/>
              <a:t>Vampi</a:t>
            </a:r>
            <a:r>
              <a:rPr lang="hr-HR" dirty="0" smtClean="0"/>
              <a:t>r</a:t>
            </a:r>
            <a:r>
              <a:rPr lang="hr-HR" baseline="0" dirty="0" smtClean="0"/>
              <a:t> ili</a:t>
            </a:r>
            <a:r>
              <a:rPr lang="en-US" dirty="0" smtClean="0"/>
              <a:t> </a:t>
            </a:r>
            <a:r>
              <a:rPr lang="en-US" dirty="0" err="1" smtClean="0"/>
              <a:t>Draken</a:t>
            </a:r>
            <a:r>
              <a:rPr lang="en-US" dirty="0" smtClean="0"/>
              <a:t>. </a:t>
            </a:r>
            <a:r>
              <a:rPr lang="hr-HR" dirty="0" smtClean="0"/>
              <a:t>Međutim</a:t>
            </a:r>
            <a:r>
              <a:rPr lang="en-US" dirty="0" smtClean="0"/>
              <a:t>, </a:t>
            </a:r>
            <a:r>
              <a:rPr lang="hr-HR" dirty="0" smtClean="0"/>
              <a:t>većinu</a:t>
            </a:r>
            <a:r>
              <a:rPr lang="hr-HR" baseline="0" dirty="0" smtClean="0"/>
              <a:t> posebnih aviona pronaći ćete u podrumu </a:t>
            </a:r>
            <a:r>
              <a:rPr lang="en-US" dirty="0" smtClean="0"/>
              <a:t>(</a:t>
            </a:r>
            <a:r>
              <a:rPr lang="hr-HR" dirty="0" smtClean="0"/>
              <a:t>možete ih vidjeti na slici</a:t>
            </a:r>
            <a:r>
              <a:rPr lang="en-US" dirty="0" smtClean="0"/>
              <a:t>). </a:t>
            </a:r>
            <a:r>
              <a:rPr lang="hr-HR" dirty="0" smtClean="0"/>
              <a:t>To je olupina aviona </a:t>
            </a:r>
            <a:r>
              <a:rPr lang="en-US" dirty="0" smtClean="0"/>
              <a:t>DC-3 </a:t>
            </a:r>
            <a:r>
              <a:rPr lang="hr-HR" dirty="0" smtClean="0"/>
              <a:t>srušenog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1950</a:t>
            </a:r>
            <a:r>
              <a:rPr lang="hr-HR" dirty="0" smtClean="0"/>
              <a:t>-ih,</a:t>
            </a:r>
            <a:r>
              <a:rPr lang="hr-HR" baseline="0" dirty="0" smtClean="0"/>
              <a:t> a </a:t>
            </a:r>
            <a:r>
              <a:rPr lang="hr-HR" dirty="0" smtClean="0"/>
              <a:t>pronađenog na dnu mora 2003</a:t>
            </a:r>
            <a:r>
              <a:rPr lang="en-US" dirty="0" smtClean="0"/>
              <a:t>.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hr-HR" dirty="0" smtClean="0"/>
              <a:t>U Laboratoriju leta možete pokušati biti pilot. </a:t>
            </a:r>
            <a:endParaRPr lang="sv-SE" dirty="0" smtClean="0"/>
          </a:p>
        </p:txBody>
      </p:sp>
      <p:sp>
        <p:nvSpPr>
          <p:cNvPr id="27652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039C04-33F9-4339-90E8-EA09EF0A2EF1}" type="slidenum">
              <a:rPr lang="sv-S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sv-S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r-HR" dirty="0" smtClean="0"/>
              <a:t>Ovdje</a:t>
            </a:r>
            <a:r>
              <a:rPr lang="en-US" dirty="0" smtClean="0"/>
              <a:t>, </a:t>
            </a:r>
            <a:r>
              <a:rPr lang="hr-HR" dirty="0" smtClean="0"/>
              <a:t>u popularnom Znanstvenom centru imate priliku</a:t>
            </a:r>
            <a:r>
              <a:rPr lang="hr-HR" baseline="0" dirty="0" smtClean="0"/>
              <a:t> razumjeti </a:t>
            </a:r>
            <a:r>
              <a:rPr lang="hr-HR" dirty="0" smtClean="0"/>
              <a:t>svakodnevne pojave kao što su optika, ljudsko tijelo i električna energija. Eksperimentiraj samostalno i možda ćeš uvidjeti da je nešto što se činilo komplicirano zapravo </a:t>
            </a:r>
            <a:r>
              <a:rPr lang="hr-HR" smtClean="0"/>
              <a:t>vrlo jednostavno.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hr-HR" dirty="0" smtClean="0"/>
              <a:t>Na gornjem katu pronaći ćete živ</a:t>
            </a:r>
            <a:r>
              <a:rPr lang="hr-HR" baseline="0" dirty="0" smtClean="0"/>
              <a:t>e životinje kao što su gušteri, zmije i ostali gmazovi.</a:t>
            </a:r>
            <a:endParaRPr lang="sv-SE" dirty="0" smtClean="0"/>
          </a:p>
        </p:txBody>
      </p:sp>
      <p:sp>
        <p:nvSpPr>
          <p:cNvPr id="28676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39B8DF-B786-4370-9AE0-AC8F150FA430}" type="slidenum">
              <a:rPr lang="sv-S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sv-S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r-HR" dirty="0" smtClean="0"/>
              <a:t>Ovo je bilo predstavljanje Švedske</a:t>
            </a:r>
            <a:r>
              <a:rPr lang="hr-HR" baseline="0" dirty="0" smtClean="0"/>
              <a:t> i našeg grada </a:t>
            </a:r>
            <a:r>
              <a:rPr lang="sv-SE" dirty="0" smtClean="0"/>
              <a:t>Linköping</a:t>
            </a:r>
            <a:r>
              <a:rPr lang="hr-HR" dirty="0" smtClean="0"/>
              <a:t>a</a:t>
            </a:r>
            <a:r>
              <a:rPr lang="sv-SE" dirty="0" smtClean="0"/>
              <a:t>. </a:t>
            </a:r>
            <a:r>
              <a:rPr lang="hr-HR" dirty="0" smtClean="0"/>
              <a:t>Nadam se da ste uživali</a:t>
            </a:r>
            <a:r>
              <a:rPr lang="sv-SE" dirty="0" smtClean="0"/>
              <a:t>. </a:t>
            </a:r>
            <a:r>
              <a:rPr lang="hr-HR" dirty="0" smtClean="0"/>
              <a:t>Pozdrav</a:t>
            </a:r>
            <a:r>
              <a:rPr lang="sv-SE" dirty="0" smtClean="0"/>
              <a:t>!</a:t>
            </a:r>
            <a:endParaRPr lang="sv-SE" dirty="0" smtClean="0"/>
          </a:p>
        </p:txBody>
      </p:sp>
      <p:sp>
        <p:nvSpPr>
          <p:cNvPr id="17412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B5B2E0-2636-4EDE-803F-7CCC187FD749}" type="slidenum">
              <a:rPr lang="sv-S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sv-S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r-HR" dirty="0" smtClean="0"/>
              <a:t>Ovo je karta Europe i gore na sjeveru možete vidjeti Švedsku</a:t>
            </a:r>
            <a:r>
              <a:rPr lang="sv-SE" dirty="0" smtClean="0"/>
              <a:t>. </a:t>
            </a:r>
            <a:r>
              <a:rPr lang="hr-HR" dirty="0" smtClean="0"/>
              <a:t>Naši najbliži susjedi</a:t>
            </a:r>
            <a:r>
              <a:rPr lang="hr-HR" baseline="0" dirty="0" smtClean="0"/>
              <a:t> su Norveška, Finska i Danska</a:t>
            </a:r>
            <a:r>
              <a:rPr lang="sv-SE" dirty="0" smtClean="0"/>
              <a:t>. </a:t>
            </a:r>
          </a:p>
          <a:p>
            <a:pPr eaLnBrk="1" hangingPunct="1">
              <a:spcBef>
                <a:spcPct val="0"/>
              </a:spcBef>
            </a:pPr>
            <a:r>
              <a:rPr lang="hr-HR" dirty="0" smtClean="0"/>
              <a:t>Švedska ima </a:t>
            </a:r>
            <a:r>
              <a:rPr lang="sv-SE" dirty="0" smtClean="0"/>
              <a:t>9,7 mil</a:t>
            </a:r>
            <a:r>
              <a:rPr lang="hr-HR" dirty="0" smtClean="0"/>
              <a:t>juna</a:t>
            </a:r>
            <a:r>
              <a:rPr lang="hr-HR" baseline="0" dirty="0" smtClean="0"/>
              <a:t> stanovnika</a:t>
            </a:r>
            <a:r>
              <a:rPr lang="sv-SE" dirty="0" smtClean="0"/>
              <a:t>. </a:t>
            </a:r>
            <a:r>
              <a:rPr lang="hr-HR" dirty="0" smtClean="0"/>
              <a:t>Naš glavni grad je</a:t>
            </a:r>
            <a:r>
              <a:rPr lang="sv-SE" dirty="0" smtClean="0"/>
              <a:t> Stockholm </a:t>
            </a:r>
            <a:r>
              <a:rPr lang="hr-HR" dirty="0" smtClean="0"/>
              <a:t>i smješten je ondje gdje je plava zvijezda</a:t>
            </a:r>
            <a:r>
              <a:rPr lang="sv-SE" dirty="0" smtClean="0"/>
              <a:t>. </a:t>
            </a:r>
            <a:r>
              <a:rPr lang="hr-HR" dirty="0" smtClean="0"/>
              <a:t>Vidite</a:t>
            </a:r>
            <a:r>
              <a:rPr lang="hr-HR" baseline="0" dirty="0" smtClean="0"/>
              <a:t> li ga</a:t>
            </a:r>
            <a:r>
              <a:rPr lang="sv-SE" dirty="0" smtClean="0"/>
              <a:t>? </a:t>
            </a:r>
            <a:r>
              <a:rPr lang="hr-HR" dirty="0" smtClean="0"/>
              <a:t>Nedaleko </a:t>
            </a:r>
            <a:r>
              <a:rPr lang="sv-SE" dirty="0" smtClean="0"/>
              <a:t>Stockholm</a:t>
            </a:r>
            <a:r>
              <a:rPr lang="hr-HR" dirty="0" smtClean="0"/>
              <a:t>a</a:t>
            </a:r>
            <a:r>
              <a:rPr lang="sv-SE" dirty="0" smtClean="0"/>
              <a:t>, 200 km </a:t>
            </a:r>
            <a:r>
              <a:rPr lang="hr-HR" dirty="0" smtClean="0"/>
              <a:t>južno</a:t>
            </a:r>
            <a:r>
              <a:rPr lang="sv-SE" dirty="0" smtClean="0"/>
              <a:t>, </a:t>
            </a:r>
            <a:r>
              <a:rPr lang="hr-HR" dirty="0" smtClean="0"/>
              <a:t>je moj rodni grad </a:t>
            </a:r>
            <a:r>
              <a:rPr lang="sv-SE" dirty="0" smtClean="0"/>
              <a:t>Linköping. </a:t>
            </a:r>
          </a:p>
        </p:txBody>
      </p:sp>
      <p:sp>
        <p:nvSpPr>
          <p:cNvPr id="18436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4746FD-8CAB-42EB-9277-23AF868301F6}" type="slidenum">
              <a:rPr lang="sv-S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sv-S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r-HR" dirty="0" smtClean="0"/>
              <a:t>Švedska</a:t>
            </a:r>
            <a:r>
              <a:rPr lang="hr-HR" baseline="0" dirty="0" smtClean="0"/>
              <a:t> je rijetko naseljena zemlja koju karakteriziraju duga obala, rasprostranjene šume te brojna jezera</a:t>
            </a:r>
            <a:r>
              <a:rPr lang="sv-SE" dirty="0" smtClean="0"/>
              <a:t>. </a:t>
            </a:r>
            <a:r>
              <a:rPr lang="hr-HR" dirty="0" smtClean="0"/>
              <a:t>Jedna je od najsjevernijih svjetskih zemalja</a:t>
            </a:r>
            <a:r>
              <a:rPr lang="sv-SE" dirty="0" smtClean="0"/>
              <a:t>. </a:t>
            </a:r>
            <a:r>
              <a:rPr lang="hr-HR" dirty="0" smtClean="0"/>
              <a:t>Vidite li Arktički krug na sjeveru</a:t>
            </a:r>
            <a:r>
              <a:rPr lang="sv-SE" dirty="0" smtClean="0"/>
              <a:t>? </a:t>
            </a:r>
            <a:r>
              <a:rPr lang="hr-HR" dirty="0" smtClean="0"/>
              <a:t>Ali kod nas zapravo nema polarnih medvjeda.</a:t>
            </a:r>
            <a:endParaRPr lang="sv-SE" dirty="0" smtClean="0"/>
          </a:p>
          <a:p>
            <a:pPr eaLnBrk="1" hangingPunct="1">
              <a:spcBef>
                <a:spcPct val="0"/>
              </a:spcBef>
            </a:pPr>
            <a:endParaRPr lang="sv-SE" dirty="0" smtClean="0"/>
          </a:p>
          <a:p>
            <a:pPr eaLnBrk="1" hangingPunct="1">
              <a:spcBef>
                <a:spcPct val="0"/>
              </a:spcBef>
            </a:pPr>
            <a:r>
              <a:rPr lang="hr-HR" dirty="0" smtClean="0"/>
              <a:t>Po površini se možemo usporediti sa Španjolskom, Tajlandom ili Kalifornijom u SAD-u</a:t>
            </a:r>
            <a:r>
              <a:rPr lang="sv-SE" dirty="0" smtClean="0"/>
              <a:t>. </a:t>
            </a:r>
          </a:p>
          <a:p>
            <a:pPr eaLnBrk="1" hangingPunct="1">
              <a:spcBef>
                <a:spcPct val="0"/>
              </a:spcBef>
            </a:pPr>
            <a:endParaRPr lang="sv-SE" dirty="0" smtClean="0"/>
          </a:p>
          <a:p>
            <a:pPr eaLnBrk="1" hangingPunct="1">
              <a:spcBef>
                <a:spcPct val="0"/>
              </a:spcBef>
            </a:pPr>
            <a:r>
              <a:rPr lang="hr-HR" dirty="0" smtClean="0"/>
              <a:t>Znate li da je Švedska granica nepromijenjena od </a:t>
            </a:r>
            <a:r>
              <a:rPr lang="sv-SE" dirty="0" smtClean="0"/>
              <a:t>1905</a:t>
            </a:r>
            <a:r>
              <a:rPr lang="hr-HR" dirty="0" smtClean="0"/>
              <a:t>., a zemlja nije bila u ratu od </a:t>
            </a:r>
            <a:r>
              <a:rPr lang="sv-SE" dirty="0" smtClean="0"/>
              <a:t>1814.</a:t>
            </a:r>
          </a:p>
          <a:p>
            <a:pPr eaLnBrk="1" hangingPunct="1">
              <a:spcBef>
                <a:spcPct val="0"/>
              </a:spcBef>
            </a:pPr>
            <a:endParaRPr lang="sv-SE" dirty="0" smtClean="0"/>
          </a:p>
          <a:p>
            <a:pPr eaLnBrk="1" hangingPunct="1">
              <a:spcBef>
                <a:spcPct val="0"/>
              </a:spcBef>
            </a:pPr>
            <a:r>
              <a:rPr lang="hr-HR" dirty="0" smtClean="0"/>
              <a:t>Ljudi u Švedskoj</a:t>
            </a:r>
            <a:r>
              <a:rPr lang="hr-HR" baseline="0" dirty="0" smtClean="0"/>
              <a:t> imaju mnogo mjesta za selidbu </a:t>
            </a:r>
            <a:r>
              <a:rPr lang="hr-HR" dirty="0" smtClean="0"/>
              <a:t>jer su ondje samo oko </a:t>
            </a:r>
            <a:r>
              <a:rPr lang="sv-SE" dirty="0" smtClean="0"/>
              <a:t>23 </a:t>
            </a:r>
            <a:r>
              <a:rPr lang="hr-HR" dirty="0" smtClean="0"/>
              <a:t>stanovnika po kvadratnom kilometru</a:t>
            </a:r>
            <a:r>
              <a:rPr lang="sv-SE" dirty="0" smtClean="0"/>
              <a:t>. </a:t>
            </a:r>
            <a:r>
              <a:rPr lang="hr-HR" dirty="0" smtClean="0"/>
              <a:t>Za</a:t>
            </a:r>
            <a:r>
              <a:rPr lang="sv-SE" dirty="0" smtClean="0"/>
              <a:t> EU, </a:t>
            </a:r>
            <a:r>
              <a:rPr lang="hr-HR" dirty="0" smtClean="0"/>
              <a:t>prosjek je veći od </a:t>
            </a:r>
            <a:r>
              <a:rPr lang="sv-SE" dirty="0" smtClean="0"/>
              <a:t>100 </a:t>
            </a:r>
            <a:r>
              <a:rPr lang="hr-HR" dirty="0" smtClean="0"/>
              <a:t>ljudi po kvadratnom kilometru</a:t>
            </a:r>
            <a:r>
              <a:rPr lang="sv-SE" dirty="0" smtClean="0"/>
              <a:t>.</a:t>
            </a:r>
          </a:p>
        </p:txBody>
      </p:sp>
      <p:sp>
        <p:nvSpPr>
          <p:cNvPr id="19460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91BA4B-C0E1-4E50-9C00-792A4DB7D227}" type="slidenum">
              <a:rPr lang="sv-S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sv-S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r-HR" dirty="0" smtClean="0"/>
              <a:t>Švedska ima raznovrstan krajolik. Većim dijelom švedskog krajolika dominiraju šume bora i smreke, ali i ostalo drveće, kao što su breza i</a:t>
            </a:r>
            <a:r>
              <a:rPr lang="hr-HR" baseline="0" dirty="0" smtClean="0"/>
              <a:t> </a:t>
            </a:r>
            <a:r>
              <a:rPr lang="hr-HR" dirty="0" smtClean="0"/>
              <a:t>jasika</a:t>
            </a:r>
            <a:r>
              <a:rPr lang="sv-SE" dirty="0" smtClean="0"/>
              <a:t>.</a:t>
            </a:r>
            <a:endParaRPr lang="sv-SE" dirty="0" smtClean="0"/>
          </a:p>
          <a:p>
            <a:r>
              <a:rPr lang="hr-HR" dirty="0" smtClean="0"/>
              <a:t>Imamo dugu obalu s prekrasnim arhipelagom</a:t>
            </a:r>
            <a:r>
              <a:rPr lang="sv-SE" dirty="0" smtClean="0"/>
              <a:t>. </a:t>
            </a:r>
            <a:r>
              <a:rPr lang="hr-HR" dirty="0" smtClean="0"/>
              <a:t>Gore</a:t>
            </a:r>
            <a:r>
              <a:rPr lang="hr-HR" baseline="0" dirty="0" smtClean="0"/>
              <a:t> na sjeveru imamo planine koje su veoma popularne za odmor i skijanje</a:t>
            </a:r>
            <a:r>
              <a:rPr lang="sv-SE" dirty="0" smtClean="0"/>
              <a:t>.</a:t>
            </a:r>
          </a:p>
          <a:p>
            <a:r>
              <a:rPr lang="hr-HR" dirty="0" smtClean="0"/>
              <a:t>Po pravu javnog pristupa</a:t>
            </a:r>
            <a:r>
              <a:rPr lang="sv-SE" dirty="0" smtClean="0"/>
              <a:t>,</a:t>
            </a:r>
            <a:r>
              <a:rPr lang="hr-HR" dirty="0" smtClean="0"/>
              <a:t> svatko ima pravo pješačiti kroz šume i polja i brati bobice i gljive, bez traženja dopuštenja vlasnika zemlje, ali to pravo sa sobom nosi odgovornost poštovanja prirodnog okoliša i privatne imovine.</a:t>
            </a:r>
            <a:r>
              <a:rPr lang="sv-SE" dirty="0" smtClean="0"/>
              <a:t>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15EA0E-63FF-4C45-BE6B-7FA3C709E8A0}" type="slidenum">
              <a:rPr lang="sv-SE" smtClean="0"/>
              <a:pPr>
                <a:defRPr/>
              </a:pPr>
              <a:t>4</a:t>
            </a:fld>
            <a:endParaRPr lang="sv-S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r-HR" dirty="0" smtClean="0"/>
              <a:t>Švedska ima ekstremne kontraste između dugih ljetnih dana i jednako dugih zimskih noći. </a:t>
            </a:r>
            <a:r>
              <a:rPr lang="hr-HR" dirty="0" smtClean="0"/>
              <a:t>Ljeti, </a:t>
            </a:r>
            <a:r>
              <a:rPr lang="hr-HR" dirty="0" smtClean="0"/>
              <a:t>u</a:t>
            </a:r>
            <a:r>
              <a:rPr lang="hr-HR" baseline="0" dirty="0" smtClean="0"/>
              <a:t> dijelovima Švedske sjeverno od Arktičkog </a:t>
            </a:r>
            <a:r>
              <a:rPr lang="hr-HR" baseline="0" dirty="0" smtClean="0"/>
              <a:t>kruga, </a:t>
            </a:r>
            <a:r>
              <a:rPr lang="hr-HR" baseline="0" dirty="0" smtClean="0"/>
              <a:t>sunce ostaje na nebu </a:t>
            </a:r>
            <a:r>
              <a:rPr lang="hr-HR" baseline="0" dirty="0" err="1" smtClean="0"/>
              <a:t>non</a:t>
            </a:r>
            <a:r>
              <a:rPr lang="hr-HR" baseline="0" dirty="0" smtClean="0"/>
              <a:t>-stop. To je istina!</a:t>
            </a:r>
            <a:r>
              <a:rPr lang="sv-SE" dirty="0" smtClean="0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hr-HR" dirty="0" smtClean="0"/>
              <a:t>Čak i na dalekom</a:t>
            </a:r>
            <a:r>
              <a:rPr lang="hr-HR" baseline="0" dirty="0" smtClean="0"/>
              <a:t> jugu, kao </a:t>
            </a:r>
            <a:r>
              <a:rPr lang="hr-HR" baseline="0" dirty="0" err="1" smtClean="0"/>
              <a:t>npr</a:t>
            </a:r>
            <a:r>
              <a:rPr lang="hr-HR" baseline="0" dirty="0" smtClean="0"/>
              <a:t>. u</a:t>
            </a:r>
            <a:r>
              <a:rPr lang="sv-SE" dirty="0" smtClean="0"/>
              <a:t> Stockholm</a:t>
            </a:r>
            <a:r>
              <a:rPr lang="hr-HR" dirty="0" smtClean="0"/>
              <a:t>u</a:t>
            </a:r>
            <a:r>
              <a:rPr lang="sv-SE" dirty="0" smtClean="0"/>
              <a:t>, </a:t>
            </a:r>
            <a:r>
              <a:rPr lang="hr-HR" dirty="0" smtClean="0"/>
              <a:t>lipanjske noći imaju samo nekoliko sati polutame.</a:t>
            </a:r>
            <a:endParaRPr lang="sv-SE" dirty="0" smtClean="0"/>
          </a:p>
          <a:p>
            <a:pPr eaLnBrk="1" hangingPunct="1">
              <a:spcBef>
                <a:spcPct val="0"/>
              </a:spcBef>
            </a:pPr>
            <a:endParaRPr lang="sv-SE" dirty="0" smtClean="0"/>
          </a:p>
          <a:p>
            <a:pPr eaLnBrk="1" hangingPunct="1">
              <a:spcBef>
                <a:spcPct val="0"/>
              </a:spcBef>
            </a:pPr>
            <a:r>
              <a:rPr lang="hr-HR" dirty="0" smtClean="0"/>
              <a:t>Uzimajući u obzir njezin geografski položaj </a:t>
            </a:r>
            <a:r>
              <a:rPr lang="sv-SE" dirty="0" smtClean="0"/>
              <a:t>(</a:t>
            </a:r>
            <a:r>
              <a:rPr lang="hr-HR" dirty="0" smtClean="0"/>
              <a:t>na sjeveru</a:t>
            </a:r>
            <a:r>
              <a:rPr lang="sv-SE" dirty="0" smtClean="0"/>
              <a:t>), </a:t>
            </a:r>
            <a:r>
              <a:rPr lang="hr-HR" dirty="0" smtClean="0"/>
              <a:t>Švedska uživa u pogodnoj klimi</a:t>
            </a:r>
            <a:r>
              <a:rPr lang="sv-SE" dirty="0" smtClean="0"/>
              <a:t>. </a:t>
            </a:r>
            <a:r>
              <a:rPr lang="hr-HR" dirty="0" smtClean="0"/>
              <a:t>To je</a:t>
            </a:r>
            <a:r>
              <a:rPr lang="hr-HR" baseline="0" dirty="0" smtClean="0"/>
              <a:t> uglavnom zbog</a:t>
            </a:r>
            <a:r>
              <a:rPr lang="sv-SE" dirty="0" smtClean="0"/>
              <a:t> Golf</a:t>
            </a:r>
            <a:r>
              <a:rPr lang="hr-HR" dirty="0" err="1" smtClean="0"/>
              <a:t>ske</a:t>
            </a:r>
            <a:r>
              <a:rPr lang="sv-SE" dirty="0" smtClean="0"/>
              <a:t> </a:t>
            </a:r>
            <a:r>
              <a:rPr lang="hr-HR" dirty="0" smtClean="0"/>
              <a:t>struje</a:t>
            </a:r>
            <a:r>
              <a:rPr lang="sv-SE" dirty="0" smtClean="0"/>
              <a:t>, </a:t>
            </a:r>
            <a:r>
              <a:rPr lang="hr-HR" dirty="0" smtClean="0"/>
              <a:t>tople</a:t>
            </a:r>
            <a:r>
              <a:rPr lang="hr-HR" baseline="0" dirty="0" smtClean="0"/>
              <a:t> oceanske struje koja teče sa zapadne obale Norveške</a:t>
            </a:r>
            <a:r>
              <a:rPr lang="sv-SE" dirty="0" smtClean="0"/>
              <a:t>. </a:t>
            </a:r>
            <a:r>
              <a:rPr lang="hr-HR" dirty="0" smtClean="0"/>
              <a:t>Vrijeme i godišnja doba veoma su nam važni pa često govorimo i pjevamo o njima.</a:t>
            </a:r>
            <a:endParaRPr lang="sv-SE" dirty="0" smtClean="0"/>
          </a:p>
          <a:p>
            <a:pPr eaLnBrk="1" hangingPunct="1">
              <a:spcBef>
                <a:spcPct val="0"/>
              </a:spcBef>
            </a:pPr>
            <a:endParaRPr lang="sv-SE" dirty="0" smtClean="0"/>
          </a:p>
          <a:p>
            <a:pPr eaLnBrk="1" hangingPunct="1">
              <a:spcBef>
                <a:spcPct val="0"/>
              </a:spcBef>
            </a:pPr>
            <a:r>
              <a:rPr lang="hr-HR" dirty="0" smtClean="0"/>
              <a:t>Jeste</a:t>
            </a:r>
            <a:r>
              <a:rPr lang="hr-HR" baseline="0" dirty="0" smtClean="0"/>
              <a:t> li znali da je Švedska bila u potpunosti prekrivena ledom tijekom nekoliko povijesnih razdoblja. Prije </a:t>
            </a:r>
            <a:r>
              <a:rPr lang="sv-SE" dirty="0" smtClean="0"/>
              <a:t>10000 </a:t>
            </a:r>
            <a:r>
              <a:rPr lang="hr-HR" dirty="0" smtClean="0"/>
              <a:t>godina završilo je posljednje ledeno doba.</a:t>
            </a:r>
            <a:endParaRPr lang="sv-SE" dirty="0" smtClean="0"/>
          </a:p>
        </p:txBody>
      </p:sp>
      <p:sp>
        <p:nvSpPr>
          <p:cNvPr id="20484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3C0E5F-1507-4C8A-839F-C36951DF5A47}" type="slidenum">
              <a:rPr lang="sv-S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sv-S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r-HR" dirty="0" smtClean="0"/>
              <a:t>UZ svoj raznovrsni krajolik</a:t>
            </a:r>
            <a:r>
              <a:rPr lang="hr-HR" baseline="0" dirty="0" smtClean="0"/>
              <a:t> Švedska ima sve, od medvjeda i vukova na sjeveru do srna i divljih svinja na jugu.</a:t>
            </a:r>
            <a:endParaRPr lang="sv-SE" dirty="0" smtClean="0"/>
          </a:p>
          <a:p>
            <a:pPr eaLnBrk="1" hangingPunct="1">
              <a:spcBef>
                <a:spcPct val="0"/>
              </a:spcBef>
            </a:pPr>
            <a:r>
              <a:rPr lang="hr-HR" dirty="0" smtClean="0"/>
              <a:t>Vuk primjerice širi svoje</a:t>
            </a:r>
            <a:r>
              <a:rPr lang="hr-HR" baseline="0" dirty="0" smtClean="0"/>
              <a:t> stanište preko sjeverne i središnje Švedske.</a:t>
            </a:r>
            <a:r>
              <a:rPr lang="sv-SE" dirty="0" smtClean="0"/>
              <a:t> </a:t>
            </a:r>
            <a:r>
              <a:rPr lang="hr-HR" dirty="0" smtClean="0"/>
              <a:t>Populacije medvjeda, risa i divlje svinje također su u porastu</a:t>
            </a:r>
            <a:r>
              <a:rPr lang="sv-SE" dirty="0" smtClean="0"/>
              <a:t>. </a:t>
            </a:r>
            <a:endParaRPr lang="sv-SE" dirty="0" smtClean="0"/>
          </a:p>
          <a:p>
            <a:pPr eaLnBrk="1" hangingPunct="1">
              <a:spcBef>
                <a:spcPct val="0"/>
              </a:spcBef>
            </a:pPr>
            <a:endParaRPr lang="sv-SE" dirty="0" smtClean="0"/>
          </a:p>
          <a:p>
            <a:pPr eaLnBrk="1" hangingPunct="1">
              <a:spcBef>
                <a:spcPct val="0"/>
              </a:spcBef>
            </a:pPr>
            <a:r>
              <a:rPr lang="hr-HR" dirty="0" smtClean="0"/>
              <a:t>U cijeloj zemlji postoji velik broj jelena (losova), srna, lisica i zečeva.</a:t>
            </a:r>
            <a:r>
              <a:rPr lang="hr-HR" baseline="0" dirty="0" smtClean="0"/>
              <a:t> </a:t>
            </a:r>
            <a:r>
              <a:rPr lang="hr-HR" dirty="0" smtClean="0"/>
              <a:t>Los je veliki ulov za lovce</a:t>
            </a:r>
            <a:r>
              <a:rPr lang="sv-SE" dirty="0" smtClean="0"/>
              <a:t>. </a:t>
            </a:r>
            <a:r>
              <a:rPr lang="hr-HR" dirty="0" smtClean="0"/>
              <a:t>Lov je strogo</a:t>
            </a:r>
            <a:r>
              <a:rPr lang="hr-HR" baseline="0" dirty="0" smtClean="0"/>
              <a:t> reguliran i mnoge životinjske vrste u potpunosti su zaštićene</a:t>
            </a:r>
            <a:r>
              <a:rPr lang="sv-SE" dirty="0" smtClean="0"/>
              <a:t>. </a:t>
            </a:r>
            <a:endParaRPr lang="sv-SE" dirty="0" smtClean="0"/>
          </a:p>
          <a:p>
            <a:pPr eaLnBrk="1" hangingPunct="1">
              <a:spcBef>
                <a:spcPct val="0"/>
              </a:spcBef>
            </a:pPr>
            <a:endParaRPr lang="sv-SE" dirty="0" smtClean="0"/>
          </a:p>
          <a:p>
            <a:pPr eaLnBrk="1" hangingPunct="1">
              <a:spcBef>
                <a:spcPct val="0"/>
              </a:spcBef>
            </a:pPr>
            <a:r>
              <a:rPr lang="hr-HR" dirty="0" smtClean="0"/>
              <a:t>Zimi u Švedskoj u ptičjem</a:t>
            </a:r>
            <a:r>
              <a:rPr lang="hr-HR" baseline="0" dirty="0" smtClean="0"/>
              <a:t> svijetu dominira nekoliko vrsta ptica</a:t>
            </a:r>
            <a:r>
              <a:rPr lang="sv-SE" dirty="0" smtClean="0"/>
              <a:t>, </a:t>
            </a:r>
            <a:r>
              <a:rPr lang="hr-HR" dirty="0" smtClean="0"/>
              <a:t>ali ljeto donosi veliki broj ptica selica s juga</a:t>
            </a:r>
            <a:r>
              <a:rPr lang="sv-SE" dirty="0" smtClean="0"/>
              <a:t>.</a:t>
            </a:r>
            <a:endParaRPr lang="sv-SE" dirty="0" smtClean="0"/>
          </a:p>
          <a:p>
            <a:pPr eaLnBrk="1" hangingPunct="1">
              <a:spcBef>
                <a:spcPct val="0"/>
              </a:spcBef>
            </a:pPr>
            <a:endParaRPr lang="sv-SE" dirty="0" smtClean="0"/>
          </a:p>
          <a:p>
            <a:pPr eaLnBrk="1" hangingPunct="1">
              <a:spcBef>
                <a:spcPct val="0"/>
              </a:spcBef>
            </a:pPr>
            <a:r>
              <a:rPr lang="hr-HR" dirty="0" smtClean="0"/>
              <a:t>Sa svojom ludog obalom i brojnim jezerima</a:t>
            </a:r>
            <a:r>
              <a:rPr lang="sv-SE" dirty="0" smtClean="0"/>
              <a:t>, </a:t>
            </a:r>
            <a:r>
              <a:rPr lang="hr-HR" dirty="0" smtClean="0"/>
              <a:t>Švedska</a:t>
            </a:r>
            <a:r>
              <a:rPr lang="hr-HR" baseline="0" dirty="0" smtClean="0"/>
              <a:t> također ima bogatu paletu vodenog svijeta.</a:t>
            </a:r>
            <a:endParaRPr lang="sv-SE" dirty="0" smtClean="0"/>
          </a:p>
        </p:txBody>
      </p:sp>
      <p:sp>
        <p:nvSpPr>
          <p:cNvPr id="21508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B82230-71AA-4EEB-B740-1BFCB1989D13}" type="slidenum">
              <a:rPr lang="sv-S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sv-S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r-HR" dirty="0" smtClean="0"/>
              <a:t>Švedska je ustavna monarhija s parlamentarnom demokracijom</a:t>
            </a:r>
            <a:r>
              <a:rPr lang="sv-SE" dirty="0" smtClean="0"/>
              <a:t>.</a:t>
            </a:r>
            <a:endParaRPr lang="sv-SE" dirty="0" smtClean="0"/>
          </a:p>
          <a:p>
            <a:pPr eaLnBrk="1" hangingPunct="1">
              <a:spcBef>
                <a:spcPct val="0"/>
              </a:spcBef>
            </a:pPr>
            <a:r>
              <a:rPr lang="hr-HR" dirty="0" smtClean="0"/>
              <a:t>Parlament se zove </a:t>
            </a:r>
            <a:r>
              <a:rPr lang="sv-SE" dirty="0" smtClean="0"/>
              <a:t>The </a:t>
            </a:r>
            <a:r>
              <a:rPr lang="sv-SE" dirty="0" smtClean="0"/>
              <a:t>Riksdag </a:t>
            </a:r>
            <a:r>
              <a:rPr lang="hr-HR" dirty="0" smtClean="0"/>
              <a:t>i ima</a:t>
            </a:r>
            <a:r>
              <a:rPr lang="sv-SE" dirty="0" smtClean="0"/>
              <a:t> </a:t>
            </a:r>
            <a:r>
              <a:rPr lang="sv-SE" dirty="0" smtClean="0"/>
              <a:t>349 </a:t>
            </a:r>
            <a:r>
              <a:rPr lang="hr-HR" dirty="0" smtClean="0"/>
              <a:t>članova u jednom vijeću</a:t>
            </a:r>
            <a:r>
              <a:rPr lang="sv-SE" dirty="0" smtClean="0"/>
              <a:t>.</a:t>
            </a:r>
            <a:endParaRPr lang="sv-SE" dirty="0" smtClean="0"/>
          </a:p>
          <a:p>
            <a:pPr eaLnBrk="1" hangingPunct="1">
              <a:spcBef>
                <a:spcPct val="0"/>
              </a:spcBef>
            </a:pPr>
            <a:r>
              <a:rPr lang="hr-HR" dirty="0" smtClean="0"/>
              <a:t>Ove jeseni imali smo izbore i vlada je sada promijenjena u socijaldemokratsku vladu</a:t>
            </a:r>
            <a:r>
              <a:rPr lang="sv-SE" dirty="0" smtClean="0"/>
              <a:t>.</a:t>
            </a:r>
            <a:endParaRPr lang="sv-SE" dirty="0" smtClean="0"/>
          </a:p>
          <a:p>
            <a:pPr eaLnBrk="1" hangingPunct="1">
              <a:spcBef>
                <a:spcPct val="0"/>
              </a:spcBef>
            </a:pPr>
            <a:endParaRPr lang="sv-SE" dirty="0" smtClean="0"/>
          </a:p>
        </p:txBody>
      </p:sp>
      <p:sp>
        <p:nvSpPr>
          <p:cNvPr id="22532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99145E-1131-4571-A949-170E822F0094}" type="slidenum">
              <a:rPr lang="sv-S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sv-S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r-HR" dirty="0" smtClean="0"/>
              <a:t>Ovo</a:t>
            </a:r>
            <a:r>
              <a:rPr lang="hr-HR" baseline="0" dirty="0" smtClean="0"/>
              <a:t> je naša popularna kraljevska obitelj</a:t>
            </a:r>
            <a:r>
              <a:rPr lang="sv-SE" dirty="0" smtClean="0"/>
              <a:t>. </a:t>
            </a:r>
            <a:r>
              <a:rPr lang="hr-HR" dirty="0" smtClean="0"/>
              <a:t>Lijevo su kraljica</a:t>
            </a:r>
            <a:r>
              <a:rPr lang="sv-SE" dirty="0" smtClean="0"/>
              <a:t> Silvia </a:t>
            </a:r>
            <a:r>
              <a:rPr lang="hr-HR" dirty="0" smtClean="0"/>
              <a:t>i kralj </a:t>
            </a:r>
            <a:r>
              <a:rPr lang="sv-SE" dirty="0" smtClean="0"/>
              <a:t>Carl XVI Gustaf, </a:t>
            </a:r>
            <a:r>
              <a:rPr lang="hr-HR" dirty="0" smtClean="0"/>
              <a:t>a</a:t>
            </a:r>
            <a:r>
              <a:rPr lang="hr-HR" baseline="0" dirty="0" smtClean="0"/>
              <a:t> u sredini naša princeza</a:t>
            </a:r>
            <a:r>
              <a:rPr lang="sv-SE" dirty="0" smtClean="0"/>
              <a:t> Victoria.</a:t>
            </a:r>
          </a:p>
        </p:txBody>
      </p:sp>
      <p:sp>
        <p:nvSpPr>
          <p:cNvPr id="23556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746FA2-4D95-4CE7-88B0-01FD7F57E335}" type="slidenum">
              <a:rPr lang="sv-S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sv-S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r-HR" dirty="0" smtClean="0"/>
              <a:t>U Švedskoj imamo devet razreda obaveznog školovanja</a:t>
            </a:r>
            <a:r>
              <a:rPr lang="sv-SE" dirty="0" smtClean="0"/>
              <a:t>,</a:t>
            </a:r>
            <a:r>
              <a:rPr lang="hr-HR" dirty="0" smtClean="0"/>
              <a:t> ali većina</a:t>
            </a:r>
            <a:r>
              <a:rPr lang="hr-HR" baseline="0" dirty="0" smtClean="0"/>
              <a:t> učenika upiše i trogodišnju srednju školu.</a:t>
            </a:r>
            <a:r>
              <a:rPr lang="sv-SE" dirty="0" smtClean="0"/>
              <a:t> </a:t>
            </a:r>
          </a:p>
        </p:txBody>
      </p:sp>
      <p:sp>
        <p:nvSpPr>
          <p:cNvPr id="24580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522ED3-1D0B-4F79-9394-4651270D59D9}" type="slidenum">
              <a:rPr lang="sv-S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sv-S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F2F58-611B-4444-B408-D9D95F676A49}" type="datetimeFigureOut">
              <a:rPr lang="sv-SE"/>
              <a:pPr>
                <a:defRPr/>
              </a:pPr>
              <a:t>2015-04-21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C13BE-6C3A-4048-BDAB-D0FA3A50476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5B7F1-CB3D-4856-89C0-046507FD3A8D}" type="datetimeFigureOut">
              <a:rPr lang="sv-SE"/>
              <a:pPr>
                <a:defRPr/>
              </a:pPr>
              <a:t>2015-04-21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6A33F-FD2C-494B-9D1B-10B0F4D3874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A49B4-6F8C-47FD-A115-AFD60BEEEC99}" type="datetimeFigureOut">
              <a:rPr lang="sv-SE"/>
              <a:pPr>
                <a:defRPr/>
              </a:pPr>
              <a:t>2015-04-21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15A04-0438-43D5-ACC2-D8FE6F9040B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20EDC-4216-46E5-976A-93C4BD40688D}" type="datetimeFigureOut">
              <a:rPr lang="sv-SE"/>
              <a:pPr>
                <a:defRPr/>
              </a:pPr>
              <a:t>2015-04-21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15F6C-9277-4BF9-B8F1-BE9514E54C6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7D729-E74F-44E0-981C-E53077A50E5B}" type="datetimeFigureOut">
              <a:rPr lang="sv-SE"/>
              <a:pPr>
                <a:defRPr/>
              </a:pPr>
              <a:t>2015-04-21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A2861-86A1-4242-87A0-0253D6B51DC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ED2DF-D829-4773-B32A-C0DFC47C45EB}" type="datetimeFigureOut">
              <a:rPr lang="sv-SE"/>
              <a:pPr>
                <a:defRPr/>
              </a:pPr>
              <a:t>2015-04-21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71F2F-F407-43C1-8601-16AA44472A7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BBCA1-9612-4FD4-8CAD-6D8E5153ED99}" type="datetimeFigureOut">
              <a:rPr lang="sv-SE"/>
              <a:pPr>
                <a:defRPr/>
              </a:pPr>
              <a:t>2015-04-21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4913E-FE61-4661-ADDB-4A453F2343C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A7847-0A8D-401C-95B3-9A7630E2FF70}" type="datetimeFigureOut">
              <a:rPr lang="sv-SE"/>
              <a:pPr>
                <a:defRPr/>
              </a:pPr>
              <a:t>2015-04-21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067B7-7B2F-4AD0-AE02-B5E58A6BD15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C503A-C417-4228-8964-3BE33B88BD55}" type="datetimeFigureOut">
              <a:rPr lang="sv-SE"/>
              <a:pPr>
                <a:defRPr/>
              </a:pPr>
              <a:t>2015-04-21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6B531-CEF7-4866-8EF8-F4AB74488DE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90B64-20AA-44AD-BC5F-046C85EA6740}" type="datetimeFigureOut">
              <a:rPr lang="sv-SE"/>
              <a:pPr>
                <a:defRPr/>
              </a:pPr>
              <a:t>2015-04-21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EFF85-0A2D-4823-8D89-69F5A322E2B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D62B4-F982-46B9-A196-F93DF498F757}" type="datetimeFigureOut">
              <a:rPr lang="sv-SE"/>
              <a:pPr>
                <a:defRPr/>
              </a:pPr>
              <a:t>2015-04-21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40CAD-904A-45F0-A858-8A49BE417E0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E55AC3-B24C-4692-A615-79FF80D25640}" type="datetimeFigureOut">
              <a:rPr lang="sv-SE"/>
              <a:pPr>
                <a:defRPr/>
              </a:pPr>
              <a:t>2015-04-21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9DA998-D773-46B5-A578-5136C2EA036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0.wav"/><Relationship Id="rId6" Type="http://schemas.openxmlformats.org/officeDocument/2006/relationships/image" Target="../media/image2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1.wav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2.wav"/><Relationship Id="rId6" Type="http://schemas.openxmlformats.org/officeDocument/2006/relationships/image" Target="../media/image2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3.wav"/><Relationship Id="rId6" Type="http://schemas.openxmlformats.org/officeDocument/2006/relationships/image" Target="../media/image2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4.wav"/><Relationship Id="rId6" Type="http://schemas.openxmlformats.org/officeDocument/2006/relationships/image" Target="../media/image2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5.wav"/><Relationship Id="rId5" Type="http://schemas.openxmlformats.org/officeDocument/2006/relationships/image" Target="../media/image2.pn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6.wav"/><Relationship Id="rId6" Type="http://schemas.openxmlformats.org/officeDocument/2006/relationships/image" Target="../media/image2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7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2.wa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3.wav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4.wav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5.wav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6.wav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7.wav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8.wav"/><Relationship Id="rId5" Type="http://schemas.openxmlformats.org/officeDocument/2006/relationships/image" Target="../media/image2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9.wav"/><Relationship Id="rId5" Type="http://schemas.openxmlformats.org/officeDocument/2006/relationships/image" Target="../media/image2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ubrik 1"/>
          <p:cNvSpPr>
            <a:spLocks noGrp="1"/>
          </p:cNvSpPr>
          <p:nvPr>
            <p:ph type="ctrTitle"/>
          </p:nvPr>
        </p:nvSpPr>
        <p:spPr>
          <a:xfrm>
            <a:off x="611188" y="3429000"/>
            <a:ext cx="7772400" cy="1254125"/>
          </a:xfrm>
        </p:spPr>
        <p:txBody>
          <a:bodyPr/>
          <a:lstStyle/>
          <a:p>
            <a:pPr eaLnBrk="1" hangingPunct="1"/>
            <a:r>
              <a:rPr lang="hr-HR" sz="8000" dirty="0" smtClean="0"/>
              <a:t>Švedska</a:t>
            </a:r>
            <a:endParaRPr lang="sv-SE" sz="8000" dirty="0" smtClean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 flipV="1">
            <a:off x="1331913" y="5589588"/>
            <a:ext cx="6400800" cy="382587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v-S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v-SE" dirty="0" smtClean="0"/>
          </a:p>
        </p:txBody>
      </p:sp>
      <p:pic>
        <p:nvPicPr>
          <p:cNvPr id="2052" name="Bildobjekt 3" descr="sveriges-flagg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1052513"/>
            <a:ext cx="64770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nspelat ljud">
            <a:hlinkClick r:id="" action="ppaction://media"/>
          </p:cNvPr>
          <p:cNvPicPr>
            <a:picLocks noRot="1" noChangeAspect="1"/>
          </p:cNvPicPr>
          <p:nvPr>
            <a:wavAudioFile r:embed="rId1" name="Inspelat ljud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75688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ubrik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hr-HR" dirty="0" smtClean="0"/>
              <a:t>Švedska tradicija</a:t>
            </a:r>
            <a:endParaRPr lang="sv-SE" dirty="0" smtClean="0"/>
          </a:p>
        </p:txBody>
      </p:sp>
      <p:pic>
        <p:nvPicPr>
          <p:cNvPr id="11267" name="Platshållare för innehåll 4" descr="blommor.png"/>
          <p:cNvPicPr>
            <a:picLocks noGrp="1" noChangeAspect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116013" y="4076700"/>
            <a:ext cx="3036887" cy="2016125"/>
          </a:xfrm>
        </p:spPr>
      </p:pic>
      <p:sp>
        <p:nvSpPr>
          <p:cNvPr id="11268" name="Platshållare för innehåll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sv-SE" dirty="0" smtClean="0"/>
              <a:t>	</a:t>
            </a:r>
            <a:r>
              <a:rPr lang="hr-HR" b="1" dirty="0" smtClean="0"/>
              <a:t>Ivanjski </a:t>
            </a:r>
            <a:r>
              <a:rPr lang="hr-HR" b="1" dirty="0" err="1" smtClean="0"/>
              <a:t>krijesovi</a:t>
            </a:r>
            <a:endParaRPr lang="sv-SE" b="1" dirty="0" smtClean="0"/>
          </a:p>
          <a:p>
            <a:pPr eaLnBrk="1" hangingPunct="1"/>
            <a:r>
              <a:rPr lang="hr-HR" dirty="0" smtClean="0"/>
              <a:t>U lipnju</a:t>
            </a:r>
            <a:endParaRPr lang="sv-SE" dirty="0" smtClean="0"/>
          </a:p>
          <a:p>
            <a:pPr eaLnBrk="1" hangingPunct="1"/>
            <a:r>
              <a:rPr lang="hr-HR" dirty="0" smtClean="0"/>
              <a:t>Švedski blagdan</a:t>
            </a:r>
            <a:endParaRPr lang="sv-SE" dirty="0" smtClean="0"/>
          </a:p>
          <a:p>
            <a:pPr eaLnBrk="1" hangingPunct="1"/>
            <a:r>
              <a:rPr lang="hr-HR" dirty="0" smtClean="0"/>
              <a:t>Plesanje</a:t>
            </a:r>
            <a:endParaRPr lang="sv-SE" dirty="0" smtClean="0"/>
          </a:p>
          <a:p>
            <a:pPr eaLnBrk="1" hangingPunct="1"/>
            <a:r>
              <a:rPr lang="hr-HR" dirty="0" smtClean="0"/>
              <a:t>Pjevanje</a:t>
            </a:r>
            <a:endParaRPr lang="sv-SE" dirty="0" smtClean="0"/>
          </a:p>
          <a:p>
            <a:pPr eaLnBrk="1" hangingPunct="1"/>
            <a:r>
              <a:rPr lang="hr-HR" dirty="0" smtClean="0"/>
              <a:t>Ukrašeni stup</a:t>
            </a:r>
            <a:endParaRPr lang="sv-SE" dirty="0" smtClean="0"/>
          </a:p>
          <a:p>
            <a:pPr eaLnBrk="1" hangingPunct="1"/>
            <a:r>
              <a:rPr lang="sv-SE" dirty="0" smtClean="0"/>
              <a:t>7 </a:t>
            </a:r>
            <a:r>
              <a:rPr lang="hr-HR" dirty="0" smtClean="0"/>
              <a:t>cvjetova</a:t>
            </a:r>
            <a:endParaRPr lang="sv-SE" dirty="0" smtClean="0"/>
          </a:p>
          <a:p>
            <a:pPr eaLnBrk="1" hangingPunct="1"/>
            <a:r>
              <a:rPr lang="hr-HR" dirty="0" smtClean="0"/>
              <a:t>Kisele haringe</a:t>
            </a:r>
            <a:endParaRPr lang="sv-SE" dirty="0" smtClean="0"/>
          </a:p>
        </p:txBody>
      </p:sp>
      <p:pic>
        <p:nvPicPr>
          <p:cNvPr id="11269" name="Bildobjekt 5" descr="midsommar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6013" y="1700213"/>
            <a:ext cx="3024187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nspelat ljud">
            <a:hlinkClick r:id="" action="ppaction://media"/>
          </p:cNvPr>
          <p:cNvPicPr>
            <a:picLocks noRot="1" noChangeAspect="1"/>
          </p:cNvPicPr>
          <p:nvPr>
            <a:wavAudioFile r:embed="rId1" name="Inspelat ljud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243888" y="6092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79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ubrik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hr-HR" dirty="0" smtClean="0"/>
              <a:t>Švedska tradicija</a:t>
            </a:r>
            <a:endParaRPr lang="sv-SE" dirty="0" smtClean="0"/>
          </a:p>
        </p:txBody>
      </p:sp>
      <p:sp>
        <p:nvSpPr>
          <p:cNvPr id="12291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sv-SE" dirty="0" smtClean="0"/>
              <a:t>	</a:t>
            </a:r>
            <a:r>
              <a:rPr lang="sv-SE" b="1" dirty="0" smtClean="0"/>
              <a:t>Luci</a:t>
            </a:r>
            <a:r>
              <a:rPr lang="hr-HR" b="1" dirty="0" smtClean="0"/>
              <a:t>j</a:t>
            </a:r>
            <a:r>
              <a:rPr lang="sv-SE" b="1" dirty="0" smtClean="0"/>
              <a:t>a</a:t>
            </a:r>
            <a:endParaRPr lang="sv-SE" b="1" dirty="0" smtClean="0"/>
          </a:p>
          <a:p>
            <a:pPr eaLnBrk="1" hangingPunct="1"/>
            <a:r>
              <a:rPr lang="hr-HR" dirty="0" smtClean="0"/>
              <a:t>13. prosinac</a:t>
            </a:r>
            <a:endParaRPr lang="sv-SE" dirty="0" smtClean="0"/>
          </a:p>
          <a:p>
            <a:pPr eaLnBrk="1" hangingPunct="1"/>
            <a:r>
              <a:rPr lang="hr-HR" dirty="0" smtClean="0"/>
              <a:t>pjesme</a:t>
            </a:r>
            <a:endParaRPr lang="sv-SE" dirty="0" smtClean="0"/>
          </a:p>
          <a:p>
            <a:pPr eaLnBrk="1" hangingPunct="1"/>
            <a:r>
              <a:rPr lang="sv-SE" dirty="0" smtClean="0"/>
              <a:t>Luci</a:t>
            </a:r>
            <a:r>
              <a:rPr lang="hr-HR" dirty="0" smtClean="0"/>
              <a:t>j</a:t>
            </a:r>
            <a:r>
              <a:rPr lang="sv-SE" dirty="0" smtClean="0"/>
              <a:t>a </a:t>
            </a:r>
            <a:r>
              <a:rPr lang="hr-HR" dirty="0" smtClean="0"/>
              <a:t>vlak</a:t>
            </a:r>
            <a:endParaRPr lang="sv-SE" dirty="0" smtClean="0"/>
          </a:p>
          <a:p>
            <a:pPr eaLnBrk="1" hangingPunct="1"/>
            <a:r>
              <a:rPr lang="hr-HR" dirty="0" smtClean="0"/>
              <a:t>Peciva </a:t>
            </a:r>
            <a:endParaRPr lang="sv-SE" dirty="0" smtClean="0"/>
          </a:p>
          <a:p>
            <a:pPr eaLnBrk="1" hangingPunct="1"/>
            <a:r>
              <a:rPr lang="hr-HR" dirty="0" smtClean="0"/>
              <a:t>Sjaj</a:t>
            </a:r>
            <a:r>
              <a:rPr lang="sv-SE" dirty="0" smtClean="0"/>
              <a:t> </a:t>
            </a:r>
          </a:p>
        </p:txBody>
      </p:sp>
      <p:pic>
        <p:nvPicPr>
          <p:cNvPr id="12292" name="Platshållare för innehåll 6" descr="luciatåg.pn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427538" y="1484313"/>
            <a:ext cx="3889375" cy="2016125"/>
          </a:xfrm>
        </p:spPr>
      </p:pic>
      <p:pic>
        <p:nvPicPr>
          <p:cNvPr id="12293" name="Bildobjekt 7" descr="lucia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9113" y="4149725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Bildobjekt 8" descr="lussebulle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27763" y="4005263"/>
            <a:ext cx="208597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nspelat ljud">
            <a:hlinkClick r:id="" action="ppaction://media"/>
          </p:cNvPr>
          <p:cNvPicPr>
            <a:picLocks noRot="1" noChangeAspect="1"/>
          </p:cNvPicPr>
          <p:nvPr>
            <a:wavAudioFile r:embed="rId1" name="Inspelat ljud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459788" y="61658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ubrik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hr-HR" dirty="0" smtClean="0"/>
              <a:t>Ukratko o </a:t>
            </a:r>
            <a:r>
              <a:rPr lang="sv-SE" dirty="0" smtClean="0"/>
              <a:t>Linköping</a:t>
            </a:r>
            <a:r>
              <a:rPr lang="hr-HR" dirty="0" smtClean="0"/>
              <a:t>u</a:t>
            </a:r>
            <a:endParaRPr lang="sv-SE" dirty="0" smtClean="0"/>
          </a:p>
        </p:txBody>
      </p:sp>
      <p:pic>
        <p:nvPicPr>
          <p:cNvPr id="13315" name="Platshållare för innehåll 4" descr="linköping.jpg"/>
          <p:cNvPicPr>
            <a:picLocks noGrp="1" noChangeAspect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124075" y="2636838"/>
            <a:ext cx="3671888" cy="3600450"/>
          </a:xfrm>
        </p:spPr>
      </p:pic>
      <p:pic>
        <p:nvPicPr>
          <p:cNvPr id="13316" name="Platshållare för innehåll 5" descr="FC-Östergötland,_Sweden.png"/>
          <p:cNvPicPr>
            <a:picLocks noGrp="1" noChangeAspect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611188" y="1773238"/>
            <a:ext cx="1581150" cy="3457575"/>
          </a:xfrm>
        </p:spPr>
      </p:pic>
      <p:sp>
        <p:nvSpPr>
          <p:cNvPr id="7" name="Vänster 6"/>
          <p:cNvSpPr/>
          <p:nvPr/>
        </p:nvSpPr>
        <p:spPr>
          <a:xfrm rot="1459765">
            <a:off x="3830638" y="4649788"/>
            <a:ext cx="2160587" cy="3587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13318" name="textruta 5"/>
          <p:cNvSpPr txBox="1">
            <a:spLocks noChangeArrowheads="1"/>
          </p:cNvSpPr>
          <p:nvPr/>
        </p:nvSpPr>
        <p:spPr bwMode="auto">
          <a:xfrm>
            <a:off x="5786447" y="1773238"/>
            <a:ext cx="3681404" cy="323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sv-SE" sz="2400" dirty="0"/>
              <a:t> 150 </a:t>
            </a:r>
            <a:r>
              <a:rPr lang="hr-HR" sz="2400" dirty="0" smtClean="0"/>
              <a:t>000 stanovnika</a:t>
            </a:r>
            <a:endParaRPr lang="sv-SE" sz="2400" dirty="0"/>
          </a:p>
          <a:p>
            <a:pPr>
              <a:buFont typeface="Arial" charset="0"/>
              <a:buChar char="•"/>
            </a:pPr>
            <a:r>
              <a:rPr lang="sv-SE" sz="2400" dirty="0"/>
              <a:t> </a:t>
            </a:r>
            <a:r>
              <a:rPr lang="hr-HR" sz="2400" dirty="0" smtClean="0"/>
              <a:t>Selo</a:t>
            </a:r>
            <a:endParaRPr lang="sv-SE" sz="2400" dirty="0"/>
          </a:p>
          <a:p>
            <a:pPr>
              <a:buFont typeface="Arial" charset="0"/>
              <a:buChar char="•"/>
            </a:pPr>
            <a:r>
              <a:rPr lang="sv-SE" sz="2400" dirty="0"/>
              <a:t> </a:t>
            </a:r>
            <a:r>
              <a:rPr lang="hr-HR" sz="2400" dirty="0" smtClean="0"/>
              <a:t>Jezera</a:t>
            </a:r>
            <a:endParaRPr lang="sv-SE" sz="2400" dirty="0"/>
          </a:p>
          <a:p>
            <a:pPr>
              <a:buFont typeface="Arial" charset="0"/>
              <a:buChar char="•"/>
            </a:pPr>
            <a:r>
              <a:rPr lang="sv-SE" sz="2400" dirty="0"/>
              <a:t> </a:t>
            </a:r>
            <a:r>
              <a:rPr lang="hr-HR" sz="2400" dirty="0" smtClean="0"/>
              <a:t>Kanali </a:t>
            </a:r>
            <a:endParaRPr lang="sv-SE" sz="2400" dirty="0"/>
          </a:p>
          <a:p>
            <a:pPr>
              <a:buFont typeface="Arial" charset="0"/>
              <a:buChar char="•"/>
            </a:pPr>
            <a:r>
              <a:rPr lang="sv-SE" sz="2400" dirty="0"/>
              <a:t> </a:t>
            </a:r>
            <a:r>
              <a:rPr lang="hr-HR" sz="2400" dirty="0" smtClean="0"/>
              <a:t>Središte zrakoplovstva</a:t>
            </a:r>
            <a:endParaRPr lang="sv-SE" sz="2400" dirty="0"/>
          </a:p>
          <a:p>
            <a:pPr>
              <a:buFont typeface="Arial" charset="0"/>
              <a:buChar char="•"/>
            </a:pPr>
            <a:r>
              <a:rPr lang="sv-SE" sz="2400" dirty="0"/>
              <a:t> </a:t>
            </a:r>
            <a:r>
              <a:rPr lang="hr-HR" sz="2400" dirty="0" smtClean="0"/>
              <a:t>Sveučilište</a:t>
            </a:r>
            <a:endParaRPr lang="sv-SE" sz="2400" dirty="0"/>
          </a:p>
          <a:p>
            <a:pPr>
              <a:buFont typeface="Arial" charset="0"/>
              <a:buChar char="•"/>
            </a:pPr>
            <a:r>
              <a:rPr lang="sv-SE" sz="2400" dirty="0"/>
              <a:t> </a:t>
            </a:r>
            <a:r>
              <a:rPr lang="hr-HR" sz="2400" dirty="0" smtClean="0"/>
              <a:t>Najviše lige</a:t>
            </a:r>
            <a:endParaRPr lang="sv-SE" sz="2400" dirty="0"/>
          </a:p>
          <a:p>
            <a:pPr>
              <a:buFont typeface="Arial" charset="0"/>
              <a:buChar char="•"/>
            </a:pPr>
            <a:endParaRPr lang="sv-SE" dirty="0"/>
          </a:p>
          <a:p>
            <a:endParaRPr lang="sv-SE" dirty="0"/>
          </a:p>
        </p:txBody>
      </p:sp>
      <p:pic>
        <p:nvPicPr>
          <p:cNvPr id="8" name="Inspelat ljud">
            <a:hlinkClick r:id="" action="ppaction://media"/>
          </p:cNvPr>
          <p:cNvPicPr>
            <a:picLocks noRot="1" noChangeAspect="1"/>
          </p:cNvPicPr>
          <p:nvPr>
            <a:wavAudioFile r:embed="rId1" name="Inspelat ljud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243888" y="60213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95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ubrik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sv-SE" dirty="0" smtClean="0"/>
              <a:t>Linköping</a:t>
            </a:r>
            <a:r>
              <a:rPr lang="hr-HR" dirty="0" err="1" smtClean="0"/>
              <a:t>ska</a:t>
            </a:r>
            <a:r>
              <a:rPr lang="sv-SE" dirty="0" smtClean="0"/>
              <a:t> </a:t>
            </a:r>
            <a:r>
              <a:rPr lang="hr-HR" dirty="0" smtClean="0"/>
              <a:t>katedrala</a:t>
            </a:r>
            <a:endParaRPr lang="sv-SE" dirty="0" smtClean="0"/>
          </a:p>
        </p:txBody>
      </p:sp>
      <p:pic>
        <p:nvPicPr>
          <p:cNvPr id="14339" name="Platshållare för innehåll 4" descr="domkyrka.jpg"/>
          <p:cNvPicPr>
            <a:picLocks noGrp="1" noChangeAspect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835150" y="3429000"/>
            <a:ext cx="2371725" cy="2892425"/>
          </a:xfrm>
        </p:spPr>
      </p:pic>
      <p:sp>
        <p:nvSpPr>
          <p:cNvPr id="14340" name="Platshållare för innehåll 3"/>
          <p:cNvSpPr>
            <a:spLocks noGrp="1"/>
          </p:cNvSpPr>
          <p:nvPr>
            <p:ph sz="half" idx="2"/>
          </p:nvPr>
        </p:nvSpPr>
        <p:spPr>
          <a:xfrm>
            <a:off x="1928794" y="1628775"/>
            <a:ext cx="5500726" cy="4525963"/>
          </a:xfrm>
        </p:spPr>
        <p:txBody>
          <a:bodyPr/>
          <a:lstStyle/>
          <a:p>
            <a:pPr eaLnBrk="1" hangingPunct="1"/>
            <a:r>
              <a:rPr lang="hr-HR" dirty="0" smtClean="0"/>
              <a:t>Srednjovjekovna katedrala</a:t>
            </a:r>
            <a:endParaRPr lang="sv-SE" dirty="0" smtClean="0"/>
          </a:p>
          <a:p>
            <a:pPr eaLnBrk="1" hangingPunct="1"/>
            <a:r>
              <a:rPr lang="hr-HR" dirty="0" smtClean="0"/>
              <a:t>Duga 110 m</a:t>
            </a:r>
            <a:endParaRPr lang="sv-SE" dirty="0" smtClean="0"/>
          </a:p>
          <a:p>
            <a:pPr eaLnBrk="1" hangingPunct="1"/>
            <a:r>
              <a:rPr lang="hr-HR" dirty="0" smtClean="0"/>
              <a:t>Toranj visok</a:t>
            </a:r>
            <a:r>
              <a:rPr lang="sv-SE" dirty="0" smtClean="0"/>
              <a:t> 107</a:t>
            </a:r>
            <a:r>
              <a:rPr lang="hr-HR" dirty="0" smtClean="0"/>
              <a:t> </a:t>
            </a:r>
            <a:r>
              <a:rPr lang="sv-SE" dirty="0" smtClean="0"/>
              <a:t>m </a:t>
            </a:r>
          </a:p>
        </p:txBody>
      </p:sp>
      <p:pic>
        <p:nvPicPr>
          <p:cNvPr id="14341" name="Bildobjekt 5" descr="250px-Linköpings_domkyrka_inifrån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363" y="3429000"/>
            <a:ext cx="22860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nspelat ljud">
            <a:hlinkClick r:id="" action="ppaction://media"/>
          </p:cNvPr>
          <p:cNvPicPr>
            <a:picLocks noRot="1" noChangeAspect="1"/>
          </p:cNvPicPr>
          <p:nvPr>
            <a:wavAudioFile r:embed="rId1" name="Inspelat ljud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532813" y="61658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ubrik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hr-HR" dirty="0" smtClean="0"/>
              <a:t>Kanal </a:t>
            </a:r>
            <a:r>
              <a:rPr lang="hr-HR" dirty="0" err="1" smtClean="0"/>
              <a:t>Kinda</a:t>
            </a:r>
            <a:endParaRPr lang="sv-SE" dirty="0" smtClean="0"/>
          </a:p>
        </p:txBody>
      </p:sp>
      <p:sp>
        <p:nvSpPr>
          <p:cNvPr id="15363" name="Platshållare för innehåll 2"/>
          <p:cNvSpPr>
            <a:spLocks noGrp="1"/>
          </p:cNvSpPr>
          <p:nvPr>
            <p:ph sz="half" idx="1"/>
          </p:nvPr>
        </p:nvSpPr>
        <p:spPr>
          <a:xfrm>
            <a:off x="971550" y="1628775"/>
            <a:ext cx="4038600" cy="4525963"/>
          </a:xfrm>
        </p:spPr>
        <p:txBody>
          <a:bodyPr/>
          <a:lstStyle/>
          <a:p>
            <a:pPr eaLnBrk="1" hangingPunct="1"/>
            <a:r>
              <a:rPr lang="hr-HR" dirty="0" smtClean="0"/>
              <a:t>Sustav jezera</a:t>
            </a:r>
            <a:endParaRPr lang="sv-SE" dirty="0" smtClean="0"/>
          </a:p>
          <a:p>
            <a:pPr eaLnBrk="1" hangingPunct="1"/>
            <a:r>
              <a:rPr lang="hr-HR" dirty="0" smtClean="0"/>
              <a:t>Ruta kanala</a:t>
            </a:r>
            <a:endParaRPr lang="sv-SE" dirty="0" smtClean="0"/>
          </a:p>
          <a:p>
            <a:pPr eaLnBrk="1" hangingPunct="1"/>
            <a:r>
              <a:rPr lang="sv-SE" dirty="0" smtClean="0"/>
              <a:t>80 km</a:t>
            </a:r>
          </a:p>
          <a:p>
            <a:pPr eaLnBrk="1" hangingPunct="1"/>
            <a:r>
              <a:rPr lang="sv-SE" dirty="0" smtClean="0"/>
              <a:t>15 </a:t>
            </a:r>
            <a:r>
              <a:rPr lang="hr-HR" dirty="0" smtClean="0"/>
              <a:t>ručnih </a:t>
            </a:r>
            <a:r>
              <a:rPr lang="hr-HR" dirty="0" smtClean="0"/>
              <a:t>brana</a:t>
            </a:r>
            <a:endParaRPr lang="sv-SE" dirty="0" smtClean="0"/>
          </a:p>
        </p:txBody>
      </p:sp>
      <p:pic>
        <p:nvPicPr>
          <p:cNvPr id="15364" name="Platshållare för innehåll 4" descr="båt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1187450" y="3789363"/>
            <a:ext cx="2565400" cy="2563812"/>
          </a:xfrm>
        </p:spPr>
      </p:pic>
      <p:pic>
        <p:nvPicPr>
          <p:cNvPr id="15365" name="Bildobjekt 5" descr="the locks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1989138"/>
            <a:ext cx="3887787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nspelat ljud">
            <a:hlinkClick r:id="" action="ppaction://media"/>
          </p:cNvPr>
          <p:cNvPicPr>
            <a:picLocks noRot="1" noChangeAspect="1"/>
          </p:cNvPicPr>
          <p:nvPr>
            <a:wavAudioFile r:embed="rId1" name="Inspelat ljud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604250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ubrik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hr-HR" dirty="0" smtClean="0"/>
              <a:t>Muzej zračnih snaga</a:t>
            </a:r>
            <a:endParaRPr lang="sv-SE" dirty="0" smtClean="0"/>
          </a:p>
        </p:txBody>
      </p:sp>
      <p:pic>
        <p:nvPicPr>
          <p:cNvPr id="16387" name="Platshållare för innehåll 4" descr="DC 3.jpg"/>
          <p:cNvPicPr>
            <a:picLocks noGrp="1" noChangeAspect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692275" y="1700213"/>
            <a:ext cx="6119813" cy="4176712"/>
          </a:xfrm>
        </p:spPr>
      </p:pic>
      <p:pic>
        <p:nvPicPr>
          <p:cNvPr id="5" name="Inspelat ljud">
            <a:hlinkClick r:id="" action="ppaction://media"/>
          </p:cNvPr>
          <p:cNvPicPr>
            <a:picLocks noRot="1" noChangeAspect="1"/>
          </p:cNvPicPr>
          <p:nvPr>
            <a:wavAudioFile r:embed="rId1" name="Inspelat ljud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04250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ubrik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hr-HR" dirty="0" smtClean="0"/>
              <a:t>Znanstveni centar</a:t>
            </a:r>
            <a:endParaRPr lang="sv-SE" dirty="0" smtClean="0"/>
          </a:p>
        </p:txBody>
      </p:sp>
      <p:pic>
        <p:nvPicPr>
          <p:cNvPr id="17411" name="Platshållare för innehåll 4" descr="lizzard.jpg"/>
          <p:cNvPicPr>
            <a:picLocks noGrp="1" noChangeAspect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827088" y="2205038"/>
            <a:ext cx="3438525" cy="2592387"/>
          </a:xfrm>
        </p:spPr>
      </p:pic>
      <p:pic>
        <p:nvPicPr>
          <p:cNvPr id="17412" name="Platshållare för innehåll 5" descr="Vipergecko-300x212.jpg"/>
          <p:cNvPicPr>
            <a:picLocks noGrp="1" noChangeAspect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4716463" y="2205038"/>
            <a:ext cx="3379787" cy="2592387"/>
          </a:xfrm>
        </p:spPr>
      </p:pic>
      <p:pic>
        <p:nvPicPr>
          <p:cNvPr id="5" name="Inspelat ljud">
            <a:hlinkClick r:id="" action="ppaction://media"/>
          </p:cNvPr>
          <p:cNvPicPr>
            <a:picLocks noRot="1" noChangeAspect="1"/>
          </p:cNvPicPr>
          <p:nvPr>
            <a:wavAudioFile r:embed="rId1" name="Inspelat ljud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604250" y="61658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ubrik 1"/>
          <p:cNvSpPr>
            <a:spLocks noGrp="1"/>
          </p:cNvSpPr>
          <p:nvPr>
            <p:ph type="ctrTitle"/>
          </p:nvPr>
        </p:nvSpPr>
        <p:spPr>
          <a:xfrm>
            <a:off x="611188" y="3429000"/>
            <a:ext cx="7772400" cy="1254125"/>
          </a:xfrm>
        </p:spPr>
        <p:txBody>
          <a:bodyPr/>
          <a:lstStyle/>
          <a:p>
            <a:pPr eaLnBrk="1" hangingPunct="1"/>
            <a:r>
              <a:rPr lang="sv-SE" sz="8000" smtClean="0"/>
              <a:t/>
            </a:r>
            <a:br>
              <a:rPr lang="sv-SE" sz="8000" smtClean="0"/>
            </a:br>
            <a:endParaRPr lang="sv-SE" sz="8000" smtClean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 flipV="1">
            <a:off x="1331913" y="5589588"/>
            <a:ext cx="6400800" cy="382587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v-S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v-SE" dirty="0" smtClean="0"/>
          </a:p>
        </p:txBody>
      </p:sp>
      <p:pic>
        <p:nvPicPr>
          <p:cNvPr id="18436" name="Bildobjekt 3" descr="sveriges-flagg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2276475"/>
            <a:ext cx="64770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nspelat ljud">
            <a:hlinkClick r:id="" action="ppaction://media"/>
          </p:cNvPr>
          <p:cNvPicPr>
            <a:picLocks noRot="1" noChangeAspect="1"/>
          </p:cNvPicPr>
          <p:nvPr>
            <a:wavAudioFile r:embed="rId1" name="Inspelat ljud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243888" y="61658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ubrik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hr-HR" dirty="0" smtClean="0"/>
              <a:t>Ovdje je Švedska</a:t>
            </a:r>
            <a:endParaRPr lang="sv-SE" dirty="0" smtClean="0"/>
          </a:p>
        </p:txBody>
      </p:sp>
      <p:pic>
        <p:nvPicPr>
          <p:cNvPr id="3075" name="Platshållare för innehåll 4" descr="karta_över_europa.gif"/>
          <p:cNvPicPr>
            <a:picLocks noGrp="1" noChangeAspect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39750" y="1700213"/>
            <a:ext cx="8004175" cy="4608512"/>
          </a:xfrm>
        </p:spPr>
      </p:pic>
      <p:sp>
        <p:nvSpPr>
          <p:cNvPr id="7" name="Vänster 6"/>
          <p:cNvSpPr/>
          <p:nvPr/>
        </p:nvSpPr>
        <p:spPr>
          <a:xfrm rot="12150681">
            <a:off x="2503488" y="2643188"/>
            <a:ext cx="2016125" cy="5048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11" name="5-udd 10"/>
          <p:cNvSpPr/>
          <p:nvPr/>
        </p:nvSpPr>
        <p:spPr>
          <a:xfrm>
            <a:off x="4572000" y="3573463"/>
            <a:ext cx="142875" cy="1444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pic>
        <p:nvPicPr>
          <p:cNvPr id="6" name="Inspelat ljud">
            <a:hlinkClick r:id="" action="ppaction://media"/>
          </p:cNvPr>
          <p:cNvPicPr>
            <a:picLocks noRot="1" noChangeAspect="1"/>
          </p:cNvPicPr>
          <p:nvPr>
            <a:wavAudioFile r:embed="rId1" name="Inspelat ljud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75688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9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ubrik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hr-HR" dirty="0" smtClean="0"/>
              <a:t>Ukratko o Švedskoj</a:t>
            </a:r>
            <a:endParaRPr lang="sv-SE" dirty="0" smtClean="0"/>
          </a:p>
        </p:txBody>
      </p:sp>
      <p:sp>
        <p:nvSpPr>
          <p:cNvPr id="4099" name="Platshållare för innehåll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sv-SE" dirty="0" smtClean="0"/>
          </a:p>
          <a:p>
            <a:pPr eaLnBrk="1" hangingPunct="1"/>
            <a:r>
              <a:rPr lang="hr-HR" dirty="0" smtClean="0"/>
              <a:t>Duga obala</a:t>
            </a:r>
            <a:endParaRPr lang="sv-SE" dirty="0" smtClean="0"/>
          </a:p>
          <a:p>
            <a:pPr eaLnBrk="1" hangingPunct="1"/>
            <a:r>
              <a:rPr lang="hr-HR" dirty="0" smtClean="0"/>
              <a:t>Šumovita</a:t>
            </a:r>
            <a:endParaRPr lang="sv-SE" dirty="0" smtClean="0"/>
          </a:p>
          <a:p>
            <a:pPr eaLnBrk="1" hangingPunct="1"/>
            <a:r>
              <a:rPr lang="hr-HR" dirty="0" smtClean="0"/>
              <a:t>Brojna jezera</a:t>
            </a:r>
            <a:endParaRPr lang="sv-SE" dirty="0" smtClean="0"/>
          </a:p>
          <a:p>
            <a:pPr eaLnBrk="1" hangingPunct="1"/>
            <a:r>
              <a:rPr lang="hr-HR" dirty="0" smtClean="0"/>
              <a:t>Rijetko naseljena</a:t>
            </a:r>
            <a:endParaRPr lang="sv-SE" dirty="0" smtClean="0"/>
          </a:p>
          <a:p>
            <a:pPr eaLnBrk="1" hangingPunct="1"/>
            <a:r>
              <a:rPr lang="hr-HR" dirty="0" smtClean="0"/>
              <a:t>Jedna od najsjevernijih svjetskih zemalja</a:t>
            </a:r>
            <a:endParaRPr lang="sv-SE" dirty="0" smtClean="0"/>
          </a:p>
          <a:p>
            <a:pPr eaLnBrk="1" hangingPunct="1">
              <a:buFont typeface="Arial" charset="0"/>
              <a:buNone/>
            </a:pPr>
            <a:endParaRPr lang="sv-SE" dirty="0" smtClean="0"/>
          </a:p>
        </p:txBody>
      </p:sp>
      <p:pic>
        <p:nvPicPr>
          <p:cNvPr id="4100" name="Platshållare för innehåll 6" descr="sverige-Karta.jpg"/>
          <p:cNvPicPr>
            <a:picLocks noGrp="1" noChangeAspect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85788" y="1600200"/>
            <a:ext cx="3781425" cy="4525963"/>
          </a:xfrm>
        </p:spPr>
      </p:pic>
      <p:pic>
        <p:nvPicPr>
          <p:cNvPr id="5" name="Inspelat ljud">
            <a:hlinkClick r:id="" action="ppaction://media"/>
          </p:cNvPr>
          <p:cNvPicPr>
            <a:picLocks noRot="1" noChangeAspect="1"/>
          </p:cNvPicPr>
          <p:nvPr>
            <a:wavAudioFile r:embed="rId1" name="Inspelat ljud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04250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2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ubrik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hr-HR" dirty="0" smtClean="0"/>
              <a:t>Raznovrstan krajolik</a:t>
            </a:r>
            <a:endParaRPr lang="sv-SE" dirty="0" smtClean="0"/>
          </a:p>
        </p:txBody>
      </p:sp>
      <p:pic>
        <p:nvPicPr>
          <p:cNvPr id="5123" name="Platshållare för innehåll 4" descr="fjäll.jpg"/>
          <p:cNvPicPr>
            <a:picLocks noGrp="1" noChangeAspect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900113" y="2133600"/>
            <a:ext cx="2886075" cy="1581150"/>
          </a:xfrm>
        </p:spPr>
      </p:pic>
      <p:pic>
        <p:nvPicPr>
          <p:cNvPr id="5124" name="Platshållare för innehåll 5" descr="skidåkning.jpg"/>
          <p:cNvPicPr>
            <a:picLocks noGrp="1" noChangeAspect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5364163" y="2060575"/>
            <a:ext cx="2965450" cy="1655763"/>
          </a:xfrm>
        </p:spPr>
      </p:pic>
      <p:pic>
        <p:nvPicPr>
          <p:cNvPr id="5125" name="Bildobjekt 6" descr="skog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0113" y="4149725"/>
            <a:ext cx="287972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Bildobjekt 7" descr="skärfård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64163" y="4221163"/>
            <a:ext cx="3024187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nspelat ljud">
            <a:hlinkClick r:id="" action="ppaction://media"/>
          </p:cNvPr>
          <p:cNvPicPr>
            <a:picLocks noRot="1" noChangeAspect="1"/>
          </p:cNvPicPr>
          <p:nvPr>
            <a:wavAudioFile r:embed="rId1" name="Inspelat ljud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532813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7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ubrik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hr-HR" dirty="0" smtClean="0"/>
              <a:t>Ekstremni kontrasti</a:t>
            </a:r>
            <a:endParaRPr lang="sv-SE" dirty="0" smtClean="0"/>
          </a:p>
        </p:txBody>
      </p:sp>
      <p:sp>
        <p:nvSpPr>
          <p:cNvPr id="6147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sv-SE" dirty="0" smtClean="0"/>
          </a:p>
          <a:p>
            <a:pPr eaLnBrk="1" hangingPunct="1"/>
            <a:r>
              <a:rPr lang="hr-HR" dirty="0" smtClean="0"/>
              <a:t>Dugi ljetni dani</a:t>
            </a:r>
            <a:endParaRPr lang="sv-SE" dirty="0" smtClean="0"/>
          </a:p>
          <a:p>
            <a:pPr eaLnBrk="1" hangingPunct="1"/>
            <a:r>
              <a:rPr lang="hr-HR" dirty="0" smtClean="0"/>
              <a:t>Duge zimske noći</a:t>
            </a:r>
            <a:endParaRPr lang="sv-SE" dirty="0" smtClean="0"/>
          </a:p>
          <a:p>
            <a:pPr eaLnBrk="1" hangingPunct="1"/>
            <a:r>
              <a:rPr lang="hr-HR" dirty="0" smtClean="0"/>
              <a:t>Sjever arktičkog kruga – ponoćno sunce</a:t>
            </a:r>
            <a:endParaRPr lang="sv-SE" dirty="0" smtClean="0"/>
          </a:p>
          <a:p>
            <a:pPr eaLnBrk="1" hangingPunct="1"/>
            <a:r>
              <a:rPr lang="hr-HR" dirty="0" smtClean="0"/>
              <a:t>Pogodna klima</a:t>
            </a:r>
            <a:endParaRPr lang="sv-SE" dirty="0" smtClean="0"/>
          </a:p>
          <a:p>
            <a:pPr eaLnBrk="1" hangingPunct="1"/>
            <a:r>
              <a:rPr lang="hr-HR" dirty="0" smtClean="0"/>
              <a:t>Golfska struja</a:t>
            </a:r>
            <a:endParaRPr lang="sv-SE" dirty="0" smtClean="0"/>
          </a:p>
        </p:txBody>
      </p:sp>
      <p:pic>
        <p:nvPicPr>
          <p:cNvPr id="6148" name="Platshållare för innehåll 4" descr="midnatsssol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716463" y="2276475"/>
            <a:ext cx="3959225" cy="2232025"/>
          </a:xfrm>
        </p:spPr>
      </p:pic>
      <p:pic>
        <p:nvPicPr>
          <p:cNvPr id="5" name="Inspelat ljud">
            <a:hlinkClick r:id="" action="ppaction://media"/>
          </p:cNvPr>
          <p:cNvPicPr>
            <a:picLocks noRot="1" noChangeAspect="1"/>
          </p:cNvPicPr>
          <p:nvPr>
            <a:wavAudioFile r:embed="rId1" name="Inspelat ljud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388350" y="59499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hr-HR" dirty="0" smtClean="0"/>
              <a:t>Bogati životinjski svijet</a:t>
            </a:r>
            <a:endParaRPr lang="sv-SE" dirty="0" smtClean="0"/>
          </a:p>
        </p:txBody>
      </p:sp>
      <p:pic>
        <p:nvPicPr>
          <p:cNvPr id="7171" name="Platshållare för innehåll 4" descr="lynx.jpg"/>
          <p:cNvPicPr>
            <a:picLocks noGrp="1" noChangeAspect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684213" y="3644900"/>
            <a:ext cx="2628900" cy="1743075"/>
          </a:xfrm>
        </p:spPr>
      </p:pic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492500" y="1557338"/>
            <a:ext cx="4038600" cy="452596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Vuk</a:t>
            </a:r>
            <a:endParaRPr lang="sv-S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Medvjed</a:t>
            </a:r>
            <a:endParaRPr lang="sv-S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Ris</a:t>
            </a:r>
            <a:endParaRPr lang="sv-S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Divlja svinja</a:t>
            </a:r>
            <a:endParaRPr lang="sv-S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Jelen</a:t>
            </a:r>
            <a:r>
              <a:rPr lang="sv-SE" dirty="0" smtClean="0"/>
              <a:t> </a:t>
            </a:r>
            <a:r>
              <a:rPr lang="sv-SE" dirty="0" smtClean="0"/>
              <a:t>(</a:t>
            </a:r>
            <a:r>
              <a:rPr lang="hr-HR" dirty="0" smtClean="0"/>
              <a:t>los</a:t>
            </a:r>
            <a:r>
              <a:rPr lang="sv-SE" dirty="0" smtClean="0"/>
              <a:t>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Srna</a:t>
            </a:r>
            <a:endParaRPr lang="sv-S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Lisica</a:t>
            </a:r>
            <a:endParaRPr lang="sv-S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Zec</a:t>
            </a:r>
            <a:endParaRPr lang="sv-S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Ptice</a:t>
            </a:r>
            <a:endParaRPr lang="sv-SE" dirty="0" smtClean="0"/>
          </a:p>
        </p:txBody>
      </p:sp>
      <p:pic>
        <p:nvPicPr>
          <p:cNvPr id="7173" name="Bildobjekt 5" descr="björn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4888" y="3644900"/>
            <a:ext cx="27019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Bildobjekt 6" descr="räv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84888" y="1700213"/>
            <a:ext cx="26384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Bildobjekt 7" descr="älg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4213" y="1700213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nspelat ljud">
            <a:hlinkClick r:id="" action="ppaction://media"/>
          </p:cNvPr>
          <p:cNvPicPr>
            <a:picLocks noRot="1" noChangeAspect="1"/>
          </p:cNvPicPr>
          <p:nvPr>
            <a:wavAudioFile r:embed="rId1" name="Inspelat ljud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459788" y="61658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12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ubrik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hr-HR" dirty="0" smtClean="0"/>
              <a:t>Oblik vladavine</a:t>
            </a:r>
            <a:endParaRPr lang="sv-SE" dirty="0" smtClean="0"/>
          </a:p>
        </p:txBody>
      </p:sp>
      <p:pic>
        <p:nvPicPr>
          <p:cNvPr id="8195" name="Platshållare för innehåll 4" descr="riksdag.jpg"/>
          <p:cNvPicPr>
            <a:picLocks noGrp="1" noChangeAspect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23850" y="2492375"/>
            <a:ext cx="4140200" cy="2309813"/>
          </a:xfrm>
        </p:spPr>
      </p:pic>
      <p:sp>
        <p:nvSpPr>
          <p:cNvPr id="8196" name="Platshållare för innehåll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sv-SE" dirty="0" smtClean="0"/>
          </a:p>
          <a:p>
            <a:pPr eaLnBrk="1" hangingPunct="1"/>
            <a:r>
              <a:rPr lang="hr-HR" dirty="0" smtClean="0"/>
              <a:t>Ustavna monarhija s parlamentarnom demokracijom</a:t>
            </a:r>
            <a:endParaRPr lang="sv-SE" dirty="0" smtClean="0"/>
          </a:p>
          <a:p>
            <a:pPr eaLnBrk="1" hangingPunct="1"/>
            <a:r>
              <a:rPr lang="hr-HR" dirty="0" smtClean="0"/>
              <a:t>Parlament</a:t>
            </a:r>
            <a:r>
              <a:rPr lang="sv-SE" dirty="0" smtClean="0"/>
              <a:t>: </a:t>
            </a:r>
            <a:r>
              <a:rPr lang="hr-HR" dirty="0" smtClean="0"/>
              <a:t>Švedski parlament s</a:t>
            </a:r>
            <a:r>
              <a:rPr lang="sv-SE" dirty="0" smtClean="0"/>
              <a:t> 349 </a:t>
            </a:r>
            <a:r>
              <a:rPr lang="hr-HR" dirty="0" smtClean="0"/>
              <a:t>članova u jednom vijeću</a:t>
            </a:r>
            <a:endParaRPr lang="sv-SE" dirty="0" smtClean="0"/>
          </a:p>
        </p:txBody>
      </p:sp>
      <p:pic>
        <p:nvPicPr>
          <p:cNvPr id="5" name="Inspelat ljud">
            <a:hlinkClick r:id="" action="ppaction://media"/>
          </p:cNvPr>
          <p:cNvPicPr>
            <a:picLocks noRot="1" noChangeAspect="1"/>
          </p:cNvPicPr>
          <p:nvPr>
            <a:wavAudioFile r:embed="rId1" name="Inspelat ljud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388350" y="61658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ubrik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hr-HR" dirty="0" smtClean="0"/>
              <a:t>Kraljevska obitelj</a:t>
            </a:r>
            <a:endParaRPr lang="sv-SE" dirty="0" smtClean="0"/>
          </a:p>
        </p:txBody>
      </p:sp>
      <p:pic>
        <p:nvPicPr>
          <p:cNvPr id="9220" name="Platshållare för innehåll 6" descr="cp.jpg"/>
          <p:cNvPicPr>
            <a:picLocks noGrp="1" noChangeAspect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258888" y="2060575"/>
            <a:ext cx="6408737" cy="2673350"/>
          </a:xfrm>
        </p:spPr>
      </p:pic>
      <p:pic>
        <p:nvPicPr>
          <p:cNvPr id="5" name="Inspelat ljud">
            <a:hlinkClick r:id="" action="ppaction://media"/>
          </p:cNvPr>
          <p:cNvPicPr>
            <a:picLocks noRot="1" noChangeAspect="1"/>
          </p:cNvPicPr>
          <p:nvPr>
            <a:wavAudioFile r:embed="rId1" name="Inspelat ljud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532813" y="6092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ubrik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hr-HR" dirty="0" smtClean="0"/>
              <a:t>Obrazovanje</a:t>
            </a:r>
            <a:endParaRPr lang="sv-SE" dirty="0" smtClean="0"/>
          </a:p>
        </p:txBody>
      </p:sp>
      <p:sp>
        <p:nvSpPr>
          <p:cNvPr id="1024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sv-SE" dirty="0" smtClean="0"/>
          </a:p>
          <a:p>
            <a:pPr eaLnBrk="1" hangingPunct="1"/>
            <a:r>
              <a:rPr lang="sv-SE" dirty="0" smtClean="0"/>
              <a:t>9 </a:t>
            </a:r>
            <a:r>
              <a:rPr lang="hr-HR" dirty="0" smtClean="0"/>
              <a:t>godina obaveznog školovanja</a:t>
            </a:r>
            <a:endParaRPr lang="sv-SE" dirty="0" smtClean="0"/>
          </a:p>
          <a:p>
            <a:pPr eaLnBrk="1" hangingPunct="1"/>
            <a:r>
              <a:rPr lang="sv-SE" dirty="0" smtClean="0"/>
              <a:t>3 </a:t>
            </a:r>
            <a:r>
              <a:rPr lang="hr-HR" dirty="0" smtClean="0"/>
              <a:t>godine srednje škole</a:t>
            </a:r>
            <a:endParaRPr lang="sv-SE" dirty="0" smtClean="0"/>
          </a:p>
        </p:txBody>
      </p:sp>
      <p:pic>
        <p:nvPicPr>
          <p:cNvPr id="10244" name="Platshållare för innehåll 4" descr="skola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003800" y="1989138"/>
            <a:ext cx="3097213" cy="3455987"/>
          </a:xfrm>
        </p:spPr>
      </p:pic>
      <p:pic>
        <p:nvPicPr>
          <p:cNvPr id="5" name="Inspelat ljud">
            <a:hlinkClick r:id="" action="ppaction://media"/>
          </p:cNvPr>
          <p:cNvPicPr>
            <a:picLocks noRot="1" noChangeAspect="1"/>
          </p:cNvPicPr>
          <p:nvPr>
            <a:wavAudioFile r:embed="rId1" name="Inspelat ljud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459788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1326</Words>
  <Application>Microsoft Office PowerPoint</Application>
  <PresentationFormat>Prikaz na zaslonu (4:3)</PresentationFormat>
  <Paragraphs>137</Paragraphs>
  <Slides>17</Slides>
  <Notes>17</Notes>
  <HiddenSlides>0</HiddenSlides>
  <MMClips>17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18" baseType="lpstr">
      <vt:lpstr>Office-tema</vt:lpstr>
      <vt:lpstr>Švedska</vt:lpstr>
      <vt:lpstr>Ovdje je Švedska</vt:lpstr>
      <vt:lpstr>Ukratko o Švedskoj</vt:lpstr>
      <vt:lpstr>Raznovrstan krajolik</vt:lpstr>
      <vt:lpstr>Ekstremni kontrasti</vt:lpstr>
      <vt:lpstr>Bogati životinjski svijet</vt:lpstr>
      <vt:lpstr>Oblik vladavine</vt:lpstr>
      <vt:lpstr>Kraljevska obitelj</vt:lpstr>
      <vt:lpstr>Obrazovanje</vt:lpstr>
      <vt:lpstr>Švedska tradicija</vt:lpstr>
      <vt:lpstr>Švedska tradicija</vt:lpstr>
      <vt:lpstr>Ukratko o Linköpingu</vt:lpstr>
      <vt:lpstr>Linköpingska katedrala</vt:lpstr>
      <vt:lpstr>Kanal Kinda</vt:lpstr>
      <vt:lpstr>Muzej zračnih snaga</vt:lpstr>
      <vt:lpstr>Znanstveni centar</vt:lpstr>
      <vt:lpstr>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Sweden</dc:title>
  <dc:creator>Jenny</dc:creator>
  <cp:lastModifiedBy>K</cp:lastModifiedBy>
  <cp:revision>54</cp:revision>
  <dcterms:created xsi:type="dcterms:W3CDTF">2014-11-18T18:12:41Z</dcterms:created>
  <dcterms:modified xsi:type="dcterms:W3CDTF">2015-04-21T08:23:55Z</dcterms:modified>
</cp:coreProperties>
</file>