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117" d="100"/>
          <a:sy n="117" d="100"/>
        </p:scale>
        <p:origin x="-14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2D78-D68E-48B0-9B52-87264F344EC6}" type="datetimeFigureOut">
              <a:rPr lang="sv-SE" smtClean="0"/>
              <a:pPr/>
              <a:t>2015-08-21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6E5-98B2-4F88-94E6-63A9C63F7D45}" type="slidenum">
              <a:rPr lang="sv-SE" smtClean="0"/>
              <a:pPr/>
              <a:t>‹N°›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2D78-D68E-48B0-9B52-87264F344EC6}" type="datetimeFigureOut">
              <a:rPr lang="sv-SE" smtClean="0"/>
              <a:pPr/>
              <a:t>2015-08-21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6E5-98B2-4F88-94E6-63A9C63F7D45}" type="slidenum">
              <a:rPr lang="sv-SE" smtClean="0"/>
              <a:pPr/>
              <a:t>‹N°›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2D78-D68E-48B0-9B52-87264F344EC6}" type="datetimeFigureOut">
              <a:rPr lang="sv-SE" smtClean="0"/>
              <a:pPr/>
              <a:t>2015-08-21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6E5-98B2-4F88-94E6-63A9C63F7D45}" type="slidenum">
              <a:rPr lang="sv-SE" smtClean="0"/>
              <a:pPr/>
              <a:t>‹N°›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2D78-D68E-48B0-9B52-87264F344EC6}" type="datetimeFigureOut">
              <a:rPr lang="sv-SE" smtClean="0"/>
              <a:pPr/>
              <a:t>2015-08-21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6E5-98B2-4F88-94E6-63A9C63F7D45}" type="slidenum">
              <a:rPr lang="sv-SE" smtClean="0"/>
              <a:pPr/>
              <a:t>‹N°›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2D78-D68E-48B0-9B52-87264F344EC6}" type="datetimeFigureOut">
              <a:rPr lang="sv-SE" smtClean="0"/>
              <a:pPr/>
              <a:t>2015-08-21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6E5-98B2-4F88-94E6-63A9C63F7D45}" type="slidenum">
              <a:rPr lang="sv-SE" smtClean="0"/>
              <a:pPr/>
              <a:t>‹N°›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2D78-D68E-48B0-9B52-87264F344EC6}" type="datetimeFigureOut">
              <a:rPr lang="sv-SE" smtClean="0"/>
              <a:pPr/>
              <a:t>2015-08-21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6E5-98B2-4F88-94E6-63A9C63F7D45}" type="slidenum">
              <a:rPr lang="sv-SE" smtClean="0"/>
              <a:pPr/>
              <a:t>‹N°›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2D78-D68E-48B0-9B52-87264F344EC6}" type="datetimeFigureOut">
              <a:rPr lang="sv-SE" smtClean="0"/>
              <a:pPr/>
              <a:t>2015-08-21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6E5-98B2-4F88-94E6-63A9C63F7D45}" type="slidenum">
              <a:rPr lang="sv-SE" smtClean="0"/>
              <a:pPr/>
              <a:t>‹N°›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2D78-D68E-48B0-9B52-87264F344EC6}" type="datetimeFigureOut">
              <a:rPr lang="sv-SE" smtClean="0"/>
              <a:pPr/>
              <a:t>2015-08-21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6E5-98B2-4F88-94E6-63A9C63F7D45}" type="slidenum">
              <a:rPr lang="sv-SE" smtClean="0"/>
              <a:pPr/>
              <a:t>‹N°›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2D78-D68E-48B0-9B52-87264F344EC6}" type="datetimeFigureOut">
              <a:rPr lang="sv-SE" smtClean="0"/>
              <a:pPr/>
              <a:t>2015-08-21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6E5-98B2-4F88-94E6-63A9C63F7D45}" type="slidenum">
              <a:rPr lang="sv-SE" smtClean="0"/>
              <a:pPr/>
              <a:t>‹N°›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2D78-D68E-48B0-9B52-87264F344EC6}" type="datetimeFigureOut">
              <a:rPr lang="sv-SE" smtClean="0"/>
              <a:pPr/>
              <a:t>2015-08-21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6E5-98B2-4F88-94E6-63A9C63F7D45}" type="slidenum">
              <a:rPr lang="sv-SE" smtClean="0"/>
              <a:pPr/>
              <a:t>‹N°›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B2D78-D68E-48B0-9B52-87264F344EC6}" type="datetimeFigureOut">
              <a:rPr lang="sv-SE" smtClean="0"/>
              <a:pPr/>
              <a:t>2015-08-21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E36E5-98B2-4F88-94E6-63A9C63F7D45}" type="slidenum">
              <a:rPr lang="sv-SE" smtClean="0"/>
              <a:pPr/>
              <a:t>‹N°›</a:t>
            </a:fld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B2D78-D68E-48B0-9B52-87264F344EC6}" type="datetimeFigureOut">
              <a:rPr lang="sv-SE" smtClean="0"/>
              <a:pPr/>
              <a:t>2015-08-21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E36E5-98B2-4F88-94E6-63A9C63F7D45}" type="slidenum">
              <a:rPr lang="sv-SE" smtClean="0"/>
              <a:pPr/>
              <a:t>‹N°›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QYcymRy2N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470025"/>
          </a:xfrm>
        </p:spPr>
        <p:txBody>
          <a:bodyPr>
            <a:normAutofit/>
          </a:bodyPr>
          <a:lstStyle/>
          <a:p>
            <a:r>
              <a:rPr lang="sv-SE" dirty="0" smtClean="0"/>
              <a:t>Johan </a:t>
            </a:r>
            <a:r>
              <a:rPr lang="sv-SE" dirty="0" err="1" smtClean="0"/>
              <a:t>Helmich</a:t>
            </a:r>
            <a:r>
              <a:rPr lang="sv-SE" dirty="0" smtClean="0"/>
              <a:t> Roman</a:t>
            </a:r>
            <a:endParaRPr lang="sv-SE" dirty="0"/>
          </a:p>
        </p:txBody>
      </p:sp>
      <p:sp>
        <p:nvSpPr>
          <p:cNvPr id="5" name="Underrubrik 4"/>
          <p:cNvSpPr>
            <a:spLocks noGrp="1"/>
          </p:cNvSpPr>
          <p:nvPr>
            <p:ph type="subTitle" idx="1"/>
          </p:nvPr>
        </p:nvSpPr>
        <p:spPr>
          <a:xfrm>
            <a:off x="1371600" y="5589240"/>
            <a:ext cx="6400800" cy="1752600"/>
          </a:xfrm>
        </p:spPr>
        <p:txBody>
          <a:bodyPr/>
          <a:lstStyle/>
          <a:p>
            <a:r>
              <a:rPr lang="sv-SE" dirty="0" smtClean="0"/>
              <a:t>”Le père de la musique suédoise”</a:t>
            </a:r>
            <a:endParaRPr lang="sv-SE" dirty="0" smtClean="0"/>
          </a:p>
          <a:p>
            <a:r>
              <a:rPr lang="sv-SE" dirty="0" smtClean="0"/>
              <a:t>”</a:t>
            </a:r>
            <a:r>
              <a:rPr lang="sv-SE" dirty="0" err="1" smtClean="0"/>
              <a:t>Sweden´s</a:t>
            </a:r>
            <a:r>
              <a:rPr lang="sv-SE" dirty="0" smtClean="0"/>
              <a:t> Händel”</a:t>
            </a:r>
            <a:endParaRPr lang="sv-SE" dirty="0"/>
          </a:p>
        </p:txBody>
      </p:sp>
      <p:pic>
        <p:nvPicPr>
          <p:cNvPr id="4" name="Bildobjekt 3" descr="Johan_Helmich_Roman_-_schwedischer_Komponis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36354" y="1484785"/>
            <a:ext cx="3817540" cy="3888432"/>
          </a:xfrm>
          <a:prstGeom prst="rect">
            <a:avLst/>
          </a:prstGeom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484784"/>
          </a:xfrm>
        </p:spPr>
        <p:txBody>
          <a:bodyPr>
            <a:normAutofit/>
          </a:bodyPr>
          <a:lstStyle/>
          <a:p>
            <a:r>
              <a:rPr lang="sv-SE" dirty="0" smtClean="0"/>
              <a:t>Faits personels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486600" cy="5112568"/>
          </a:xfrm>
        </p:spPr>
        <p:txBody>
          <a:bodyPr>
            <a:normAutofit/>
          </a:bodyPr>
          <a:lstStyle/>
          <a:p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fr-FR" dirty="0" smtClean="0">
                <a:latin typeface="arial"/>
              </a:rPr>
              <a:t>Il </a:t>
            </a:r>
            <a:r>
              <a:rPr lang="fr-FR" dirty="0">
                <a:latin typeface="arial"/>
              </a:rPr>
              <a:t>est né à Stockholm </a:t>
            </a:r>
            <a:r>
              <a:rPr lang="fr-FR" dirty="0" smtClean="0">
                <a:latin typeface="arial"/>
              </a:rPr>
              <a:t>en 1694</a:t>
            </a:r>
            <a:r>
              <a:rPr lang="fr-FR" dirty="0">
                <a:latin typeface="arial"/>
              </a:rPr>
              <a:t>, et est </a:t>
            </a:r>
            <a:r>
              <a:rPr lang="fr-FR" dirty="0" smtClean="0">
                <a:latin typeface="arial"/>
              </a:rPr>
              <a:t>mort</a:t>
            </a:r>
            <a:r>
              <a:rPr lang="fr-FR" dirty="0">
                <a:latin typeface="arial"/>
              </a:rPr>
              <a:t> </a:t>
            </a:r>
            <a:r>
              <a:rPr lang="fr-FR" dirty="0" smtClean="0">
                <a:latin typeface="arial"/>
              </a:rPr>
              <a:t>à</a:t>
            </a:r>
            <a:r>
              <a:rPr lang="fr-FR" dirty="0">
                <a:latin typeface="arial"/>
              </a:rPr>
              <a:t>  63 ans </a:t>
            </a:r>
            <a:r>
              <a:rPr lang="fr-FR" dirty="0" smtClean="0">
                <a:latin typeface="arial"/>
              </a:rPr>
              <a:t>en1758 </a:t>
            </a:r>
            <a:r>
              <a:rPr lang="fr-FR" dirty="0">
                <a:latin typeface="arial"/>
              </a:rPr>
              <a:t>à Kalmar.</a:t>
            </a:r>
            <a:br>
              <a:rPr lang="fr-FR" dirty="0">
                <a:latin typeface="arial"/>
              </a:rPr>
            </a:br>
            <a:r>
              <a:rPr lang="fr-FR" dirty="0">
                <a:latin typeface="arial"/>
              </a:rPr>
              <a:t>Il </a:t>
            </a:r>
            <a:r>
              <a:rPr lang="fr-FR" dirty="0" smtClean="0">
                <a:latin typeface="arial"/>
              </a:rPr>
              <a:t>a souffert </a:t>
            </a:r>
            <a:r>
              <a:rPr lang="fr-FR" dirty="0">
                <a:latin typeface="arial"/>
              </a:rPr>
              <a:t>d'un cancer de la langue qui </a:t>
            </a:r>
            <a:r>
              <a:rPr lang="fr-FR" dirty="0" smtClean="0">
                <a:latin typeface="arial"/>
              </a:rPr>
              <a:t>l’a </a:t>
            </a:r>
            <a:r>
              <a:rPr lang="fr-FR" dirty="0">
                <a:latin typeface="arial"/>
              </a:rPr>
              <a:t>finalement tué.</a:t>
            </a:r>
            <a:br>
              <a:rPr lang="fr-FR" dirty="0">
                <a:latin typeface="arial"/>
              </a:rPr>
            </a:br>
            <a:r>
              <a:rPr lang="fr-FR" dirty="0">
                <a:latin typeface="arial"/>
              </a:rPr>
              <a:t>Roman a </a:t>
            </a:r>
            <a:r>
              <a:rPr lang="fr-FR" dirty="0" smtClean="0">
                <a:latin typeface="arial"/>
              </a:rPr>
              <a:t>reçu </a:t>
            </a:r>
            <a:r>
              <a:rPr lang="fr-FR" dirty="0">
                <a:latin typeface="arial"/>
              </a:rPr>
              <a:t>une éducation </a:t>
            </a:r>
            <a:r>
              <a:rPr lang="fr-FR" dirty="0" smtClean="0">
                <a:latin typeface="arial"/>
              </a:rPr>
              <a:t>pleine d’attention.</a:t>
            </a:r>
            <a:r>
              <a:rPr lang="fr-FR" dirty="0">
                <a:latin typeface="arial"/>
              </a:rPr>
              <a:t/>
            </a:r>
            <a:br>
              <a:rPr lang="fr-FR" dirty="0">
                <a:latin typeface="arial"/>
              </a:rPr>
            </a:br>
            <a:r>
              <a:rPr lang="fr-FR" dirty="0">
                <a:latin typeface="arial"/>
              </a:rPr>
              <a:t>Son </a:t>
            </a:r>
            <a:r>
              <a:rPr lang="fr-FR" dirty="0" smtClean="0">
                <a:latin typeface="arial"/>
              </a:rPr>
              <a:t>père, </a:t>
            </a:r>
            <a:r>
              <a:rPr lang="fr-FR" dirty="0">
                <a:latin typeface="arial"/>
              </a:rPr>
              <a:t>Johan </a:t>
            </a:r>
            <a:r>
              <a:rPr lang="fr-FR" dirty="0" smtClean="0">
                <a:latin typeface="arial"/>
              </a:rPr>
              <a:t>Roman, </a:t>
            </a:r>
            <a:r>
              <a:rPr lang="fr-FR" dirty="0">
                <a:latin typeface="arial"/>
              </a:rPr>
              <a:t>était maître de chapelle à l'orchestre de la cour royale.</a:t>
            </a:r>
            <a:endParaRPr lang="fr-FR" dirty="0"/>
          </a:p>
          <a:p>
            <a:pPr algn="l"/>
            <a:endParaRPr lang="sv-SE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27584" y="404664"/>
            <a:ext cx="7488832" cy="3600400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>
                <a:solidFill>
                  <a:schemeClr val="tx1"/>
                </a:solidFill>
              </a:rPr>
              <a:t>Sa mère était-Catarina Margareta von Elswish (elle était de la noblesse).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sv-SE" dirty="0">
                <a:solidFill>
                  <a:schemeClr val="tx1"/>
                </a:solidFill>
              </a:rPr>
              <a:t>Roman </a:t>
            </a:r>
            <a:r>
              <a:rPr lang="sv-SE" dirty="0" smtClean="0">
                <a:solidFill>
                  <a:schemeClr val="tx1"/>
                </a:solidFill>
              </a:rPr>
              <a:t>se maria d’abord avec  </a:t>
            </a:r>
            <a:r>
              <a:rPr lang="sv-SE" dirty="0">
                <a:solidFill>
                  <a:schemeClr val="tx1"/>
                </a:solidFill>
              </a:rPr>
              <a:t>Eva </a:t>
            </a:r>
            <a:r>
              <a:rPr lang="sv-SE" dirty="0" smtClean="0">
                <a:solidFill>
                  <a:schemeClr val="tx1"/>
                </a:solidFill>
              </a:rPr>
              <a:t> </a:t>
            </a:r>
            <a:r>
              <a:rPr lang="sv-SE" dirty="0">
                <a:solidFill>
                  <a:schemeClr val="tx1"/>
                </a:solidFill>
              </a:rPr>
              <a:t>Emerentia Biörck, puis </a:t>
            </a:r>
            <a:r>
              <a:rPr lang="sv-SE" dirty="0" smtClean="0">
                <a:solidFill>
                  <a:schemeClr val="tx1"/>
                </a:solidFill>
              </a:rPr>
              <a:t>avec </a:t>
            </a:r>
            <a:r>
              <a:rPr lang="sv-SE" dirty="0">
                <a:solidFill>
                  <a:schemeClr val="tx1"/>
                </a:solidFill>
              </a:rPr>
              <a:t>Maria-Elisabeth </a:t>
            </a:r>
            <a:r>
              <a:rPr lang="sv-SE" dirty="0" smtClean="0">
                <a:solidFill>
                  <a:schemeClr val="tx1"/>
                </a:solidFill>
              </a:rPr>
              <a:t>Baumgardt.</a:t>
            </a:r>
            <a:endParaRPr lang="sv-SE" dirty="0">
              <a:solidFill>
                <a:schemeClr val="tx1"/>
              </a:solidFill>
            </a:endParaRPr>
          </a:p>
        </p:txBody>
      </p:sp>
      <p:pic>
        <p:nvPicPr>
          <p:cNvPr id="3074" name="Picture 2" descr="http://www.zcorrecteurs.fr/uploads/membres/1145/blog/04571030012689361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1128" y="2996952"/>
            <a:ext cx="3129024" cy="355717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23536"/>
            <a:ext cx="8229600" cy="641168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Vie Musicale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692696"/>
            <a:ext cx="6419056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 smtClean="0"/>
              <a:t>A l'âge </a:t>
            </a:r>
            <a:r>
              <a:rPr lang="fr-FR" sz="2400" dirty="0"/>
              <a:t>de sept ans, il </a:t>
            </a:r>
            <a:r>
              <a:rPr lang="fr-FR" sz="2400" dirty="0" smtClean="0"/>
              <a:t>joua  du </a:t>
            </a:r>
            <a:r>
              <a:rPr lang="fr-FR" sz="2400" dirty="0"/>
              <a:t>violon </a:t>
            </a:r>
            <a:r>
              <a:rPr lang="fr-FR" sz="2400" dirty="0" smtClean="0"/>
              <a:t>pour  </a:t>
            </a:r>
            <a:r>
              <a:rPr lang="fr-FR" sz="2400" dirty="0"/>
              <a:t>la cour royale pour la première fois.</a:t>
            </a:r>
          </a:p>
          <a:p>
            <a:pPr marL="0" indent="0">
              <a:buNone/>
            </a:pPr>
            <a:r>
              <a:rPr lang="fr-FR" sz="2400" dirty="0"/>
              <a:t>Quand il </a:t>
            </a:r>
            <a:r>
              <a:rPr lang="fr-FR" sz="2400" dirty="0" smtClean="0"/>
              <a:t>eut </a:t>
            </a:r>
            <a:r>
              <a:rPr lang="fr-FR" sz="2400" dirty="0"/>
              <a:t>17 ans, il </a:t>
            </a:r>
            <a:r>
              <a:rPr lang="fr-FR" sz="2400" dirty="0" smtClean="0"/>
              <a:t>fut employé par l’ orchestre royal </a:t>
            </a:r>
            <a:r>
              <a:rPr lang="fr-FR" sz="2400" dirty="0"/>
              <a:t>du tribunal.</a:t>
            </a:r>
          </a:p>
          <a:p>
            <a:pPr marL="0" indent="0">
              <a:buNone/>
            </a:pPr>
            <a:r>
              <a:rPr lang="fr-FR" sz="2400" dirty="0"/>
              <a:t>Quand il </a:t>
            </a:r>
            <a:r>
              <a:rPr lang="fr-FR" sz="2400" dirty="0" smtClean="0"/>
              <a:t>eut </a:t>
            </a:r>
            <a:r>
              <a:rPr lang="fr-FR" sz="2400" dirty="0"/>
              <a:t>21 </a:t>
            </a:r>
            <a:r>
              <a:rPr lang="fr-FR" sz="2400" dirty="0" smtClean="0"/>
              <a:t>ans, </a:t>
            </a:r>
            <a:r>
              <a:rPr lang="fr-FR" sz="2400" dirty="0"/>
              <a:t>il </a:t>
            </a:r>
            <a:r>
              <a:rPr lang="fr-FR" sz="2400" dirty="0" smtClean="0"/>
              <a:t>fut </a:t>
            </a:r>
            <a:r>
              <a:rPr lang="fr-FR" sz="2400" dirty="0"/>
              <a:t>autorisé par le roi Charles XII à</a:t>
            </a:r>
            <a:r>
              <a:rPr lang="fr-FR" sz="2400" dirty="0" smtClean="0"/>
              <a:t> </a:t>
            </a:r>
            <a:r>
              <a:rPr lang="fr-FR" sz="2400" dirty="0"/>
              <a:t>faire un voyage d'étude à Londres, et très vite, il a été </a:t>
            </a:r>
            <a:r>
              <a:rPr lang="fr-FR" sz="2400" dirty="0" smtClean="0"/>
              <a:t>embauché pour </a:t>
            </a:r>
            <a:r>
              <a:rPr lang="fr-FR" sz="2400" dirty="0"/>
              <a:t>jouer </a:t>
            </a:r>
            <a:r>
              <a:rPr lang="fr-FR" sz="2400" dirty="0" smtClean="0"/>
              <a:t>dans </a:t>
            </a:r>
            <a:r>
              <a:rPr lang="fr-FR" sz="2400" dirty="0"/>
              <a:t>l'orchestre de l'opéra au théâtre KING'S sous </a:t>
            </a:r>
            <a:r>
              <a:rPr lang="fr-FR" sz="2400" dirty="0" smtClean="0"/>
              <a:t>la direction de George </a:t>
            </a:r>
            <a:r>
              <a:rPr lang="fr-FR" sz="2400" dirty="0"/>
              <a:t>Friedrich Händel.</a:t>
            </a:r>
          </a:p>
          <a:p>
            <a:pPr marL="0" indent="0">
              <a:buNone/>
            </a:pPr>
            <a:r>
              <a:rPr lang="fr-FR" sz="2400" dirty="0"/>
              <a:t>Il </a:t>
            </a:r>
            <a:r>
              <a:rPr lang="fr-FR" sz="2400" dirty="0" smtClean="0"/>
              <a:t>fut </a:t>
            </a:r>
            <a:r>
              <a:rPr lang="fr-FR" sz="2400" dirty="0"/>
              <a:t>profondément inspiré par Händel.</a:t>
            </a:r>
          </a:p>
          <a:p>
            <a:pPr marL="0" indent="0">
              <a:buNone/>
            </a:pPr>
            <a:r>
              <a:rPr lang="fr-FR" sz="2400" dirty="0"/>
              <a:t>Bientôt, il </a:t>
            </a:r>
            <a:r>
              <a:rPr lang="fr-FR" sz="2400" dirty="0" smtClean="0"/>
              <a:t>fut </a:t>
            </a:r>
            <a:r>
              <a:rPr lang="fr-FR" sz="2400" dirty="0"/>
              <a:t>rappelé </a:t>
            </a:r>
            <a:r>
              <a:rPr lang="fr-FR" sz="2400" dirty="0" smtClean="0"/>
              <a:t>par </a:t>
            </a:r>
            <a:r>
              <a:rPr lang="fr-FR" sz="2400" dirty="0"/>
              <a:t>la Suède et </a:t>
            </a:r>
            <a:r>
              <a:rPr lang="fr-FR" sz="2400" dirty="0" smtClean="0"/>
              <a:t>il revint jouer dans l’orchestre de l'Opéra </a:t>
            </a:r>
            <a:r>
              <a:rPr lang="fr-FR" sz="2400" dirty="0"/>
              <a:t>Royal de la </a:t>
            </a:r>
            <a:r>
              <a:rPr lang="fr-FR" sz="2400" dirty="0" smtClean="0"/>
              <a:t>cour.</a:t>
            </a:r>
            <a:endParaRPr lang="fr-FR" sz="2400" dirty="0"/>
          </a:p>
          <a:p>
            <a:pPr marL="0" indent="0">
              <a:buNone/>
            </a:pPr>
            <a:r>
              <a:rPr lang="fr-FR" sz="2400" dirty="0"/>
              <a:t>Roman </a:t>
            </a:r>
            <a:r>
              <a:rPr lang="fr-FR" sz="2400" dirty="0" smtClean="0"/>
              <a:t>fit </a:t>
            </a:r>
            <a:r>
              <a:rPr lang="fr-FR" sz="2400" dirty="0"/>
              <a:t>carrière au sein de l'orchestre </a:t>
            </a:r>
            <a:r>
              <a:rPr lang="fr-FR" sz="2400" dirty="0" smtClean="0"/>
              <a:t>et en </a:t>
            </a:r>
            <a:r>
              <a:rPr lang="fr-FR" sz="2400" dirty="0"/>
              <a:t>1754, il </a:t>
            </a:r>
            <a:r>
              <a:rPr lang="fr-FR" sz="2400" dirty="0" smtClean="0"/>
              <a:t>en est </a:t>
            </a:r>
            <a:r>
              <a:rPr lang="fr-FR" sz="2400" dirty="0"/>
              <a:t>devenu </a:t>
            </a:r>
            <a:r>
              <a:rPr lang="fr-FR" sz="2400" dirty="0" smtClean="0"/>
              <a:t>le directeur.</a:t>
            </a:r>
            <a:endParaRPr lang="sv-SE" sz="2400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pPr>
              <a:buNone/>
            </a:pPr>
            <a:endParaRPr lang="sv-SE" dirty="0" smtClean="0"/>
          </a:p>
          <a:p>
            <a:endParaRPr lang="sv-SE" dirty="0"/>
          </a:p>
        </p:txBody>
      </p:sp>
      <p:pic>
        <p:nvPicPr>
          <p:cNvPr id="2050" name="Picture 2" descr="http://upload.wikimedia.org/wikipedia/commons/f/f4/German%2C_maple_Viol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1" y="1484785"/>
            <a:ext cx="2412948" cy="345638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/>
              <a:t>Il a visité l'Angleterre, la France, l'Italie et l'Allemagne pour approfondir sa connaissance de la musique.</a:t>
            </a:r>
          </a:p>
          <a:p>
            <a:pPr marL="0" indent="0">
              <a:buNone/>
            </a:pPr>
            <a:r>
              <a:rPr lang="fr-FR" dirty="0"/>
              <a:t>Il </a:t>
            </a:r>
            <a:r>
              <a:rPr lang="fr-FR" dirty="0" smtClean="0"/>
              <a:t>était virtuose du </a:t>
            </a:r>
            <a:r>
              <a:rPr lang="fr-FR" dirty="0"/>
              <a:t>violon et </a:t>
            </a:r>
            <a:r>
              <a:rPr lang="fr-FR" dirty="0" smtClean="0"/>
              <a:t>du </a:t>
            </a:r>
            <a:r>
              <a:rPr lang="fr-FR" dirty="0"/>
              <a:t>hautbois.</a:t>
            </a:r>
          </a:p>
          <a:p>
            <a:pPr marL="0" indent="0">
              <a:buNone/>
            </a:pPr>
            <a:r>
              <a:rPr lang="fr-FR" dirty="0"/>
              <a:t>Il </a:t>
            </a:r>
            <a:r>
              <a:rPr lang="fr-FR" dirty="0" smtClean="0"/>
              <a:t>fut </a:t>
            </a:r>
            <a:r>
              <a:rPr lang="fr-FR" dirty="0"/>
              <a:t>un excellent directeur musical </a:t>
            </a:r>
            <a:r>
              <a:rPr lang="fr-FR" dirty="0" smtClean="0"/>
              <a:t>.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Il a traduit et a joué beaucoup de travaux </a:t>
            </a:r>
            <a:r>
              <a:rPr lang="fr-FR" dirty="0" smtClean="0"/>
              <a:t>composés par des compositeurs d’autres pays, </a:t>
            </a:r>
            <a:r>
              <a:rPr lang="fr-FR" dirty="0"/>
              <a:t>par exemple </a:t>
            </a:r>
            <a:r>
              <a:rPr lang="fr-FR" dirty="0" smtClean="0"/>
              <a:t> </a:t>
            </a:r>
            <a:r>
              <a:rPr lang="fr-FR" dirty="0"/>
              <a:t>Haendel et Pergolèse.</a:t>
            </a:r>
          </a:p>
          <a:p>
            <a:pPr marL="0" indent="0">
              <a:buNone/>
            </a:pPr>
            <a:r>
              <a:rPr lang="fr-FR" dirty="0" smtClean="0"/>
              <a:t>Cependant, Roman est surtout connu pour ses compositions.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Roman était surtout un compositeur </a:t>
            </a:r>
            <a:r>
              <a:rPr lang="fr-FR" dirty="0" smtClean="0"/>
              <a:t>de musique baroque</a:t>
            </a:r>
            <a:r>
              <a:rPr lang="fr-FR" dirty="0"/>
              <a:t>, mais il </a:t>
            </a:r>
            <a:r>
              <a:rPr lang="fr-FR" dirty="0" smtClean="0"/>
              <a:t>a composé </a:t>
            </a:r>
            <a:r>
              <a:rPr lang="fr-FR" dirty="0"/>
              <a:t>de la musique au sein de tous les genres, sauf pour </a:t>
            </a:r>
            <a:r>
              <a:rPr lang="fr-FR" dirty="0" smtClean="0"/>
              <a:t>l'opéra.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4025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>
                <a:latin typeface="arial"/>
              </a:rPr>
              <a:t>Roman a été attirée </a:t>
            </a:r>
            <a:r>
              <a:rPr lang="fr-FR" dirty="0" smtClean="0">
                <a:latin typeface="arial"/>
              </a:rPr>
              <a:t>par </a:t>
            </a:r>
            <a:r>
              <a:rPr lang="fr-FR" dirty="0">
                <a:latin typeface="arial"/>
              </a:rPr>
              <a:t>la musique </a:t>
            </a:r>
            <a:r>
              <a:rPr lang="fr-FR" dirty="0" smtClean="0">
                <a:latin typeface="arial"/>
              </a:rPr>
              <a:t>spirituelle, qui l’inspira beaucoup.</a:t>
            </a:r>
            <a:r>
              <a:rPr lang="fr-FR" dirty="0">
                <a:latin typeface="arial"/>
              </a:rPr>
              <a:t/>
            </a:r>
            <a:br>
              <a:rPr lang="fr-FR" dirty="0">
                <a:latin typeface="arial"/>
              </a:rPr>
            </a:br>
            <a:r>
              <a:rPr lang="fr-FR" dirty="0">
                <a:latin typeface="arial"/>
              </a:rPr>
              <a:t>Il a écrit beaucoup d'œuvres pour </a:t>
            </a:r>
            <a:r>
              <a:rPr lang="fr-FR" dirty="0" smtClean="0">
                <a:latin typeface="arial"/>
              </a:rPr>
              <a:t>orchestre</a:t>
            </a:r>
            <a:r>
              <a:rPr lang="fr-FR" dirty="0">
                <a:latin typeface="arial"/>
              </a:rPr>
              <a:t>, pour un grand nombre d'instruments différents, </a:t>
            </a:r>
            <a:r>
              <a:rPr lang="fr-FR" dirty="0" smtClean="0">
                <a:latin typeface="arial"/>
              </a:rPr>
              <a:t>surtout </a:t>
            </a:r>
            <a:r>
              <a:rPr lang="fr-FR" dirty="0">
                <a:latin typeface="arial"/>
              </a:rPr>
              <a:t>pour le violon et le hautbois, mais il a également écrit beaucoup d'œuvres vocales.</a:t>
            </a:r>
            <a:br>
              <a:rPr lang="fr-FR" dirty="0">
                <a:latin typeface="arial"/>
              </a:rPr>
            </a:br>
            <a:r>
              <a:rPr lang="fr-FR" dirty="0">
                <a:latin typeface="arial"/>
              </a:rPr>
              <a:t>Son œuvre la plus célèbre est "Svenska </a:t>
            </a:r>
            <a:r>
              <a:rPr lang="fr-FR" dirty="0" err="1">
                <a:latin typeface="arial"/>
              </a:rPr>
              <a:t>Mässan</a:t>
            </a:r>
            <a:r>
              <a:rPr lang="fr-FR" dirty="0">
                <a:latin typeface="arial"/>
              </a:rPr>
              <a:t>" (La masse suédois) qui a été </a:t>
            </a:r>
            <a:r>
              <a:rPr lang="fr-FR" dirty="0" smtClean="0">
                <a:latin typeface="arial"/>
              </a:rPr>
              <a:t>joué pour la première fois </a:t>
            </a:r>
            <a:r>
              <a:rPr lang="fr-FR" dirty="0">
                <a:latin typeface="arial"/>
              </a:rPr>
              <a:t>en 1752.</a:t>
            </a:r>
            <a:endParaRPr lang="sv-SE" dirty="0" smtClean="0">
              <a:hlinkClick r:id="rId2"/>
            </a:endParaRPr>
          </a:p>
          <a:p>
            <a:pPr marL="0" indent="0">
              <a:buNone/>
            </a:pPr>
            <a:r>
              <a:rPr lang="sv-SE" dirty="0" smtClean="0">
                <a:hlinkClick r:id="rId2"/>
              </a:rPr>
              <a:t>https</a:t>
            </a:r>
            <a:r>
              <a:rPr lang="sv-SE" dirty="0">
                <a:hlinkClick r:id="rId2"/>
              </a:rPr>
              <a:t>://www.youtube.com/watch?v=dQYcymRy2N0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80615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295</Words>
  <Application>Microsoft Office PowerPoint</Application>
  <PresentationFormat>Affichage à l'écran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Office-tema</vt:lpstr>
      <vt:lpstr>Johan Helmich Roman</vt:lpstr>
      <vt:lpstr>Faits personels</vt:lpstr>
      <vt:lpstr>Présentation PowerPoint</vt:lpstr>
      <vt:lpstr>Vie Musicale</vt:lpstr>
      <vt:lpstr>Présentation PowerPoint</vt:lpstr>
      <vt:lpstr>Présentation PowerPoint</vt:lpstr>
    </vt:vector>
  </TitlesOfParts>
  <Company>Linköpings Kommun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Johan Helmich Roman</dc:title>
  <dc:creator>linhag240</dc:creator>
  <cp:lastModifiedBy>Bruliard</cp:lastModifiedBy>
  <cp:revision>33</cp:revision>
  <dcterms:created xsi:type="dcterms:W3CDTF">2015-05-05T09:25:48Z</dcterms:created>
  <dcterms:modified xsi:type="dcterms:W3CDTF">2015-08-21T15:19:57Z</dcterms:modified>
</cp:coreProperties>
</file>