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72" r:id="rId7"/>
    <p:sldId id="268" r:id="rId8"/>
    <p:sldId id="263" r:id="rId9"/>
    <p:sldId id="261" r:id="rId10"/>
    <p:sldId id="271" r:id="rId11"/>
    <p:sldId id="264" r:id="rId12"/>
    <p:sldId id="270" r:id="rId13"/>
    <p:sldId id="265" r:id="rId14"/>
    <p:sldId id="267" r:id="rId15"/>
    <p:sldId id="266" r:id="rId16"/>
    <p:sldId id="269" r:id="rId17"/>
    <p:sldId id="259" r:id="rId18"/>
  </p:sldIdLst>
  <p:sldSz cx="9144000" cy="5143500" type="screen16x9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422C16"/>
    <a:srgbClr val="0C788E"/>
    <a:srgbClr val="006666"/>
    <a:srgbClr val="0099CC"/>
    <a:srgbClr val="660066"/>
    <a:srgbClr val="003300"/>
    <a:srgbClr val="A50021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23" autoAdjust="0"/>
    <p:restoredTop sz="94652" autoAdjust="0"/>
  </p:normalViewPr>
  <p:slideViewPr>
    <p:cSldViewPr>
      <p:cViewPr varScale="1">
        <p:scale>
          <a:sx n="92" d="100"/>
          <a:sy n="92" d="100"/>
        </p:scale>
        <p:origin x="-684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65F0B-DDE0-454D-B9EB-8964F99F14A8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40ED5-0013-4C28-BBBB-30DD0A276A77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7BEC7-3E24-4730-9638-B01A0E04D921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4C43A-B280-41F0-B62E-CBC27DFBA9CF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8D4FC-D2A5-4194-9D5C-EE34B2F6AD8A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A4C99-B1AD-4A94-A992-91E47A30986C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9A17E-607B-43DA-B165-C22001732201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45B56-FD41-4906-88E8-ACF035581DB7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1BC98-6C35-4B53-A902-6EA9488837E8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C1BEE-6AB3-4B67-9C30-CF1E298267E0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A1601-E36A-40C3-BC9F-A77EAE301E52}" type="slidenum">
              <a:rPr lang="es-ES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Haga clic para modificar el estilo de texto del patrón</a:t>
            </a:r>
          </a:p>
          <a:p>
            <a:pPr lvl="1"/>
            <a:r>
              <a:rPr lang="en-GB" noProof="0" smtClean="0"/>
              <a:t>Segundo nivel</a:t>
            </a:r>
          </a:p>
          <a:p>
            <a:pPr lvl="2"/>
            <a:r>
              <a:rPr lang="en-GB" noProof="0" smtClean="0"/>
              <a:t>Tercer nivel</a:t>
            </a:r>
          </a:p>
          <a:p>
            <a:pPr lvl="3"/>
            <a:r>
              <a:rPr lang="en-GB" noProof="0" smtClean="0"/>
              <a:t>Cuarto nivel</a:t>
            </a:r>
          </a:p>
          <a:p>
            <a:pPr lvl="4"/>
            <a:r>
              <a:rPr lang="en-GB" noProof="0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026617-84A2-4F62-A6DC-B097F0512BAD}" type="slidenum">
              <a:rPr lang="es-ES"/>
              <a:pPr/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mic Sans MS" pitchFamily="66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itchFamily="66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itchFamily="66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14282" y="3750477"/>
            <a:ext cx="7215238" cy="1339463"/>
          </a:xfrm>
        </p:spPr>
        <p:txBody>
          <a:bodyPr/>
          <a:lstStyle/>
          <a:p>
            <a:pPr algn="l"/>
            <a:r>
              <a:rPr lang="en-GB" sz="4000" noProof="0" dirty="0" err="1" smtClean="0">
                <a:solidFill>
                  <a:schemeClr val="bg1"/>
                </a:solidFill>
              </a:rPr>
              <a:t>Sveti</a:t>
            </a:r>
            <a:r>
              <a:rPr lang="en-GB" sz="4000" noProof="0" dirty="0" smtClean="0">
                <a:solidFill>
                  <a:schemeClr val="bg1"/>
                </a:solidFill>
              </a:rPr>
              <a:t> Sava Primary School</a:t>
            </a:r>
            <a:br>
              <a:rPr lang="en-GB" sz="4000" noProof="0" dirty="0" smtClean="0">
                <a:solidFill>
                  <a:schemeClr val="bg1"/>
                </a:solidFill>
              </a:rPr>
            </a:br>
            <a:r>
              <a:rPr lang="en-GB" sz="4000" dirty="0" err="1" smtClean="0">
                <a:solidFill>
                  <a:schemeClr val="bg1"/>
                </a:solidFill>
              </a:rPr>
              <a:t>Kikinda</a:t>
            </a:r>
            <a:r>
              <a:rPr lang="en-GB" sz="4000" dirty="0" smtClean="0">
                <a:solidFill>
                  <a:schemeClr val="bg1"/>
                </a:solidFill>
              </a:rPr>
              <a:t>, Serbia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724"/>
            <a:ext cx="8229600" cy="857250"/>
          </a:xfrm>
        </p:spPr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</a:rPr>
              <a:t>Day for Tolerance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285866"/>
            <a:ext cx="4286280" cy="2286016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/>
              <a:t>in November</a:t>
            </a:r>
          </a:p>
          <a:p>
            <a:pPr lvl="1" algn="just">
              <a:buFontTx/>
              <a:buChar char="-"/>
            </a:pPr>
            <a:r>
              <a:rPr lang="en-GB" dirty="0" smtClean="0"/>
              <a:t>educational workshops</a:t>
            </a:r>
          </a:p>
          <a:p>
            <a:pPr lvl="1" algn="just">
              <a:buFontTx/>
              <a:buChar char="-"/>
            </a:pPr>
            <a:r>
              <a:rPr lang="en-GB" dirty="0" smtClean="0"/>
              <a:t>dancing and singing performances</a:t>
            </a:r>
          </a:p>
          <a:p>
            <a:pPr lvl="1" algn="just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concerts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28954">
            <a:off x="4500562" y="1395883"/>
            <a:ext cx="285752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3"/>
          <a:srcRect t="42734"/>
          <a:stretch>
            <a:fillRect/>
          </a:stretch>
        </p:blipFill>
        <p:spPr bwMode="auto">
          <a:xfrm rot="161999">
            <a:off x="5894423" y="3169999"/>
            <a:ext cx="2915365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9686">
            <a:off x="2857488" y="3214692"/>
            <a:ext cx="285752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61"/>
            <a:ext cx="8229600" cy="857250"/>
          </a:xfrm>
        </p:spPr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</a:rPr>
              <a:t>School Day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000364" y="1285866"/>
            <a:ext cx="6143636" cy="3857634"/>
          </a:xfrm>
        </p:spPr>
        <p:txBody>
          <a:bodyPr>
            <a:normAutofit fontScale="85000" lnSpcReduction="10000"/>
          </a:bodyPr>
          <a:lstStyle/>
          <a:p>
            <a:pPr marL="0" lvl="1" algn="just">
              <a:buFont typeface="Arial" pitchFamily="34" charset="0"/>
              <a:buChar char="•"/>
            </a:pPr>
            <a:r>
              <a:rPr lang="en-GB" sz="3300" dirty="0" smtClean="0">
                <a:solidFill>
                  <a:schemeClr val="tx1"/>
                </a:solidFill>
              </a:rPr>
              <a:t>27 January (last week in January)</a:t>
            </a:r>
          </a:p>
          <a:p>
            <a:pPr marL="400050" lvl="2" algn="just">
              <a:buFontTx/>
              <a:buChar char="-"/>
            </a:pPr>
            <a:r>
              <a:rPr lang="en-GB" sz="2800" dirty="0" smtClean="0"/>
              <a:t>St Sava’s Brain Teasers (Maths </a:t>
            </a:r>
            <a:r>
              <a:rPr lang="en-GB" sz="2800" dirty="0" smtClean="0"/>
              <a:t>quiz </a:t>
            </a:r>
            <a:r>
              <a:rPr lang="en-GB" sz="2800" dirty="0" smtClean="0"/>
              <a:t>competition)</a:t>
            </a:r>
          </a:p>
          <a:p>
            <a:pPr marL="400050" lvl="2" algn="just">
              <a:buFontTx/>
              <a:buChar char="-"/>
            </a:pPr>
            <a:r>
              <a:rPr lang="en-GB" sz="2800" dirty="0" smtClean="0">
                <a:solidFill>
                  <a:schemeClr val="tx1"/>
                </a:solidFill>
              </a:rPr>
              <a:t>nice handwriting competition</a:t>
            </a:r>
          </a:p>
          <a:p>
            <a:pPr marL="400050" lvl="2" algn="just">
              <a:buFontTx/>
              <a:buChar char="-"/>
            </a:pPr>
            <a:r>
              <a:rPr lang="en-GB" sz="2800" dirty="0" smtClean="0"/>
              <a:t>writing contests</a:t>
            </a:r>
          </a:p>
          <a:p>
            <a:pPr marL="400050" lvl="2" algn="just">
              <a:buFontTx/>
              <a:buChar char="-"/>
            </a:pPr>
            <a:r>
              <a:rPr lang="en-GB" sz="2800" dirty="0" smtClean="0"/>
              <a:t>exhibitions</a:t>
            </a:r>
            <a:r>
              <a:rPr lang="en-GB" sz="2800" dirty="0" smtClean="0"/>
              <a:t> </a:t>
            </a:r>
          </a:p>
          <a:p>
            <a:pPr marL="400050" lvl="2" algn="just">
              <a:buFontTx/>
              <a:buChar char="-"/>
            </a:pPr>
            <a:r>
              <a:rPr lang="en-GB" sz="2800" dirty="0" smtClean="0">
                <a:solidFill>
                  <a:schemeClr val="tx1"/>
                </a:solidFill>
              </a:rPr>
              <a:t>sports </a:t>
            </a:r>
            <a:r>
              <a:rPr lang="en-GB" sz="2800" dirty="0" smtClean="0">
                <a:solidFill>
                  <a:schemeClr val="tx1"/>
                </a:solidFill>
              </a:rPr>
              <a:t>matches (children and parents</a:t>
            </a:r>
            <a:r>
              <a:rPr lang="en-GB" sz="2800" dirty="0" smtClean="0">
                <a:solidFill>
                  <a:schemeClr val="tx1"/>
                </a:solidFill>
              </a:rPr>
              <a:t>) </a:t>
            </a:r>
          </a:p>
          <a:p>
            <a:pPr marL="400050" lvl="2" algn="just">
              <a:buFontTx/>
              <a:buChar char="-"/>
            </a:pPr>
            <a:r>
              <a:rPr lang="en-GB" sz="2800" dirty="0" smtClean="0"/>
              <a:t>Knowledge Festival</a:t>
            </a:r>
            <a:endParaRPr lang="en-GB" sz="2800" dirty="0" smtClean="0">
              <a:solidFill>
                <a:schemeClr val="tx1"/>
              </a:solidFill>
            </a:endParaRPr>
          </a:p>
          <a:p>
            <a:pPr marL="400050" lvl="2" algn="just">
              <a:buFontTx/>
              <a:buChar char="-"/>
            </a:pPr>
            <a:r>
              <a:rPr lang="en-GB" sz="2800" dirty="0" smtClean="0">
                <a:solidFill>
                  <a:schemeClr val="tx1"/>
                </a:solidFill>
              </a:rPr>
              <a:t>school </a:t>
            </a:r>
            <a:r>
              <a:rPr lang="en-GB" sz="2800" dirty="0" smtClean="0">
                <a:solidFill>
                  <a:schemeClr val="tx1"/>
                </a:solidFill>
              </a:rPr>
              <a:t>plays...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9447">
            <a:off x="185272" y="3149902"/>
            <a:ext cx="288000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9672">
            <a:off x="263226" y="1232834"/>
            <a:ext cx="285752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02"/>
            <a:ext cx="8229600" cy="857250"/>
          </a:xfrm>
        </p:spPr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</a:rPr>
              <a:t>Eco </a:t>
            </a:r>
            <a:r>
              <a:rPr lang="en-GB" sz="4000" dirty="0" smtClean="0">
                <a:solidFill>
                  <a:schemeClr val="bg1"/>
                </a:solidFill>
              </a:rPr>
              <a:t>activities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643306" y="1285866"/>
            <a:ext cx="5500694" cy="2678925"/>
          </a:xfrm>
        </p:spPr>
        <p:txBody>
          <a:bodyPr>
            <a:normAutofit/>
          </a:bodyPr>
          <a:lstStyle/>
          <a:p>
            <a:pPr marL="0" lvl="1" algn="just"/>
            <a:r>
              <a:rPr lang="en-GB" sz="2800" dirty="0" smtClean="0">
                <a:solidFill>
                  <a:schemeClr val="tx1"/>
                </a:solidFill>
              </a:rPr>
              <a:t>collection of electronic waste</a:t>
            </a:r>
          </a:p>
          <a:p>
            <a:pPr marL="0" lvl="1" algn="just"/>
            <a:r>
              <a:rPr lang="en-GB" sz="2800" i="1" dirty="0" smtClean="0"/>
              <a:t>Green Mile</a:t>
            </a:r>
            <a:endParaRPr lang="en-GB" sz="2800" i="1" dirty="0"/>
          </a:p>
          <a:p>
            <a:pPr marL="0" lvl="1" algn="just"/>
            <a:r>
              <a:rPr lang="en-GB" sz="2800" dirty="0" smtClean="0"/>
              <a:t>educational workshops</a:t>
            </a:r>
          </a:p>
          <a:p>
            <a:pPr marL="0" lvl="1" algn="just"/>
            <a:r>
              <a:rPr lang="en-GB" sz="2800" dirty="0" smtClean="0"/>
              <a:t>creative workshops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49303">
            <a:off x="360765" y="1427454"/>
            <a:ext cx="2863386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3876">
            <a:off x="994589" y="3194783"/>
            <a:ext cx="285752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8686800" cy="85725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Summer camp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35869"/>
            <a:ext cx="5429256" cy="3193269"/>
          </a:xfrm>
        </p:spPr>
        <p:txBody>
          <a:bodyPr>
            <a:noAutofit/>
          </a:bodyPr>
          <a:lstStyle/>
          <a:p>
            <a:pPr algn="just"/>
            <a:r>
              <a:rPr lang="en-GB" dirty="0" smtClean="0">
                <a:solidFill>
                  <a:schemeClr val="tx1"/>
                </a:solidFill>
              </a:rPr>
              <a:t>started in June 2007</a:t>
            </a:r>
          </a:p>
          <a:p>
            <a:pPr lvl="1" algn="just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educational workshops </a:t>
            </a:r>
          </a:p>
          <a:p>
            <a:pPr lvl="1" algn="just">
              <a:buFontTx/>
              <a:buChar char="-"/>
            </a:pPr>
            <a:r>
              <a:rPr lang="en-GB" dirty="0" smtClean="0"/>
              <a:t>creative workshops </a:t>
            </a:r>
          </a:p>
          <a:p>
            <a:pPr lvl="1" algn="just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sports activities </a:t>
            </a:r>
          </a:p>
          <a:p>
            <a:pPr lvl="1" algn="just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drama</a:t>
            </a:r>
          </a:p>
          <a:p>
            <a:pPr lvl="1" algn="just">
              <a:buFontTx/>
              <a:buChar char="-"/>
            </a:pPr>
            <a:r>
              <a:rPr lang="en-GB" dirty="0" smtClean="0"/>
              <a:t>exhibitions</a:t>
            </a:r>
            <a:endParaRPr lang="en-GB" dirty="0" smtClean="0">
              <a:solidFill>
                <a:schemeClr val="tx1"/>
              </a:solidFill>
            </a:endParaRPr>
          </a:p>
          <a:p>
            <a:pPr lvl="1" algn="just">
              <a:buFontTx/>
              <a:buChar char="-"/>
            </a:pPr>
            <a:r>
              <a:rPr lang="en-GB" dirty="0" smtClean="0"/>
              <a:t>field trips</a:t>
            </a:r>
            <a:endParaRPr lang="en-GB" dirty="0" smtClean="0">
              <a:solidFill>
                <a:schemeClr val="tx1"/>
              </a:solidFill>
            </a:endParaRP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204">
            <a:off x="3188024" y="3080084"/>
            <a:ext cx="2786082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0005">
            <a:off x="4914869" y="1320067"/>
            <a:ext cx="285752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37333">
            <a:off x="6006671" y="2932009"/>
            <a:ext cx="285752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8686800" cy="85725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Summer sports camp Boomerang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35869"/>
            <a:ext cx="5429256" cy="1978823"/>
          </a:xfrm>
        </p:spPr>
        <p:txBody>
          <a:bodyPr>
            <a:noAutofit/>
          </a:bodyPr>
          <a:lstStyle/>
          <a:p>
            <a:pPr algn="just"/>
            <a:r>
              <a:rPr lang="en-GB" dirty="0" smtClean="0">
                <a:solidFill>
                  <a:schemeClr val="tx1"/>
                </a:solidFill>
              </a:rPr>
              <a:t>started in August 2013</a:t>
            </a:r>
          </a:p>
          <a:p>
            <a:pPr lvl="1" algn="just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educational workshops </a:t>
            </a:r>
          </a:p>
          <a:p>
            <a:pPr lvl="1" algn="just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sports activities </a:t>
            </a:r>
          </a:p>
          <a:p>
            <a:pPr lvl="1" algn="just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presentations </a:t>
            </a:r>
            <a:r>
              <a:rPr lang="en-GB" dirty="0" smtClean="0">
                <a:solidFill>
                  <a:schemeClr val="tx1"/>
                </a:solidFill>
              </a:rPr>
              <a:t>of sports clubs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39695">
            <a:off x="5414966" y="1106725"/>
            <a:ext cx="288000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2194">
            <a:off x="57533" y="3179182"/>
            <a:ext cx="288000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t="34375"/>
          <a:stretch>
            <a:fillRect/>
          </a:stretch>
        </p:blipFill>
        <p:spPr bwMode="auto">
          <a:xfrm rot="287857">
            <a:off x="5992062" y="3045599"/>
            <a:ext cx="285752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93922">
            <a:off x="3066869" y="3143254"/>
            <a:ext cx="2786082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</a:rPr>
              <a:t>Projects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2990"/>
            <a:ext cx="5143504" cy="3857652"/>
          </a:xfrm>
        </p:spPr>
        <p:txBody>
          <a:bodyPr>
            <a:noAutofit/>
          </a:bodyPr>
          <a:lstStyle/>
          <a:p>
            <a:pPr algn="just"/>
            <a:r>
              <a:rPr lang="en-GB" i="1" dirty="0" smtClean="0">
                <a:solidFill>
                  <a:schemeClr val="accent2">
                    <a:lumMod val="50000"/>
                  </a:schemeClr>
                </a:solidFill>
              </a:rPr>
              <a:t>Energy is all around us </a:t>
            </a:r>
            <a:r>
              <a:rPr lang="en-GB" dirty="0" smtClean="0">
                <a:solidFill>
                  <a:schemeClr val="tx1"/>
                </a:solidFill>
              </a:rPr>
              <a:t>since </a:t>
            </a:r>
            <a:r>
              <a:rPr lang="ru-RU" dirty="0" smtClean="0">
                <a:solidFill>
                  <a:schemeClr val="tx1"/>
                </a:solidFill>
              </a:rPr>
              <a:t>2011/12</a:t>
            </a:r>
            <a:r>
              <a:rPr lang="en-GB" dirty="0" smtClean="0">
                <a:solidFill>
                  <a:schemeClr val="tx1"/>
                </a:solidFill>
              </a:rPr>
              <a:t> school year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endParaRPr lang="en-GB" dirty="0" smtClean="0">
              <a:solidFill>
                <a:schemeClr val="tx1"/>
              </a:solidFill>
            </a:endParaRPr>
          </a:p>
          <a:p>
            <a:pPr algn="just"/>
            <a:r>
              <a:rPr lang="en-GB" i="1" dirty="0" smtClean="0">
                <a:solidFill>
                  <a:schemeClr val="accent2">
                    <a:lumMod val="50000"/>
                  </a:schemeClr>
                </a:solidFill>
              </a:rPr>
              <a:t>With entrepreneurship to Europe</a:t>
            </a:r>
            <a:r>
              <a:rPr lang="en-GB" dirty="0" smtClean="0"/>
              <a:t> in 2014 and 2015,</a:t>
            </a:r>
          </a:p>
          <a:p>
            <a:pPr algn="just"/>
            <a:r>
              <a:rPr lang="en-GB" i="1" dirty="0" smtClean="0">
                <a:solidFill>
                  <a:schemeClr val="accent2">
                    <a:lumMod val="50000"/>
                  </a:schemeClr>
                </a:solidFill>
              </a:rPr>
              <a:t>Student reporter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since</a:t>
            </a:r>
            <a:r>
              <a:rPr lang="ru-RU" dirty="0" smtClean="0">
                <a:solidFill>
                  <a:schemeClr val="tx1"/>
                </a:solidFill>
              </a:rPr>
              <a:t> 2014/15</a:t>
            </a:r>
            <a:r>
              <a:rPr lang="en-GB" dirty="0" smtClean="0">
                <a:solidFill>
                  <a:schemeClr val="tx1"/>
                </a:solidFill>
              </a:rPr>
              <a:t> school year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algn="just"/>
            <a:r>
              <a:rPr lang="en-GB" i="1" dirty="0" err="1" smtClean="0">
                <a:solidFill>
                  <a:schemeClr val="accent2">
                    <a:lumMod val="50000"/>
                  </a:schemeClr>
                </a:solidFill>
              </a:rPr>
              <a:t>eTwinning</a:t>
            </a:r>
            <a:r>
              <a:rPr lang="en-GB" i="1" dirty="0" smtClean="0">
                <a:solidFill>
                  <a:schemeClr val="accent2">
                    <a:lumMod val="50000"/>
                  </a:schemeClr>
                </a:solidFill>
              </a:rPr>
              <a:t> projects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since </a:t>
            </a:r>
            <a:r>
              <a:rPr lang="ru-RU" dirty="0" smtClean="0">
                <a:solidFill>
                  <a:schemeClr val="tx1"/>
                </a:solidFill>
              </a:rPr>
              <a:t>2015/16</a:t>
            </a:r>
            <a:r>
              <a:rPr lang="en-GB" dirty="0" smtClean="0">
                <a:solidFill>
                  <a:schemeClr val="tx1"/>
                </a:solidFill>
              </a:rPr>
              <a:t> school year</a:t>
            </a:r>
            <a:r>
              <a:rPr lang="ru-RU" dirty="0" smtClean="0">
                <a:solidFill>
                  <a:schemeClr val="tx1"/>
                </a:solidFill>
              </a:rPr>
              <a:t>... </a:t>
            </a:r>
            <a:endParaRPr lang="sr-Latn-RS" dirty="0">
              <a:solidFill>
                <a:schemeClr val="tx1"/>
              </a:solidFill>
            </a:endParaRP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59364">
            <a:off x="5696724" y="1312373"/>
            <a:ext cx="285752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966">
            <a:off x="5752863" y="3140630"/>
            <a:ext cx="285752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"/>
            <a:ext cx="8229600" cy="857250"/>
          </a:xfrm>
        </p:spPr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</a:rPr>
              <a:t>IPA projects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928940"/>
            <a:ext cx="2857488" cy="2000264"/>
          </a:xfrm>
        </p:spPr>
        <p:txBody>
          <a:bodyPr>
            <a:noAutofit/>
          </a:bodyPr>
          <a:lstStyle/>
          <a:p>
            <a:pPr algn="just"/>
            <a:r>
              <a:rPr lang="en-GB" i="1" dirty="0" smtClean="0">
                <a:solidFill>
                  <a:schemeClr val="accent2">
                    <a:lumMod val="50000"/>
                  </a:schemeClr>
                </a:solidFill>
              </a:rPr>
              <a:t>Green Banat </a:t>
            </a:r>
            <a:r>
              <a:rPr lang="en-GB" dirty="0" smtClean="0">
                <a:solidFill>
                  <a:schemeClr val="tx1"/>
                </a:solidFill>
              </a:rPr>
              <a:t>(2011-2012)</a:t>
            </a:r>
          </a:p>
          <a:p>
            <a:pPr lvl="1" algn="just">
              <a:buFontTx/>
              <a:buChar char="-"/>
            </a:pPr>
            <a:r>
              <a:rPr lang="en-GB" sz="2800" dirty="0" smtClean="0"/>
              <a:t>lectures</a:t>
            </a:r>
          </a:p>
          <a:p>
            <a:pPr lvl="1" algn="just">
              <a:buFontTx/>
              <a:buChar char="-"/>
            </a:pPr>
            <a:r>
              <a:rPr lang="en-GB" sz="2800" dirty="0" smtClean="0">
                <a:solidFill>
                  <a:schemeClr val="tx1"/>
                </a:solidFill>
              </a:rPr>
              <a:t>workshops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000364" y="1285866"/>
            <a:ext cx="5429288" cy="3643338"/>
          </a:xfrm>
        </p:spPr>
        <p:txBody>
          <a:bodyPr>
            <a:noAutofit/>
          </a:bodyPr>
          <a:lstStyle/>
          <a:p>
            <a:pPr algn="just"/>
            <a:r>
              <a:rPr lang="en-GB" i="1" dirty="0" smtClean="0">
                <a:solidFill>
                  <a:schemeClr val="accent2">
                    <a:lumMod val="50000"/>
                  </a:schemeClr>
                </a:solidFill>
              </a:rPr>
              <a:t>Banat on the European Road </a:t>
            </a:r>
            <a:r>
              <a:rPr lang="en-GB" dirty="0" smtClean="0">
                <a:solidFill>
                  <a:schemeClr val="tx1"/>
                </a:solidFill>
              </a:rPr>
              <a:t>(2014-2017)</a:t>
            </a:r>
            <a:endParaRPr lang="en-GB" i="1" dirty="0" smtClean="0">
              <a:solidFill>
                <a:schemeClr val="tx1"/>
              </a:solidFill>
            </a:endParaRPr>
          </a:p>
          <a:p>
            <a:pPr lvl="1" algn="just">
              <a:buFontTx/>
              <a:buChar char="-"/>
            </a:pPr>
            <a:r>
              <a:rPr lang="en-GB" sz="2800" dirty="0" smtClean="0"/>
              <a:t>trainings</a:t>
            </a:r>
          </a:p>
          <a:p>
            <a:pPr lvl="1" algn="just">
              <a:buFontTx/>
              <a:buChar char="-"/>
            </a:pPr>
            <a:r>
              <a:rPr lang="en-GB" sz="2800" dirty="0" smtClean="0"/>
              <a:t>research work</a:t>
            </a:r>
          </a:p>
          <a:p>
            <a:pPr lvl="1" algn="just">
              <a:buFontTx/>
              <a:buChar char="-"/>
            </a:pPr>
            <a:r>
              <a:rPr lang="en-GB" sz="2800" dirty="0" smtClean="0"/>
              <a:t>quizzes </a:t>
            </a:r>
          </a:p>
          <a:p>
            <a:pPr lvl="1" algn="just">
              <a:buFontTx/>
              <a:buChar char="-"/>
            </a:pPr>
            <a:r>
              <a:rPr lang="en-GB" sz="2800" dirty="0" smtClean="0">
                <a:solidFill>
                  <a:schemeClr val="tx1"/>
                </a:solidFill>
              </a:rPr>
              <a:t>sports matches</a:t>
            </a:r>
          </a:p>
          <a:p>
            <a:pPr lvl="1" algn="just">
              <a:buFontTx/>
              <a:buChar char="-"/>
            </a:pPr>
            <a:r>
              <a:rPr lang="en-GB" sz="2800" dirty="0" smtClean="0"/>
              <a:t>monograph</a:t>
            </a:r>
            <a:endParaRPr lang="sr-Latn-RS" sz="2800" dirty="0">
              <a:solidFill>
                <a:schemeClr val="tx1"/>
              </a:solidFill>
            </a:endParaRP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39666">
            <a:off x="179963" y="1137787"/>
            <a:ext cx="2880000" cy="1659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4388" name="Picture 4" descr="ru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2332">
            <a:off x="6431990" y="1755387"/>
            <a:ext cx="2657475" cy="1376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5359">
            <a:off x="6377104" y="3286130"/>
            <a:ext cx="2643174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Promotion of students’ achievements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43056"/>
            <a:ext cx="7429520" cy="2786082"/>
          </a:xfrm>
        </p:spPr>
        <p:txBody>
          <a:bodyPr>
            <a:noAutofit/>
          </a:bodyPr>
          <a:lstStyle/>
          <a:p>
            <a:pPr algn="just"/>
            <a:r>
              <a:rPr lang="en-GB" dirty="0" smtClean="0">
                <a:solidFill>
                  <a:schemeClr val="tx1"/>
                </a:solidFill>
              </a:rPr>
              <a:t>school website</a:t>
            </a:r>
          </a:p>
          <a:p>
            <a:pPr algn="just"/>
            <a:r>
              <a:rPr lang="en-GB" dirty="0" smtClean="0">
                <a:solidFill>
                  <a:schemeClr val="tx1"/>
                </a:solidFill>
              </a:rPr>
              <a:t>school e-magazine</a:t>
            </a:r>
          </a:p>
          <a:p>
            <a:pPr algn="just"/>
            <a:r>
              <a:rPr lang="en-GB" dirty="0" smtClean="0">
                <a:solidFill>
                  <a:schemeClr val="tx1"/>
                </a:solidFill>
              </a:rPr>
              <a:t>St Sava award</a:t>
            </a:r>
          </a:p>
          <a:p>
            <a:pPr algn="just"/>
            <a:r>
              <a:rPr lang="en-GB" dirty="0" smtClean="0">
                <a:solidFill>
                  <a:schemeClr val="tx1"/>
                </a:solidFill>
              </a:rPr>
              <a:t>end-of-school-year </a:t>
            </a:r>
            <a:r>
              <a:rPr lang="en-GB" dirty="0" smtClean="0">
                <a:solidFill>
                  <a:schemeClr val="tx1"/>
                </a:solidFill>
              </a:rPr>
              <a:t>performance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4100">
            <a:off x="5846386" y="3183936"/>
            <a:ext cx="288000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39357">
            <a:off x="4557788" y="1332920"/>
            <a:ext cx="2873005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8"/>
            <a:ext cx="8229600" cy="750083"/>
          </a:xfrm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</a:rPr>
              <a:t>Let’s introduce ourselves…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79204"/>
            <a:ext cx="7200000" cy="40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500048"/>
            <a:ext cx="3240000" cy="153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500312"/>
            <a:ext cx="3240000" cy="182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-32" y="214297"/>
            <a:ext cx="5857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sr-Latn-R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the school was founded in 1960 as </a:t>
            </a:r>
            <a:r>
              <a:rPr lang="sr-Latn-RS" sz="2800" dirty="0" smtClean="0">
                <a:solidFill>
                  <a:schemeClr val="bg1"/>
                </a:solidFill>
                <a:latin typeface="Comic Sans MS" pitchFamily="66" charset="0"/>
              </a:rPr>
              <a:t>Moša Pijade </a:t>
            </a:r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Primary School</a:t>
            </a: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2571750"/>
            <a:ext cx="56435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sr-Cyrl-RS" sz="2800" dirty="0" smtClean="0">
                <a:latin typeface="Comic Sans MS" pitchFamily="66" charset="0"/>
              </a:rPr>
              <a:t> </a:t>
            </a:r>
            <a:r>
              <a:rPr lang="en-GB" sz="2800" dirty="0" smtClean="0">
                <a:latin typeface="Comic Sans MS" pitchFamily="66" charset="0"/>
              </a:rPr>
              <a:t>one of two primary schools in </a:t>
            </a:r>
            <a:r>
              <a:rPr lang="en-GB" sz="2800" dirty="0" err="1" smtClean="0">
                <a:latin typeface="Comic Sans MS" pitchFamily="66" charset="0"/>
              </a:rPr>
              <a:t>Kikinda</a:t>
            </a:r>
            <a:r>
              <a:rPr lang="en-GB" sz="2800" dirty="0" smtClean="0">
                <a:latin typeface="Comic Sans MS" pitchFamily="66" charset="0"/>
              </a:rPr>
              <a:t> with lessons in Serbian and Hungarian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58193"/>
            <a:ext cx="5786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sr-Latn-RS" sz="2800" dirty="0" smtClean="0">
                <a:latin typeface="Comic Sans MS" pitchFamily="66" charset="0"/>
              </a:rPr>
              <a:t> </a:t>
            </a:r>
            <a:r>
              <a:rPr lang="en-GB" sz="2800" dirty="0" smtClean="0">
                <a:latin typeface="Comic Sans MS" pitchFamily="66" charset="0"/>
              </a:rPr>
              <a:t>in December 1994, its name was changed into </a:t>
            </a:r>
            <a:r>
              <a:rPr lang="en-GB" sz="2800" dirty="0" err="1" smtClean="0">
                <a:latin typeface="Comic Sans MS" pitchFamily="66" charset="0"/>
              </a:rPr>
              <a:t>Sveti</a:t>
            </a:r>
            <a:r>
              <a:rPr lang="en-GB" sz="2800" dirty="0" smtClean="0">
                <a:latin typeface="Comic Sans MS" pitchFamily="66" charset="0"/>
              </a:rPr>
              <a:t> Sava Primary School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0719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sr-Latn-RS" sz="2800" dirty="0" smtClean="0">
                <a:latin typeface="Comic Sans MS" pitchFamily="66" charset="0"/>
              </a:rPr>
              <a:t> </a:t>
            </a:r>
            <a:r>
              <a:rPr lang="en-GB" sz="2800" dirty="0" smtClean="0">
                <a:latin typeface="Comic Sans MS" pitchFamily="66" charset="0"/>
              </a:rPr>
              <a:t>the biggest primary school in the </a:t>
            </a:r>
            <a:r>
              <a:rPr lang="en-GB" sz="2800" dirty="0" smtClean="0">
                <a:latin typeface="Comic Sans MS" pitchFamily="66" charset="0"/>
              </a:rPr>
              <a:t>municipality </a:t>
            </a:r>
            <a:r>
              <a:rPr lang="en-GB" sz="2800" dirty="0" smtClean="0">
                <a:latin typeface="Comic Sans MS" pitchFamily="66" charset="0"/>
              </a:rPr>
              <a:t>of </a:t>
            </a:r>
            <a:r>
              <a:rPr lang="en-GB" sz="2800" dirty="0" err="1" smtClean="0">
                <a:latin typeface="Comic Sans MS" pitchFamily="66" charset="0"/>
              </a:rPr>
              <a:t>Kikinda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</a:rPr>
              <a:t>Courses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49"/>
            <a:ext cx="4038600" cy="1014411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>
                <a:solidFill>
                  <a:schemeClr val="tx1"/>
                </a:solidFill>
              </a:rPr>
              <a:t>school in the nature for lower classes</a:t>
            </a:r>
            <a:endParaRPr lang="sr-Latn-RS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58772">
            <a:off x="939551" y="2084859"/>
            <a:ext cx="3240000" cy="182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929158" y="1285866"/>
            <a:ext cx="4214842" cy="964413"/>
          </a:xfrm>
        </p:spPr>
        <p:txBody>
          <a:bodyPr>
            <a:normAutofit/>
          </a:bodyPr>
          <a:lstStyle/>
          <a:p>
            <a:pPr lvl="0" algn="just"/>
            <a:r>
              <a:rPr lang="en-GB" dirty="0" smtClean="0">
                <a:solidFill>
                  <a:schemeClr val="tx1"/>
                </a:solidFill>
              </a:rPr>
              <a:t>ski school for higher classes</a:t>
            </a:r>
            <a:endParaRPr lang="sr-Latn-RS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472" y="4000510"/>
            <a:ext cx="4038600" cy="9234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swimming lessons for classes 1 and 2</a:t>
            </a:r>
            <a:endParaRPr kumimoji="0" lang="sr-Latn-R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2799">
            <a:off x="5079130" y="2383984"/>
            <a:ext cx="3240000" cy="182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724"/>
            <a:ext cx="8229600" cy="857250"/>
          </a:xfrm>
        </p:spPr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</a:rPr>
              <a:t>Museum as classroom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85866"/>
            <a:ext cx="5857884" cy="2428892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>
                <a:solidFill>
                  <a:schemeClr val="tx1"/>
                </a:solidFill>
              </a:rPr>
              <a:t>all year round</a:t>
            </a:r>
          </a:p>
          <a:p>
            <a:pPr lvl="1" algn="just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exhibitions</a:t>
            </a:r>
          </a:p>
          <a:p>
            <a:pPr lvl="1" algn="just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educational workshops</a:t>
            </a:r>
          </a:p>
          <a:p>
            <a:pPr lvl="1" algn="just">
              <a:buFontTx/>
              <a:buChar char="-"/>
            </a:pPr>
            <a:r>
              <a:rPr lang="en-GB" dirty="0" smtClean="0"/>
              <a:t>creative workshops</a:t>
            </a:r>
            <a:endParaRPr lang="en-GB" dirty="0" smtClean="0">
              <a:solidFill>
                <a:schemeClr val="tx1"/>
              </a:solidFill>
            </a:endParaRPr>
          </a:p>
          <a:p>
            <a:pPr lvl="1" algn="just">
              <a:buFontTx/>
              <a:buChar char="-"/>
            </a:pPr>
            <a:r>
              <a:rPr lang="en-GB" dirty="0" smtClean="0"/>
              <a:t>professional orientation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03060">
            <a:off x="4207898" y="1049496"/>
            <a:ext cx="2870982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2791">
            <a:off x="4562286" y="3257914"/>
            <a:ext cx="285752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214560"/>
            <a:ext cx="285752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724"/>
            <a:ext cx="8229600" cy="857250"/>
          </a:xfrm>
        </p:spPr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</a:rPr>
              <a:t>Sports Week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85866"/>
            <a:ext cx="5857884" cy="3571900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>
                <a:solidFill>
                  <a:schemeClr val="tx1"/>
                </a:solidFill>
              </a:rPr>
              <a:t>in September</a:t>
            </a:r>
          </a:p>
          <a:p>
            <a:pPr lvl="1" algn="just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sports </a:t>
            </a:r>
            <a:r>
              <a:rPr lang="en-GB" dirty="0" smtClean="0">
                <a:solidFill>
                  <a:schemeClr val="tx1"/>
                </a:solidFill>
              </a:rPr>
              <a:t>tournaments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en-GB" dirty="0" smtClean="0">
                <a:solidFill>
                  <a:schemeClr val="tx1"/>
                </a:solidFill>
              </a:rPr>
              <a:t>mini handball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en-GB" dirty="0" smtClean="0">
                <a:solidFill>
                  <a:schemeClr val="tx1"/>
                </a:solidFill>
              </a:rPr>
              <a:t>basket</a:t>
            </a:r>
            <a:r>
              <a:rPr lang="ru-RU" dirty="0" smtClean="0">
                <a:solidFill>
                  <a:schemeClr val="tx1"/>
                </a:solidFill>
              </a:rPr>
              <a:t> 3</a:t>
            </a:r>
            <a:r>
              <a:rPr lang="en-GB" dirty="0" smtClean="0">
                <a:solidFill>
                  <a:schemeClr val="tx1"/>
                </a:solidFill>
              </a:rPr>
              <a:t>x</a:t>
            </a:r>
            <a:r>
              <a:rPr lang="ru-RU" dirty="0" smtClean="0">
                <a:solidFill>
                  <a:schemeClr val="tx1"/>
                </a:solidFill>
              </a:rPr>
              <a:t>3, </a:t>
            </a:r>
            <a:r>
              <a:rPr lang="en-GB" dirty="0" smtClean="0">
                <a:solidFill>
                  <a:schemeClr val="tx1"/>
                </a:solidFill>
              </a:rPr>
              <a:t>volleyball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en-GB" dirty="0" smtClean="0">
                <a:solidFill>
                  <a:schemeClr val="tx1"/>
                </a:solidFill>
              </a:rPr>
              <a:t>table tennis</a:t>
            </a:r>
            <a:r>
              <a:rPr lang="ru-RU" dirty="0" smtClean="0">
                <a:solidFill>
                  <a:schemeClr val="tx1"/>
                </a:solidFill>
              </a:rPr>
              <a:t>...)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</a:p>
          <a:p>
            <a:pPr lvl="1" algn="just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Funny Olympics </a:t>
            </a:r>
          </a:p>
          <a:p>
            <a:pPr lvl="1" algn="just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sport polygons </a:t>
            </a:r>
          </a:p>
          <a:p>
            <a:pPr lvl="1" algn="just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cycling </a:t>
            </a:r>
          </a:p>
          <a:p>
            <a:pPr lvl="1" algn="just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skating</a:t>
            </a:r>
            <a:r>
              <a:rPr lang="ru-RU" dirty="0" smtClean="0">
                <a:solidFill>
                  <a:schemeClr val="tx1"/>
                </a:solidFill>
              </a:rPr>
              <a:t>...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42702">
            <a:off x="6036301" y="1493760"/>
            <a:ext cx="288000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902">
            <a:off x="6046244" y="3298629"/>
            <a:ext cx="288000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85804">
            <a:off x="3159010" y="2920166"/>
            <a:ext cx="288000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724"/>
            <a:ext cx="8229600" cy="857250"/>
          </a:xfrm>
        </p:spPr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</a:rPr>
              <a:t>European Day of Languages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285866"/>
            <a:ext cx="4357718" cy="3339726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/>
              <a:t>since September 2011</a:t>
            </a:r>
          </a:p>
          <a:p>
            <a:pPr lvl="1" algn="just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quizzes</a:t>
            </a:r>
          </a:p>
          <a:p>
            <a:pPr lvl="1" algn="just">
              <a:buFontTx/>
              <a:buChar char="-"/>
            </a:pPr>
            <a:r>
              <a:rPr lang="en-GB" dirty="0" smtClean="0"/>
              <a:t>tongue twisters</a:t>
            </a:r>
          </a:p>
          <a:p>
            <a:pPr lvl="1" algn="just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word association games</a:t>
            </a:r>
            <a:endParaRPr lang="en-GB" dirty="0" smtClean="0">
              <a:solidFill>
                <a:schemeClr val="tx1"/>
              </a:solidFill>
            </a:endParaRPr>
          </a:p>
          <a:p>
            <a:pPr lvl="1" algn="just">
              <a:buNone/>
            </a:pPr>
            <a:r>
              <a:rPr lang="en-GB" dirty="0" smtClean="0"/>
              <a:t>- language games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36635">
            <a:off x="4415488" y="1321401"/>
            <a:ext cx="285752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9330">
            <a:off x="6059771" y="2752525"/>
            <a:ext cx="285752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62738">
            <a:off x="3195698" y="3168418"/>
            <a:ext cx="285752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724"/>
            <a:ext cx="8229600" cy="857250"/>
          </a:xfrm>
        </p:spPr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</a:rPr>
              <a:t>Children’s Week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285866"/>
            <a:ext cx="5286412" cy="2000264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/>
              <a:t>first week in October</a:t>
            </a:r>
          </a:p>
          <a:p>
            <a:pPr lvl="1" algn="just">
              <a:buFontTx/>
              <a:buChar char="-"/>
            </a:pPr>
            <a:r>
              <a:rPr lang="en-GB" dirty="0" smtClean="0"/>
              <a:t>Mini Olympics for 1</a:t>
            </a:r>
            <a:r>
              <a:rPr lang="en-GB" baseline="30000" dirty="0" smtClean="0"/>
              <a:t>st</a:t>
            </a:r>
            <a:r>
              <a:rPr lang="en-GB" dirty="0" smtClean="0"/>
              <a:t> graders</a:t>
            </a:r>
          </a:p>
          <a:p>
            <a:pPr lvl="1" algn="just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creative </a:t>
            </a:r>
            <a:r>
              <a:rPr lang="en-GB" dirty="0" smtClean="0">
                <a:solidFill>
                  <a:schemeClr val="tx1"/>
                </a:solidFill>
              </a:rPr>
              <a:t>workshops</a:t>
            </a:r>
          </a:p>
          <a:p>
            <a:pPr lvl="1" algn="just">
              <a:buFontTx/>
              <a:buChar char="-"/>
            </a:pPr>
            <a:r>
              <a:rPr lang="en-GB" dirty="0" smtClean="0"/>
              <a:t>concerts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69155">
            <a:off x="5571862" y="1777679"/>
            <a:ext cx="288000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9714">
            <a:off x="2538573" y="2996697"/>
            <a:ext cx="2786082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</a:rPr>
              <a:t>Class 5 </a:t>
            </a:r>
            <a:r>
              <a:rPr lang="en-GB" sz="4000" dirty="0" smtClean="0">
                <a:solidFill>
                  <a:schemeClr val="bg1"/>
                </a:solidFill>
              </a:rPr>
              <a:t>hang outs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357304"/>
            <a:ext cx="5000660" cy="1428760"/>
          </a:xfrm>
        </p:spPr>
        <p:txBody>
          <a:bodyPr/>
          <a:lstStyle/>
          <a:p>
            <a:pPr algn="just"/>
            <a:r>
              <a:rPr lang="en-GB" dirty="0" smtClean="0">
                <a:solidFill>
                  <a:schemeClr val="tx1"/>
                </a:solidFill>
              </a:rPr>
              <a:t>every other Friday</a:t>
            </a:r>
          </a:p>
          <a:p>
            <a:pPr lvl="1" algn="just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dancing </a:t>
            </a:r>
          </a:p>
          <a:p>
            <a:pPr lvl="1" algn="just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Xbox</a:t>
            </a:r>
            <a:endParaRPr lang="sr-Latn-RS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04459">
            <a:off x="2961907" y="2232864"/>
            <a:ext cx="288000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8009">
            <a:off x="5725309" y="1714923"/>
            <a:ext cx="2880000" cy="162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6292">
            <a:off x="342104" y="2896950"/>
            <a:ext cx="288000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5816</TotalTime>
  <Words>322</Words>
  <Application>Microsoft Office PowerPoint</Application>
  <PresentationFormat>On-screen Show (16:9)</PresentationFormat>
  <Paragraphs>90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Diseño predeterminado</vt:lpstr>
      <vt:lpstr>Sveti Sava Primary School Kikinda, Serbia</vt:lpstr>
      <vt:lpstr>Let’s introduce ourselves…</vt:lpstr>
      <vt:lpstr>Slide 3</vt:lpstr>
      <vt:lpstr>Courses</vt:lpstr>
      <vt:lpstr>Museum as classroom</vt:lpstr>
      <vt:lpstr>Sports Week</vt:lpstr>
      <vt:lpstr>European Day of Languages</vt:lpstr>
      <vt:lpstr>Children’s Week</vt:lpstr>
      <vt:lpstr>Class 5 hang outs</vt:lpstr>
      <vt:lpstr>Day for Tolerance</vt:lpstr>
      <vt:lpstr>School Day</vt:lpstr>
      <vt:lpstr>Eco activities</vt:lpstr>
      <vt:lpstr>Summer camp</vt:lpstr>
      <vt:lpstr>Summer sports camp Boomerang</vt:lpstr>
      <vt:lpstr>Projects</vt:lpstr>
      <vt:lpstr>IPA projects</vt:lpstr>
      <vt:lpstr>Promotion of students’ achievements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</dc:title>
  <dc:creator>Dragana</dc:creator>
  <cp:lastModifiedBy>Admin</cp:lastModifiedBy>
  <cp:revision>788</cp:revision>
  <dcterms:created xsi:type="dcterms:W3CDTF">2010-05-23T14:28:12Z</dcterms:created>
  <dcterms:modified xsi:type="dcterms:W3CDTF">2017-08-04T21:13:20Z</dcterms:modified>
</cp:coreProperties>
</file>