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4" r:id="rId5"/>
    <p:sldId id="267" r:id="rId6"/>
    <p:sldId id="259" r:id="rId7"/>
    <p:sldId id="260" r:id="rId8"/>
    <p:sldId id="261" r:id="rId9"/>
    <p:sldId id="262" r:id="rId10"/>
    <p:sldId id="268" r:id="rId11"/>
    <p:sldId id="263"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89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BDF271-FA87-4DAA-AC4B-46683569C986}" type="datetimeFigureOut">
              <a:rPr lang="es-ES" smtClean="0"/>
              <a:t>08/01/2016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15B5DB-9CCE-4A69-A968-C8B177790C53}" type="slidenum">
              <a:rPr lang="es-ES" smtClean="0"/>
              <a:t>‹Nº›</a:t>
            </a:fld>
            <a:endParaRPr lang="es-ES"/>
          </a:p>
        </p:txBody>
      </p:sp>
    </p:spTree>
    <p:extLst>
      <p:ext uri="{BB962C8B-B14F-4D97-AF65-F5344CB8AC3E}">
        <p14:creationId xmlns:p14="http://schemas.microsoft.com/office/powerpoint/2010/main" val="3703368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E15B5DB-9CCE-4A69-A968-C8B177790C53}" type="slidenum">
              <a:rPr lang="es-ES" smtClean="0"/>
              <a:t>6</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E15B5DB-9CCE-4A69-A968-C8B177790C53}" type="slidenum">
              <a:rPr lang="es-ES" smtClean="0"/>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4B1E062-F175-4CC0-A4B9-5EFF8F82F1BD}" type="datetimeFigureOut">
              <a:rPr lang="es-ES" smtClean="0"/>
              <a:pPr/>
              <a:t>08/01/2016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A1FA893-D249-446D-99F5-2E71E102CA73}"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4B1E062-F175-4CC0-A4B9-5EFF8F82F1BD}" type="datetimeFigureOut">
              <a:rPr lang="es-ES" smtClean="0"/>
              <a:pPr/>
              <a:t>08/01/2016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A1FA893-D249-446D-99F5-2E71E102CA7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4B1E062-F175-4CC0-A4B9-5EFF8F82F1BD}" type="datetimeFigureOut">
              <a:rPr lang="es-ES" smtClean="0"/>
              <a:pPr/>
              <a:t>08/01/2016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A1FA893-D249-446D-99F5-2E71E102CA7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4B1E062-F175-4CC0-A4B9-5EFF8F82F1BD}" type="datetimeFigureOut">
              <a:rPr lang="es-ES" smtClean="0"/>
              <a:pPr/>
              <a:t>08/01/2016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A1FA893-D249-446D-99F5-2E71E102CA73}"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4B1E062-F175-4CC0-A4B9-5EFF8F82F1BD}" type="datetimeFigureOut">
              <a:rPr lang="es-ES" smtClean="0"/>
              <a:pPr/>
              <a:t>08/01/2016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A1FA893-D249-446D-99F5-2E71E102CA73}"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4B1E062-F175-4CC0-A4B9-5EFF8F82F1BD}" type="datetimeFigureOut">
              <a:rPr lang="es-ES" smtClean="0"/>
              <a:pPr/>
              <a:t>08/01/2016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A1FA893-D249-446D-99F5-2E71E102CA7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4B1E062-F175-4CC0-A4B9-5EFF8F82F1BD}" type="datetimeFigureOut">
              <a:rPr lang="es-ES" smtClean="0"/>
              <a:pPr/>
              <a:t>08/01/2016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A1FA893-D249-446D-99F5-2E71E102CA7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4B1E062-F175-4CC0-A4B9-5EFF8F82F1BD}" type="datetimeFigureOut">
              <a:rPr lang="es-ES" smtClean="0"/>
              <a:pPr/>
              <a:t>08/01/2016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A1FA893-D249-446D-99F5-2E71E102CA7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4B1E062-F175-4CC0-A4B9-5EFF8F82F1BD}" type="datetimeFigureOut">
              <a:rPr lang="es-ES" smtClean="0"/>
              <a:pPr/>
              <a:t>08/01/2016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A1FA893-D249-446D-99F5-2E71E102CA7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4B1E062-F175-4CC0-A4B9-5EFF8F82F1BD}" type="datetimeFigureOut">
              <a:rPr lang="es-ES" smtClean="0"/>
              <a:pPr/>
              <a:t>08/01/2016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A1FA893-D249-446D-99F5-2E71E102CA7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4B1E062-F175-4CC0-A4B9-5EFF8F82F1BD}" type="datetimeFigureOut">
              <a:rPr lang="es-ES" smtClean="0"/>
              <a:pPr/>
              <a:t>08/01/2016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A1FA893-D249-446D-99F5-2E71E102CA73}"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16200000" scaled="1"/>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1E062-F175-4CC0-A4B9-5EFF8F82F1BD}" type="datetimeFigureOut">
              <a:rPr lang="es-ES" smtClean="0"/>
              <a:pPr/>
              <a:t>08/01/2016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FA893-D249-446D-99F5-2E71E102CA73}"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BoNjTtHhBHo"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cA87EPoOX7Q" TargetMode="External"/><Relationship Id="rId1" Type="http://schemas.openxmlformats.org/officeDocument/2006/relationships/video" Target="https://www.youtube.com/embed/-8I6K-srZFk" TargetMode="External"/><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RModZW_bRfg" TargetMode="External"/><Relationship Id="rId5" Type="http://schemas.openxmlformats.org/officeDocument/2006/relationships/image" Target="../media/image7.png"/><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pPr algn="r"/>
            <a:r>
              <a:rPr lang="es-ES" sz="8800" b="1" u="sng" dirty="0" smtClean="0">
                <a:solidFill>
                  <a:srgbClr val="FF0066"/>
                </a:solidFill>
                <a:latin typeface="Baskerville Old Face" pitchFamily="18" charset="0"/>
              </a:rPr>
              <a:t>THE HOLY WEEK IN SPAIN</a:t>
            </a:r>
            <a:endParaRPr lang="es-ES" sz="8800" b="1" u="sng" dirty="0">
              <a:solidFill>
                <a:srgbClr val="FF0066"/>
              </a:solidFill>
              <a:latin typeface="Baskerville Old Face" pitchFamily="18" charset="0"/>
            </a:endParaRPr>
          </a:p>
        </p:txBody>
      </p:sp>
      <p:sp>
        <p:nvSpPr>
          <p:cNvPr id="3" name="2 Subtítulo"/>
          <p:cNvSpPr>
            <a:spLocks noGrp="1"/>
          </p:cNvSpPr>
          <p:nvPr>
            <p:ph type="subTitle" idx="1"/>
          </p:nvPr>
        </p:nvSpPr>
        <p:spPr>
          <a:xfrm>
            <a:off x="1371600" y="4869160"/>
            <a:ext cx="6400800" cy="1080120"/>
          </a:xfrm>
        </p:spPr>
        <p:txBody>
          <a:bodyPr/>
          <a:lstStyle/>
          <a:p>
            <a:pPr algn="l"/>
            <a:r>
              <a:rPr lang="es-ES" b="1" i="1" dirty="0" smtClean="0">
                <a:solidFill>
                  <a:srgbClr val="6600CC"/>
                </a:solidFill>
                <a:latin typeface="Baskerville Old Face" pitchFamily="18" charset="0"/>
              </a:rPr>
              <a:t>BY NAYARA VALDIVIESO SÁNCHEZ</a:t>
            </a:r>
            <a:endParaRPr lang="es-ES" b="1" i="1" dirty="0">
              <a:solidFill>
                <a:srgbClr val="6600CC"/>
              </a:solidFill>
              <a:latin typeface="Baskerville Old Face" pitchFamily="18" charset="0"/>
            </a:endParaRPr>
          </a:p>
        </p:txBody>
      </p:sp>
    </p:spTree>
  </p:cSld>
  <p:clrMapOvr>
    <a:masterClrMapping/>
  </p:clrMapOvr>
  <p:transition>
    <p:cover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u="sng" dirty="0" smtClean="0">
                <a:solidFill>
                  <a:srgbClr val="00B050"/>
                </a:solidFill>
                <a:latin typeface="Brush Script MT" pitchFamily="66" charset="0"/>
              </a:rPr>
              <a:t>GASTRONOMY</a:t>
            </a:r>
            <a:endParaRPr lang="es-ES" b="1" u="sng" dirty="0">
              <a:solidFill>
                <a:srgbClr val="00B050"/>
              </a:solidFill>
              <a:latin typeface="Brush Script MT" pitchFamily="66" charset="0"/>
            </a:endParaRPr>
          </a:p>
        </p:txBody>
      </p:sp>
      <p:sp>
        <p:nvSpPr>
          <p:cNvPr id="3" name="2 Marcador de contenido"/>
          <p:cNvSpPr>
            <a:spLocks noGrp="1"/>
          </p:cNvSpPr>
          <p:nvPr>
            <p:ph idx="1"/>
          </p:nvPr>
        </p:nvSpPr>
        <p:spPr>
          <a:xfrm>
            <a:off x="457200" y="1600200"/>
            <a:ext cx="8229600" cy="5069160"/>
          </a:xfrm>
        </p:spPr>
        <p:txBody>
          <a:bodyPr>
            <a:normAutofit fontScale="92500" lnSpcReduction="20000"/>
          </a:bodyPr>
          <a:lstStyle/>
          <a:p>
            <a:endParaRPr lang="en-US" sz="1900" b="1" i="1" u="sng" dirty="0" smtClean="0">
              <a:solidFill>
                <a:srgbClr val="00B0F0"/>
              </a:solidFill>
              <a:latin typeface="DilleniaUPC" pitchFamily="18" charset="-34"/>
              <a:cs typeface="DilleniaUPC" pitchFamily="18" charset="-34"/>
            </a:endParaRPr>
          </a:p>
          <a:p>
            <a:r>
              <a:rPr lang="en-US" sz="1900" b="1" i="1" u="sng" dirty="0" smtClean="0">
                <a:solidFill>
                  <a:srgbClr val="00B0F0"/>
                </a:solidFill>
                <a:latin typeface="DilleniaUPC" pitchFamily="18" charset="-34"/>
                <a:cs typeface="DilleniaUPC" pitchFamily="18" charset="-34"/>
              </a:rPr>
              <a:t>THE HONEY – COATED PASTRY:</a:t>
            </a:r>
            <a:r>
              <a:rPr lang="en-US" sz="1900" b="1" i="1" dirty="0" smtClean="0">
                <a:latin typeface="DilleniaUPC" pitchFamily="18" charset="-34"/>
                <a:cs typeface="DilleniaUPC" pitchFamily="18" charset="-34"/>
              </a:rPr>
              <a:t/>
            </a:r>
            <a:br>
              <a:rPr lang="en-US" sz="1900" b="1" i="1" dirty="0" smtClean="0">
                <a:latin typeface="DilleniaUPC" pitchFamily="18" charset="-34"/>
                <a:cs typeface="DilleniaUPC" pitchFamily="18" charset="-34"/>
              </a:rPr>
            </a:br>
            <a:r>
              <a:rPr lang="en-US" sz="1900" b="1" i="1" dirty="0" smtClean="0">
                <a:latin typeface="DilleniaUPC" pitchFamily="18" charset="-34"/>
                <a:cs typeface="DilleniaUPC" pitchFamily="18" charset="-34"/>
              </a:rPr>
              <a:t>Doughnut typical of the south of Spain, elaborated with mass of flour, fried in olive oil and coated with honey. </a:t>
            </a:r>
            <a:br>
              <a:rPr lang="en-US" sz="1900" b="1" i="1" dirty="0" smtClean="0">
                <a:latin typeface="DilleniaUPC" pitchFamily="18" charset="-34"/>
                <a:cs typeface="DilleniaUPC" pitchFamily="18" charset="-34"/>
              </a:rPr>
            </a:br>
            <a:endParaRPr lang="en-US" sz="1900" b="1" i="1" dirty="0" smtClean="0">
              <a:latin typeface="DilleniaUPC" pitchFamily="18" charset="-34"/>
              <a:cs typeface="DilleniaUPC" pitchFamily="18" charset="-34"/>
            </a:endParaRPr>
          </a:p>
          <a:p>
            <a:endParaRPr lang="en-US" sz="1900" b="1" i="1" u="sng" dirty="0" smtClean="0">
              <a:solidFill>
                <a:srgbClr val="00B0F0"/>
              </a:solidFill>
              <a:latin typeface="DilleniaUPC" pitchFamily="18" charset="-34"/>
              <a:cs typeface="DilleniaUPC" pitchFamily="18" charset="-34"/>
            </a:endParaRPr>
          </a:p>
          <a:p>
            <a:endParaRPr lang="en-US" sz="1900" b="1" i="1" u="sng" dirty="0" smtClean="0">
              <a:solidFill>
                <a:srgbClr val="00B0F0"/>
              </a:solidFill>
              <a:latin typeface="DilleniaUPC" pitchFamily="18" charset="-34"/>
              <a:cs typeface="DilleniaUPC" pitchFamily="18" charset="-34"/>
            </a:endParaRPr>
          </a:p>
          <a:p>
            <a:endParaRPr lang="en-US" sz="1900" b="1" i="1" u="sng" dirty="0" smtClean="0">
              <a:solidFill>
                <a:srgbClr val="00B0F0"/>
              </a:solidFill>
              <a:latin typeface="DilleniaUPC" pitchFamily="18" charset="-34"/>
              <a:cs typeface="DilleniaUPC" pitchFamily="18" charset="-34"/>
            </a:endParaRPr>
          </a:p>
          <a:p>
            <a:r>
              <a:rPr lang="en-US" sz="1900" b="1" i="1" u="sng" dirty="0" smtClean="0">
                <a:solidFill>
                  <a:srgbClr val="00B0F0"/>
                </a:solidFill>
                <a:latin typeface="DilleniaUPC" pitchFamily="18" charset="-34"/>
                <a:cs typeface="DilleniaUPC" pitchFamily="18" charset="-34"/>
              </a:rPr>
              <a:t>THE MONKEY:(LA MONA)</a:t>
            </a:r>
            <a:r>
              <a:rPr lang="en-US" sz="1900" b="1" i="1" dirty="0" smtClean="0">
                <a:latin typeface="DilleniaUPC" pitchFamily="18" charset="-34"/>
                <a:cs typeface="DilleniaUPC" pitchFamily="18" charset="-34"/>
              </a:rPr>
              <a:t/>
            </a:r>
            <a:br>
              <a:rPr lang="en-US" sz="1900" b="1" i="1" dirty="0" smtClean="0">
                <a:latin typeface="DilleniaUPC" pitchFamily="18" charset="-34"/>
                <a:cs typeface="DilleniaUPC" pitchFamily="18" charset="-34"/>
              </a:rPr>
            </a:br>
            <a:r>
              <a:rPr lang="en-US" sz="1900" b="1" i="1" dirty="0" smtClean="0">
                <a:latin typeface="DilleniaUPC" pitchFamily="18" charset="-34"/>
                <a:cs typeface="DilleniaUPC" pitchFamily="18" charset="-34"/>
              </a:rPr>
              <a:t>It is a typical Valencian and Catalan food that consists of a cake of the Easter which degustation symbolizes that the Lent has finished.</a:t>
            </a:r>
          </a:p>
          <a:p>
            <a:r>
              <a:rPr lang="en-US" sz="1900" b="1" i="1" dirty="0" smtClean="0">
                <a:latin typeface="DilleniaUPC" pitchFamily="18" charset="-34"/>
                <a:cs typeface="DilleniaUPC" pitchFamily="18" charset="-34"/>
              </a:rPr>
              <a:t/>
            </a:r>
            <a:br>
              <a:rPr lang="en-US" sz="1900" b="1" i="1" dirty="0" smtClean="0">
                <a:latin typeface="DilleniaUPC" pitchFamily="18" charset="-34"/>
                <a:cs typeface="DilleniaUPC" pitchFamily="18" charset="-34"/>
              </a:rPr>
            </a:br>
            <a:endParaRPr lang="en-US" sz="1900" b="1" i="1" dirty="0" smtClean="0">
              <a:latin typeface="DilleniaUPC" pitchFamily="18" charset="-34"/>
              <a:cs typeface="DilleniaUPC" pitchFamily="18" charset="-34"/>
            </a:endParaRPr>
          </a:p>
          <a:p>
            <a:endParaRPr lang="en-US" sz="1900" b="1" i="1" u="sng" dirty="0" smtClean="0">
              <a:solidFill>
                <a:srgbClr val="00B0F0"/>
              </a:solidFill>
              <a:latin typeface="DilleniaUPC" pitchFamily="18" charset="-34"/>
              <a:cs typeface="DilleniaUPC" pitchFamily="18" charset="-34"/>
            </a:endParaRPr>
          </a:p>
          <a:p>
            <a:endParaRPr lang="en-US" sz="1900" b="1" i="1" u="sng" dirty="0" smtClean="0">
              <a:solidFill>
                <a:srgbClr val="00B0F0"/>
              </a:solidFill>
              <a:latin typeface="DilleniaUPC" pitchFamily="18" charset="-34"/>
              <a:cs typeface="DilleniaUPC" pitchFamily="18" charset="-34"/>
            </a:endParaRPr>
          </a:p>
          <a:p>
            <a:endParaRPr lang="en-US" sz="1900" b="1" i="1" u="sng" dirty="0" smtClean="0">
              <a:solidFill>
                <a:srgbClr val="00B0F0"/>
              </a:solidFill>
              <a:latin typeface="DilleniaUPC" pitchFamily="18" charset="-34"/>
              <a:cs typeface="DilleniaUPC" pitchFamily="18" charset="-34"/>
            </a:endParaRPr>
          </a:p>
          <a:p>
            <a:endParaRPr lang="en-US" sz="1900" b="1" i="1" u="sng" dirty="0" smtClean="0">
              <a:solidFill>
                <a:srgbClr val="00B0F0"/>
              </a:solidFill>
              <a:latin typeface="DilleniaUPC" pitchFamily="18" charset="-34"/>
              <a:cs typeface="DilleniaUPC" pitchFamily="18" charset="-34"/>
            </a:endParaRPr>
          </a:p>
          <a:p>
            <a:r>
              <a:rPr lang="en-US" sz="1900" b="1" i="1" u="sng" dirty="0" smtClean="0">
                <a:solidFill>
                  <a:srgbClr val="00B0F0"/>
                </a:solidFill>
                <a:latin typeface="DilleniaUPC" pitchFamily="18" charset="-34"/>
                <a:cs typeface="DilleniaUPC" pitchFamily="18" charset="-34"/>
              </a:rPr>
              <a:t>THE CRESPELLS:</a:t>
            </a:r>
            <a:r>
              <a:rPr lang="en-US" sz="1900" b="1" i="1" dirty="0" smtClean="0">
                <a:latin typeface="DilleniaUPC" pitchFamily="18" charset="-34"/>
                <a:cs typeface="DilleniaUPC" pitchFamily="18" charset="-34"/>
              </a:rPr>
              <a:t/>
            </a:r>
            <a:br>
              <a:rPr lang="en-US" sz="1900" b="1" i="1" dirty="0" smtClean="0">
                <a:latin typeface="DilleniaUPC" pitchFamily="18" charset="-34"/>
                <a:cs typeface="DilleniaUPC" pitchFamily="18" charset="-34"/>
              </a:rPr>
            </a:br>
            <a:r>
              <a:rPr lang="en-US" sz="1900" b="1" i="1" dirty="0" smtClean="0">
                <a:latin typeface="DilleniaUPC" pitchFamily="18" charset="-34"/>
                <a:cs typeface="DilleniaUPC" pitchFamily="18" charset="-34"/>
              </a:rPr>
              <a:t>The crespells are one of the typical Majorcan sweets seemed to cookies.</a:t>
            </a:r>
            <a:endParaRPr lang="es-ES" sz="1900" b="1" i="1" dirty="0" smtClean="0">
              <a:latin typeface="DilleniaUPC" pitchFamily="18" charset="-34"/>
              <a:cs typeface="DilleniaUPC" pitchFamily="18" charset="-34"/>
            </a:endParaRPr>
          </a:p>
          <a:p>
            <a:endParaRPr lang="es-ES" dirty="0"/>
          </a:p>
        </p:txBody>
      </p:sp>
      <p:pic>
        <p:nvPicPr>
          <p:cNvPr id="4" name="Picture 10" descr="Resultado de imagen de THE HONEY – COATED PASTRY:"/>
          <p:cNvPicPr>
            <a:picLocks noChangeAspect="1" noChangeArrowheads="1"/>
          </p:cNvPicPr>
          <p:nvPr/>
        </p:nvPicPr>
        <p:blipFill>
          <a:blip r:embed="rId2" cstate="print"/>
          <a:srcRect/>
          <a:stretch>
            <a:fillRect/>
          </a:stretch>
        </p:blipFill>
        <p:spPr bwMode="auto">
          <a:xfrm>
            <a:off x="5004047" y="2420888"/>
            <a:ext cx="2170693" cy="1152128"/>
          </a:xfrm>
          <a:prstGeom prst="rect">
            <a:avLst/>
          </a:prstGeom>
          <a:noFill/>
        </p:spPr>
      </p:pic>
      <p:pic>
        <p:nvPicPr>
          <p:cNvPr id="6" name="Picture 20" descr="Resultado de imagen de THE CRESPELLS:"/>
          <p:cNvPicPr>
            <a:picLocks noChangeAspect="1" noChangeArrowheads="1"/>
          </p:cNvPicPr>
          <p:nvPr/>
        </p:nvPicPr>
        <p:blipFill>
          <a:blip r:embed="rId3" cstate="print"/>
          <a:srcRect/>
          <a:stretch>
            <a:fillRect/>
          </a:stretch>
        </p:blipFill>
        <p:spPr bwMode="auto">
          <a:xfrm>
            <a:off x="5796136" y="4797152"/>
            <a:ext cx="2453432" cy="1837111"/>
          </a:xfrm>
          <a:prstGeom prst="rect">
            <a:avLst/>
          </a:prstGeom>
          <a:noFill/>
        </p:spPr>
      </p:pic>
      <p:pic>
        <p:nvPicPr>
          <p:cNvPr id="27650" name="Picture 2" descr="Resultado de imagen de las monas dulce"/>
          <p:cNvPicPr>
            <a:picLocks noChangeAspect="1" noChangeArrowheads="1"/>
          </p:cNvPicPr>
          <p:nvPr/>
        </p:nvPicPr>
        <p:blipFill>
          <a:blip r:embed="rId4" cstate="print"/>
          <a:srcRect/>
          <a:stretch>
            <a:fillRect/>
          </a:stretch>
        </p:blipFill>
        <p:spPr bwMode="auto">
          <a:xfrm>
            <a:off x="971600" y="4293096"/>
            <a:ext cx="2952328" cy="122413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u="sng" dirty="0" smtClean="0">
                <a:solidFill>
                  <a:srgbClr val="00B0F0"/>
                </a:solidFill>
                <a:latin typeface="Brush Script MT" pitchFamily="66" charset="0"/>
              </a:rPr>
              <a:t>TYPICAL INSTRUMENT</a:t>
            </a:r>
            <a:endParaRPr lang="es-ES" b="1" u="sng" dirty="0">
              <a:solidFill>
                <a:srgbClr val="00B0F0"/>
              </a:solidFill>
              <a:latin typeface="Brush Script MT" pitchFamily="66" charset="0"/>
            </a:endParaRPr>
          </a:p>
        </p:txBody>
      </p:sp>
      <p:sp>
        <p:nvSpPr>
          <p:cNvPr id="3" name="2 Marcador de contenido"/>
          <p:cNvSpPr>
            <a:spLocks noGrp="1"/>
          </p:cNvSpPr>
          <p:nvPr>
            <p:ph idx="1"/>
          </p:nvPr>
        </p:nvSpPr>
        <p:spPr/>
        <p:txBody>
          <a:bodyPr>
            <a:normAutofit/>
          </a:bodyPr>
          <a:lstStyle/>
          <a:p>
            <a:r>
              <a:rPr lang="en-US" sz="2800" b="1" i="1" dirty="0" smtClean="0">
                <a:latin typeface="DilleniaUPC" pitchFamily="18" charset="-34"/>
                <a:cs typeface="DilleniaUPC" pitchFamily="18" charset="-34"/>
              </a:rPr>
              <a:t>The rattle is in use in the Spanish churches during the Holy Week, former it was in use to silent the people in the days of the Passion or to wake them up in matins, when the bells could not be used, Also the area of the Holy Week, some penitential fraternity rattles make sound during the parade processional. The rattle is used also to simulate an earthquake in the Trade of Glooms of the Holy Week.</a:t>
            </a:r>
            <a:endParaRPr lang="es-ES" sz="2800" b="1" i="1" dirty="0">
              <a:latin typeface="DilleniaUPC" pitchFamily="18" charset="-34"/>
              <a:cs typeface="DilleniaUPC" pitchFamily="18" charset="-34"/>
            </a:endParaRPr>
          </a:p>
        </p:txBody>
      </p:sp>
      <p:pic>
        <p:nvPicPr>
          <p:cNvPr id="2050" name="Picture 2" descr="https://c1.staticflickr.com/7/6064/6057567462_24c42f1a73.jpg"/>
          <p:cNvPicPr>
            <a:picLocks noChangeAspect="1" noChangeArrowheads="1"/>
          </p:cNvPicPr>
          <p:nvPr/>
        </p:nvPicPr>
        <p:blipFill>
          <a:blip r:embed="rId2" cstate="print"/>
          <a:srcRect/>
          <a:stretch>
            <a:fillRect/>
          </a:stretch>
        </p:blipFill>
        <p:spPr bwMode="auto">
          <a:xfrm>
            <a:off x="539552" y="4365104"/>
            <a:ext cx="3960440" cy="2362200"/>
          </a:xfrm>
          <a:prstGeom prst="rect">
            <a:avLst/>
          </a:prstGeom>
          <a:noFill/>
        </p:spPr>
      </p:pic>
      <p:sp>
        <p:nvSpPr>
          <p:cNvPr id="2052" name="AutoShape 4" descr="Resultado de imagen de matraca instrumento music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Resultado de imagen de matraca instrumento music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Resultado de imagen de matraca instrumento music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058" name="Picture 10" descr="Resultado de imagen de matraca instrumento musical"/>
          <p:cNvPicPr>
            <a:picLocks noChangeAspect="1" noChangeArrowheads="1"/>
          </p:cNvPicPr>
          <p:nvPr/>
        </p:nvPicPr>
        <p:blipFill>
          <a:blip r:embed="rId3" cstate="print"/>
          <a:srcRect/>
          <a:stretch>
            <a:fillRect/>
          </a:stretch>
        </p:blipFill>
        <p:spPr bwMode="auto">
          <a:xfrm>
            <a:off x="5724128" y="4509120"/>
            <a:ext cx="3040373" cy="2160265"/>
          </a:xfrm>
          <a:prstGeom prst="rect">
            <a:avLst/>
          </a:prstGeom>
          <a:noFill/>
        </p:spPr>
      </p:pic>
    </p:spTree>
  </p:cSld>
  <p:clrMapOvr>
    <a:masterClrMapping/>
  </p:clrMapOvr>
  <p:transition>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u="sng" dirty="0" smtClean="0">
                <a:solidFill>
                  <a:srgbClr val="00B0F0"/>
                </a:solidFill>
                <a:latin typeface="Brush Script MT" pitchFamily="66" charset="0"/>
              </a:rPr>
              <a:t>INTRODUCTION</a:t>
            </a:r>
            <a:endParaRPr lang="es-ES" b="1" u="sng" dirty="0">
              <a:solidFill>
                <a:srgbClr val="00B0F0"/>
              </a:solidFill>
              <a:latin typeface="Brush Script MT" pitchFamily="66" charset="0"/>
            </a:endParaRPr>
          </a:p>
        </p:txBody>
      </p:sp>
      <p:sp>
        <p:nvSpPr>
          <p:cNvPr id="3" name="2 Marcador de contenido"/>
          <p:cNvSpPr>
            <a:spLocks noGrp="1"/>
          </p:cNvSpPr>
          <p:nvPr>
            <p:ph idx="1"/>
          </p:nvPr>
        </p:nvSpPr>
        <p:spPr>
          <a:xfrm>
            <a:off x="457200" y="1556792"/>
            <a:ext cx="8229600" cy="3384376"/>
          </a:xfrm>
        </p:spPr>
        <p:txBody>
          <a:bodyPr>
            <a:normAutofit/>
          </a:bodyPr>
          <a:lstStyle/>
          <a:p>
            <a:r>
              <a:rPr lang="en-US" sz="2400" b="1" i="1" dirty="0" smtClean="0">
                <a:latin typeface="DilleniaUPC" pitchFamily="18" charset="-34"/>
                <a:cs typeface="DilleniaUPC" pitchFamily="18" charset="-34"/>
              </a:rPr>
              <a:t>With the spring entry, the Holy Week comes: one of the most authentic, emotive festivities and with more centuries of history that is celebrated in Spain. The streets of the great majority of cities and villages turn into scenes of fervor and religious devotion, to remember Christ's death, with the music, the art, the colour and the magic of the processions in which numerous people accompany to the religious images of Jesus and the Virgin.</a:t>
            </a:r>
            <a:br>
              <a:rPr lang="en-US" sz="2400" b="1" i="1" dirty="0" smtClean="0">
                <a:latin typeface="DilleniaUPC" pitchFamily="18" charset="-34"/>
                <a:cs typeface="DilleniaUPC" pitchFamily="18" charset="-34"/>
              </a:rPr>
            </a:br>
            <a:r>
              <a:rPr lang="en-US" sz="2400" b="1" i="1" dirty="0" smtClean="0">
                <a:latin typeface="DilleniaUPC" pitchFamily="18" charset="-34"/>
                <a:cs typeface="DilleniaUPC" pitchFamily="18" charset="-34"/>
              </a:rPr>
              <a:t>The whole Spain commemorates the Holy Week, a celebration that is different in every region and corner of our country. </a:t>
            </a:r>
            <a:endParaRPr lang="es-ES" sz="2400" b="1" i="1" dirty="0">
              <a:latin typeface="DilleniaUPC" pitchFamily="18" charset="-34"/>
              <a:cs typeface="DilleniaUPC" pitchFamily="18" charset="-34"/>
            </a:endParaRPr>
          </a:p>
        </p:txBody>
      </p:sp>
      <p:sp>
        <p:nvSpPr>
          <p:cNvPr id="17410" name="AutoShape 2" descr="Resultado de imagen de semana santa en españ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7412" name="AutoShape 4" descr="Resultado de imagen de semana santa en españ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7414" name="AutoShape 6" descr="Resultado de imagen de semana santa en españ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17416" name="Picture 8" descr="Resultado de imagen de semana santa en españa"/>
          <p:cNvPicPr>
            <a:picLocks noChangeAspect="1" noChangeArrowheads="1"/>
          </p:cNvPicPr>
          <p:nvPr/>
        </p:nvPicPr>
        <p:blipFill>
          <a:blip r:embed="rId2" cstate="print"/>
          <a:srcRect/>
          <a:stretch>
            <a:fillRect/>
          </a:stretch>
        </p:blipFill>
        <p:spPr bwMode="auto">
          <a:xfrm>
            <a:off x="6876256" y="116632"/>
            <a:ext cx="2017185" cy="1268760"/>
          </a:xfrm>
          <a:prstGeom prst="rect">
            <a:avLst/>
          </a:prstGeom>
          <a:noFill/>
        </p:spPr>
      </p:pic>
      <p:pic>
        <p:nvPicPr>
          <p:cNvPr id="17420" name="Picture 12" descr="Resultado de imagen de semana santa en españa"/>
          <p:cNvPicPr>
            <a:picLocks noChangeAspect="1" noChangeArrowheads="1"/>
          </p:cNvPicPr>
          <p:nvPr/>
        </p:nvPicPr>
        <p:blipFill>
          <a:blip r:embed="rId3" cstate="print"/>
          <a:srcRect/>
          <a:stretch>
            <a:fillRect/>
          </a:stretch>
        </p:blipFill>
        <p:spPr bwMode="auto">
          <a:xfrm>
            <a:off x="5470723" y="4365104"/>
            <a:ext cx="3570887" cy="2376264"/>
          </a:xfrm>
          <a:prstGeom prst="rect">
            <a:avLst/>
          </a:prstGeom>
          <a:noFill/>
        </p:spPr>
      </p:pic>
      <p:sp>
        <p:nvSpPr>
          <p:cNvPr id="17422" name="AutoShape 14" descr="Resultado de imagen de semana santa en españ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17424" name="Picture 16" descr="Resultado de imagen de semana santa en españa"/>
          <p:cNvPicPr>
            <a:picLocks noChangeAspect="1" noChangeArrowheads="1"/>
          </p:cNvPicPr>
          <p:nvPr/>
        </p:nvPicPr>
        <p:blipFill>
          <a:blip r:embed="rId4" cstate="print"/>
          <a:srcRect/>
          <a:stretch>
            <a:fillRect/>
          </a:stretch>
        </p:blipFill>
        <p:spPr bwMode="auto">
          <a:xfrm>
            <a:off x="467543" y="5013176"/>
            <a:ext cx="4526217" cy="1728192"/>
          </a:xfrm>
          <a:prstGeom prst="rect">
            <a:avLst/>
          </a:prstGeom>
          <a:noFill/>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0375" y="39968"/>
            <a:ext cx="8229600" cy="1143000"/>
          </a:xfrm>
        </p:spPr>
        <p:txBody>
          <a:bodyPr>
            <a:normAutofit fontScale="90000"/>
          </a:bodyPr>
          <a:lstStyle/>
          <a:p>
            <a:r>
              <a:rPr lang="es-ES" b="1" u="sng" dirty="0" smtClean="0">
                <a:solidFill>
                  <a:srgbClr val="00B050"/>
                </a:solidFill>
                <a:latin typeface="Brush Script MT" pitchFamily="66" charset="0"/>
              </a:rPr>
              <a:t>HOLY WEEK IN VALLADOLID (CASTILE)</a:t>
            </a:r>
            <a:endParaRPr lang="es-ES" b="1" u="sng" dirty="0">
              <a:solidFill>
                <a:srgbClr val="00B050"/>
              </a:solidFill>
              <a:latin typeface="Brush Script MT" pitchFamily="66" charset="0"/>
            </a:endParaRPr>
          </a:p>
        </p:txBody>
      </p:sp>
      <p:sp>
        <p:nvSpPr>
          <p:cNvPr id="3" name="2 Marcador de contenido"/>
          <p:cNvSpPr>
            <a:spLocks noGrp="1"/>
          </p:cNvSpPr>
          <p:nvPr>
            <p:ph idx="1"/>
          </p:nvPr>
        </p:nvSpPr>
        <p:spPr>
          <a:xfrm>
            <a:off x="261247" y="1200024"/>
            <a:ext cx="4114799" cy="3384377"/>
          </a:xfrm>
        </p:spPr>
        <p:txBody>
          <a:bodyPr>
            <a:normAutofit fontScale="62500" lnSpcReduction="20000"/>
          </a:bodyPr>
          <a:lstStyle/>
          <a:p>
            <a:pPr marL="0" indent="0">
              <a:buNone/>
            </a:pPr>
            <a:r>
              <a:rPr lang="en-US" sz="3800" b="1" i="1" dirty="0" smtClean="0">
                <a:latin typeface="DilleniaUPC" pitchFamily="18" charset="-34"/>
                <a:cs typeface="DilleniaUPC" pitchFamily="18" charset="-34"/>
              </a:rPr>
              <a:t>Some of his nineteen confraternities take the streets of Valladolid into  a real museum of the baroque sculpture. The sculptures </a:t>
            </a:r>
            <a:r>
              <a:rPr lang="en-US" sz="3800" b="1" i="1" dirty="0" smtClean="0">
                <a:latin typeface="DilleniaUPC" pitchFamily="18" charset="-34"/>
                <a:cs typeface="DilleniaUPC" pitchFamily="18" charset="-34"/>
              </a:rPr>
              <a:t>on </a:t>
            </a:r>
            <a:r>
              <a:rPr lang="en-US" sz="3800" b="1" i="1" dirty="0" smtClean="0">
                <a:latin typeface="DilleniaUPC" pitchFamily="18" charset="-34"/>
                <a:cs typeface="DilleniaUPC" pitchFamily="18" charset="-34"/>
              </a:rPr>
              <a:t>the   </a:t>
            </a:r>
            <a:r>
              <a:rPr lang="en-US" sz="3800" b="1" i="1" dirty="0" smtClean="0">
                <a:latin typeface="DilleniaUPC" pitchFamily="18" charset="-34"/>
                <a:cs typeface="DilleniaUPC" pitchFamily="18" charset="-34"/>
              </a:rPr>
              <a:t>“</a:t>
            </a:r>
            <a:r>
              <a:rPr lang="en-US" sz="3800" b="1" i="1" dirty="0" err="1" smtClean="0">
                <a:latin typeface="DilleniaUPC" pitchFamily="18" charset="-34"/>
                <a:cs typeface="DilleniaUPC" pitchFamily="18" charset="-34"/>
              </a:rPr>
              <a:t>pasos</a:t>
            </a:r>
            <a:r>
              <a:rPr lang="en-US" sz="3800" b="1" i="1" dirty="0" smtClean="0">
                <a:latin typeface="DilleniaUPC" pitchFamily="18" charset="-34"/>
                <a:cs typeface="DilleniaUPC" pitchFamily="18" charset="-34"/>
              </a:rPr>
              <a:t>” (literally “steps”)  </a:t>
            </a:r>
            <a:r>
              <a:rPr lang="en-US" sz="3800" b="1" i="1" dirty="0" smtClean="0">
                <a:latin typeface="DilleniaUPC" pitchFamily="18" charset="-34"/>
                <a:cs typeface="DilleniaUPC" pitchFamily="18" charset="-34"/>
              </a:rPr>
              <a:t>seem to take life before the respectful look of the inhabitants and the tourists who come every year attracted by the unusual beauty of this Holy Week, which has could transmit its tradition from parents to children since 1923.</a:t>
            </a:r>
            <a:endParaRPr lang="es-ES" sz="3800" b="1" i="1" dirty="0" smtClean="0">
              <a:latin typeface="DilleniaUPC" pitchFamily="18" charset="-34"/>
              <a:cs typeface="DilleniaUPC" pitchFamily="18" charset="-34"/>
            </a:endParaRPr>
          </a:p>
          <a:p>
            <a:endParaRPr lang="es-ES" sz="3000" b="1" i="1" dirty="0">
              <a:latin typeface="DilleniaUPC" pitchFamily="18" charset="-34"/>
              <a:cs typeface="DilleniaUPC" pitchFamily="18" charset="-34"/>
            </a:endParaRPr>
          </a:p>
        </p:txBody>
      </p:sp>
      <p:pic>
        <p:nvPicPr>
          <p:cNvPr id="16386" name="Picture 2" descr="Resultado de imagen de semana santa en VALLADOLID"/>
          <p:cNvPicPr>
            <a:picLocks noChangeAspect="1" noChangeArrowheads="1"/>
          </p:cNvPicPr>
          <p:nvPr/>
        </p:nvPicPr>
        <p:blipFill>
          <a:blip r:embed="rId3" cstate="print"/>
          <a:srcRect/>
          <a:stretch>
            <a:fillRect/>
          </a:stretch>
        </p:blipFill>
        <p:spPr bwMode="auto">
          <a:xfrm rot="10800000" flipV="1">
            <a:off x="5260627" y="3843986"/>
            <a:ext cx="2664000" cy="2447311"/>
          </a:xfrm>
          <a:prstGeom prst="rect">
            <a:avLst/>
          </a:prstGeom>
          <a:noFill/>
        </p:spPr>
      </p:pic>
      <p:pic>
        <p:nvPicPr>
          <p:cNvPr id="16388" name="Picture 4" descr="Resultado de imagen de semana santa en VALLADOLID"/>
          <p:cNvPicPr>
            <a:picLocks noChangeAspect="1" noChangeArrowheads="1"/>
          </p:cNvPicPr>
          <p:nvPr/>
        </p:nvPicPr>
        <p:blipFill>
          <a:blip r:embed="rId4" cstate="print"/>
          <a:srcRect/>
          <a:stretch>
            <a:fillRect/>
          </a:stretch>
        </p:blipFill>
        <p:spPr bwMode="auto">
          <a:xfrm>
            <a:off x="755575" y="3894746"/>
            <a:ext cx="3354541" cy="2396102"/>
          </a:xfrm>
          <a:prstGeom prst="rect">
            <a:avLst/>
          </a:prstGeom>
          <a:noFill/>
        </p:spPr>
      </p:pic>
      <p:sp>
        <p:nvSpPr>
          <p:cNvPr id="16390" name="AutoShape 6" descr="Resultado de imagen de semana santa en VALLADOLI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de semana santa en VALLADOLI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de semana santa en VALLADOLI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6" name="AutoShape 12" descr="Resultado de imagen de semana santa en VALLADOLI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8" name="AutoShape 14" descr="Resultado de imagen de semana santa en VALLADOLI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4" name="BoNjTtHhBHo"/>
          <p:cNvPicPr>
            <a:picLocks noRot="1" noChangeAspect="1"/>
          </p:cNvPicPr>
          <p:nvPr>
            <a:videoFile r:link="rId1"/>
          </p:nvPr>
        </p:nvPicPr>
        <p:blipFill>
          <a:blip r:embed="rId5"/>
          <a:stretch>
            <a:fillRect/>
          </a:stretch>
        </p:blipFill>
        <p:spPr>
          <a:xfrm>
            <a:off x="4373911" y="1196752"/>
            <a:ext cx="4572000" cy="2571750"/>
          </a:xfrm>
          <a:prstGeom prst="rect">
            <a:avLst/>
          </a:prstGeo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u="sng" dirty="0" smtClean="0">
                <a:solidFill>
                  <a:srgbClr val="00B050"/>
                </a:solidFill>
                <a:latin typeface="Brush Script MT" pitchFamily="66" charset="0"/>
              </a:rPr>
              <a:t>SCULPTORS</a:t>
            </a:r>
            <a:endParaRPr lang="es-ES" b="1" u="sng" dirty="0">
              <a:solidFill>
                <a:srgbClr val="00B050"/>
              </a:solidFill>
              <a:latin typeface="Brush Script MT" pitchFamily="66" charset="0"/>
            </a:endParaRPr>
          </a:p>
        </p:txBody>
      </p:sp>
      <p:sp>
        <p:nvSpPr>
          <p:cNvPr id="3" name="2 Marcador de contenido"/>
          <p:cNvSpPr>
            <a:spLocks noGrp="1"/>
          </p:cNvSpPr>
          <p:nvPr>
            <p:ph idx="1"/>
          </p:nvPr>
        </p:nvSpPr>
        <p:spPr/>
        <p:txBody>
          <a:bodyPr>
            <a:normAutofit/>
          </a:bodyPr>
          <a:lstStyle/>
          <a:p>
            <a:pPr algn="ctr">
              <a:buNone/>
            </a:pPr>
            <a:r>
              <a:rPr lang="en-US" sz="2400" b="1" i="1" u="sng" dirty="0" smtClean="0">
                <a:solidFill>
                  <a:schemeClr val="accent6"/>
                </a:solidFill>
                <a:latin typeface="DilleniaUPC" pitchFamily="18" charset="-34"/>
                <a:cs typeface="DilleniaUPC" pitchFamily="18" charset="-34"/>
              </a:rPr>
              <a:t>Alonso Gonzalez Berruguete </a:t>
            </a:r>
            <a:r>
              <a:rPr lang="en-US" sz="2400" b="1" i="1" dirty="0" smtClean="0">
                <a:latin typeface="DilleniaUPC" pitchFamily="18" charset="-34"/>
                <a:cs typeface="DilleniaUPC" pitchFamily="18" charset="-34"/>
              </a:rPr>
              <a:t>(c.1490 - Toledo, 1561),was a sculptor Castilian (Spanish). He devoted himself to the height of altarpieces and images</a:t>
            </a:r>
            <a:br>
              <a:rPr lang="en-US" sz="2400" b="1" i="1" dirty="0" smtClean="0">
                <a:latin typeface="DilleniaUPC" pitchFamily="18" charset="-34"/>
                <a:cs typeface="DilleniaUPC" pitchFamily="18" charset="-34"/>
              </a:rPr>
            </a:br>
            <a:r>
              <a:rPr lang="en-US" sz="2400" b="1" i="1" u="sng" dirty="0" smtClean="0">
                <a:solidFill>
                  <a:schemeClr val="accent6"/>
                </a:solidFill>
                <a:latin typeface="DilleniaUPC" pitchFamily="18" charset="-34"/>
                <a:cs typeface="DilleniaUPC" pitchFamily="18" charset="-34"/>
              </a:rPr>
              <a:t>Gregorio Fernandez </a:t>
            </a:r>
            <a:r>
              <a:rPr lang="en-US" sz="2400" b="1" i="1" dirty="0" smtClean="0">
                <a:latin typeface="DilleniaUPC" pitchFamily="18" charset="-34"/>
                <a:cs typeface="DilleniaUPC" pitchFamily="18" charset="-34"/>
              </a:rPr>
              <a:t>(April 1576,  province of Lugo - on January 22, 1636, Valladolid), was a Spanish sculptor of the Baroque. He gives preference to the mysticism on the aesthetics, seeking to transmit much more pain and suffering that sensuality.</a:t>
            </a:r>
          </a:p>
          <a:p>
            <a:pPr algn="ctr">
              <a:buNone/>
            </a:pPr>
            <a:r>
              <a:rPr lang="es-ES" sz="2400" b="1" i="1" u="sng" dirty="0" smtClean="0">
                <a:solidFill>
                  <a:schemeClr val="accent6"/>
                </a:solidFill>
                <a:latin typeface="DilleniaUPC" pitchFamily="18" charset="-34"/>
                <a:cs typeface="DilleniaUPC" pitchFamily="18" charset="-34"/>
              </a:rPr>
              <a:t>Juan de Juni </a:t>
            </a:r>
            <a:r>
              <a:rPr lang="es-ES" sz="2400" b="1" i="1" dirty="0" smtClean="0">
                <a:latin typeface="DilleniaUPC" pitchFamily="18" charset="-34"/>
                <a:cs typeface="DilleniaUPC" pitchFamily="18" charset="-34"/>
              </a:rPr>
              <a:t>(Francia 1506–Valladolid 10 of April) </a:t>
            </a:r>
            <a:r>
              <a:rPr lang="en-US" sz="2400" b="1" i="1" dirty="0" smtClean="0">
                <a:latin typeface="DilleniaUPC" pitchFamily="18" charset="-34"/>
                <a:cs typeface="DilleniaUPC" pitchFamily="18" charset="-34"/>
              </a:rPr>
              <a:t>He was a Franco-Spanish sculptor.</a:t>
            </a:r>
            <a:br>
              <a:rPr lang="en-US" sz="2400" b="1" i="1" dirty="0" smtClean="0">
                <a:latin typeface="DilleniaUPC" pitchFamily="18" charset="-34"/>
                <a:cs typeface="DilleniaUPC" pitchFamily="18" charset="-34"/>
              </a:rPr>
            </a:br>
            <a:r>
              <a:rPr lang="en-US" sz="2400" b="1" i="1" dirty="0" smtClean="0">
                <a:latin typeface="DilleniaUPC" pitchFamily="18" charset="-34"/>
                <a:cs typeface="DilleniaUPC" pitchFamily="18" charset="-34"/>
              </a:rPr>
              <a:t>Together with Alonso Berruguete, Juni formed the great school of the Castilian sculpture, with a great and extensive work realized mainly in more than thirty years that he remained in Valladolid.</a:t>
            </a:r>
            <a:endParaRPr lang="es-ES" sz="2400" b="1" i="1" dirty="0">
              <a:latin typeface="DilleniaUPC" pitchFamily="18" charset="-34"/>
              <a:cs typeface="DilleniaUPC" pitchFamily="18" charset="-34"/>
            </a:endParaRPr>
          </a:p>
        </p:txBody>
      </p:sp>
    </p:spTree>
  </p:cSld>
  <p:clrMapOvr>
    <a:masterClrMapping/>
  </p:clrMapOvr>
  <p:transition>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93666"/>
            <a:ext cx="2880000" cy="43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0" y="17928"/>
            <a:ext cx="3754760" cy="1143000"/>
          </a:xfrm>
        </p:spPr>
        <p:txBody>
          <a:bodyPr>
            <a:noAutofit/>
          </a:bodyPr>
          <a:lstStyle/>
          <a:p>
            <a:r>
              <a:rPr lang="en-US" sz="2400" b="1" u="sng" dirty="0" smtClean="0">
                <a:solidFill>
                  <a:schemeClr val="accent6"/>
                </a:solidFill>
                <a:latin typeface="Brush Script MT" pitchFamily="66" charset="0"/>
                <a:cs typeface="DilleniaUPC" pitchFamily="18" charset="-34"/>
              </a:rPr>
              <a:t>Alonso Gonzalez Berruguete                                                                                                                   Gregorio Fernandez </a:t>
            </a:r>
            <a:r>
              <a:rPr lang="en-US" sz="2400" b="1" u="sng" dirty="0" smtClean="0">
                <a:latin typeface="Brush Script MT" pitchFamily="66" charset="0"/>
                <a:cs typeface="DilleniaUPC" pitchFamily="18" charset="-34"/>
              </a:rPr>
              <a:t/>
            </a:r>
            <a:br>
              <a:rPr lang="en-US" sz="2400" b="1" u="sng" dirty="0" smtClean="0">
                <a:latin typeface="Brush Script MT" pitchFamily="66" charset="0"/>
                <a:cs typeface="DilleniaUPC" pitchFamily="18" charset="-34"/>
              </a:rPr>
            </a:br>
            <a:r>
              <a:rPr lang="es-ES" sz="2400" b="1" u="sng" dirty="0" smtClean="0">
                <a:solidFill>
                  <a:schemeClr val="accent6"/>
                </a:solidFill>
                <a:latin typeface="Brush Script MT" pitchFamily="66" charset="0"/>
                <a:cs typeface="DilleniaUPC" pitchFamily="18" charset="-34"/>
              </a:rPr>
              <a:t>Juan de Juni</a:t>
            </a:r>
            <a:endParaRPr lang="es-ES" sz="2400" b="1" u="sng" dirty="0">
              <a:latin typeface="Brush Script MT" pitchFamily="66" charset="0"/>
            </a:endParaRPr>
          </a:p>
        </p:txBody>
      </p:sp>
      <p:pic>
        <p:nvPicPr>
          <p:cNvPr id="6" name="Picture 6" descr="Resultado de imagen de OBRAS Gregorio Fernandez"/>
          <p:cNvPicPr>
            <a:picLocks noChangeAspect="1" noChangeArrowheads="1"/>
          </p:cNvPicPr>
          <p:nvPr/>
        </p:nvPicPr>
        <p:blipFill>
          <a:blip r:embed="rId3" cstate="print"/>
          <a:srcRect/>
          <a:stretch>
            <a:fillRect/>
          </a:stretch>
        </p:blipFill>
        <p:spPr bwMode="auto">
          <a:xfrm>
            <a:off x="4427984" y="3240000"/>
            <a:ext cx="4535999" cy="3240000"/>
          </a:xfrm>
          <a:prstGeom prst="rect">
            <a:avLst/>
          </a:prstGeom>
          <a:noFill/>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9658" y="0"/>
            <a:ext cx="5008286"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4247061" y="236657"/>
            <a:ext cx="1757917" cy="400110"/>
          </a:xfrm>
          <a:prstGeom prst="rect">
            <a:avLst/>
          </a:prstGeom>
          <a:noFill/>
        </p:spPr>
        <p:txBody>
          <a:bodyPr wrap="none" rtlCol="0">
            <a:spAutoFit/>
          </a:bodyPr>
          <a:lstStyle/>
          <a:p>
            <a:r>
              <a:rPr lang="es-ES" sz="2000" dirty="0" err="1" smtClean="0"/>
              <a:t>By</a:t>
            </a:r>
            <a:r>
              <a:rPr lang="es-ES" sz="2000" dirty="0" smtClean="0"/>
              <a:t> Juan de </a:t>
            </a:r>
            <a:r>
              <a:rPr lang="es-ES" sz="2000" dirty="0" err="1" smtClean="0"/>
              <a:t>Juni</a:t>
            </a:r>
            <a:endParaRPr lang="es-ES" sz="2000" dirty="0"/>
          </a:p>
        </p:txBody>
      </p:sp>
      <p:sp>
        <p:nvSpPr>
          <p:cNvPr id="9" name="8 CuadroTexto"/>
          <p:cNvSpPr txBox="1"/>
          <p:nvPr/>
        </p:nvSpPr>
        <p:spPr>
          <a:xfrm>
            <a:off x="6394894" y="3240000"/>
            <a:ext cx="2552815" cy="400110"/>
          </a:xfrm>
          <a:prstGeom prst="rect">
            <a:avLst/>
          </a:prstGeom>
          <a:noFill/>
        </p:spPr>
        <p:txBody>
          <a:bodyPr wrap="none" rtlCol="0">
            <a:spAutoFit/>
          </a:bodyPr>
          <a:lstStyle/>
          <a:p>
            <a:r>
              <a:rPr lang="es-ES" sz="2000" dirty="0" err="1" smtClean="0">
                <a:solidFill>
                  <a:schemeClr val="bg1"/>
                </a:solidFill>
              </a:rPr>
              <a:t>By</a:t>
            </a:r>
            <a:r>
              <a:rPr lang="es-ES" sz="2000" dirty="0" smtClean="0">
                <a:solidFill>
                  <a:schemeClr val="bg1"/>
                </a:solidFill>
              </a:rPr>
              <a:t> Gregorio Fernández</a:t>
            </a:r>
            <a:endParaRPr lang="es-ES" sz="2000" dirty="0">
              <a:solidFill>
                <a:schemeClr val="bg1"/>
              </a:solidFill>
            </a:endParaRPr>
          </a:p>
        </p:txBody>
      </p:sp>
      <p:sp>
        <p:nvSpPr>
          <p:cNvPr id="10" name="9 Rectángulo"/>
          <p:cNvSpPr/>
          <p:nvPr/>
        </p:nvSpPr>
        <p:spPr>
          <a:xfrm>
            <a:off x="683568" y="1993666"/>
            <a:ext cx="2318583" cy="369332"/>
          </a:xfrm>
          <a:prstGeom prst="rect">
            <a:avLst/>
          </a:prstGeom>
        </p:spPr>
        <p:txBody>
          <a:bodyPr wrap="none">
            <a:spAutoFit/>
          </a:bodyPr>
          <a:lstStyle/>
          <a:p>
            <a:r>
              <a:rPr lang="es-ES" dirty="0" err="1">
                <a:solidFill>
                  <a:schemeClr val="bg1"/>
                </a:solidFill>
              </a:rPr>
              <a:t>By</a:t>
            </a:r>
            <a:r>
              <a:rPr lang="es-ES" dirty="0">
                <a:solidFill>
                  <a:schemeClr val="bg1"/>
                </a:solidFill>
              </a:rPr>
              <a:t> Gregorio Fernández</a:t>
            </a: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b="1" u="sng" dirty="0" smtClean="0">
                <a:solidFill>
                  <a:srgbClr val="00B0F0"/>
                </a:solidFill>
                <a:latin typeface="Brush Script MT" pitchFamily="66" charset="0"/>
              </a:rPr>
              <a:t> DIFFERENCES BETWEEN CASTILE AND ANDALUSIA</a:t>
            </a:r>
            <a:endParaRPr lang="es-ES" b="1" u="sng" dirty="0">
              <a:solidFill>
                <a:srgbClr val="00B0F0"/>
              </a:solidFill>
              <a:latin typeface="Brush Script MT" pitchFamily="66" charset="0"/>
            </a:endParaRPr>
          </a:p>
        </p:txBody>
      </p:sp>
      <p:pic>
        <p:nvPicPr>
          <p:cNvPr id="4" name="-8I6K-srZFk"/>
          <p:cNvPicPr>
            <a:picLocks noRot="1" noChangeAspect="1"/>
          </p:cNvPicPr>
          <p:nvPr>
            <a:videoFile r:link="rId1"/>
          </p:nvPr>
        </p:nvPicPr>
        <p:blipFill>
          <a:blip r:embed="rId5"/>
          <a:stretch>
            <a:fillRect/>
          </a:stretch>
        </p:blipFill>
        <p:spPr>
          <a:xfrm>
            <a:off x="4418273" y="1569961"/>
            <a:ext cx="4572000" cy="2571750"/>
          </a:xfrm>
          <a:prstGeom prst="rect">
            <a:avLst/>
          </a:prstGeom>
        </p:spPr>
      </p:pic>
      <p:sp>
        <p:nvSpPr>
          <p:cNvPr id="5" name="4 Rectángulo"/>
          <p:cNvSpPr/>
          <p:nvPr/>
        </p:nvSpPr>
        <p:spPr>
          <a:xfrm>
            <a:off x="4698593" y="4401417"/>
            <a:ext cx="4427984" cy="1569660"/>
          </a:xfrm>
          <a:prstGeom prst="rect">
            <a:avLst/>
          </a:prstGeom>
        </p:spPr>
        <p:txBody>
          <a:bodyPr wrap="square">
            <a:spAutoFit/>
          </a:bodyPr>
          <a:lstStyle/>
          <a:p>
            <a:pPr algn="r"/>
            <a:r>
              <a:rPr lang="en-US" sz="2400" dirty="0"/>
              <a:t>In turn in </a:t>
            </a:r>
            <a:r>
              <a:rPr lang="en-US" sz="2400" dirty="0" smtClean="0"/>
              <a:t>Castile </a:t>
            </a:r>
            <a:r>
              <a:rPr lang="en-US" sz="2400" dirty="0"/>
              <a:t>the processions are in the habit of being silent for respect to Christ's death and it is prolonging about seven days</a:t>
            </a:r>
          </a:p>
        </p:txBody>
      </p:sp>
      <p:sp>
        <p:nvSpPr>
          <p:cNvPr id="6" name="5 Rectángulo"/>
          <p:cNvSpPr/>
          <p:nvPr/>
        </p:nvSpPr>
        <p:spPr>
          <a:xfrm>
            <a:off x="179512" y="1592048"/>
            <a:ext cx="4176464" cy="2308324"/>
          </a:xfrm>
          <a:prstGeom prst="rect">
            <a:avLst/>
          </a:prstGeom>
        </p:spPr>
        <p:txBody>
          <a:bodyPr wrap="square">
            <a:spAutoFit/>
          </a:bodyPr>
          <a:lstStyle/>
          <a:p>
            <a:pPr algn="r"/>
            <a:r>
              <a:rPr lang="en-US" sz="2400" dirty="0"/>
              <a:t>Andalusia is characterized </a:t>
            </a:r>
            <a:r>
              <a:rPr lang="en-US" sz="2400" dirty="0" smtClean="0"/>
              <a:t>as </a:t>
            </a:r>
            <a:r>
              <a:rPr lang="en-US" sz="2400" dirty="0"/>
              <a:t>the rest of Spanish cities by the diversity and the heterogeneity. The Holy Week is baroque, replete with compliments, happiness and </a:t>
            </a:r>
            <a:r>
              <a:rPr lang="en-US" sz="2400" dirty="0" err="1"/>
              <a:t>colour</a:t>
            </a:r>
            <a:r>
              <a:rPr lang="en-US" sz="2400" dirty="0"/>
              <a:t>. </a:t>
            </a:r>
          </a:p>
        </p:txBody>
      </p:sp>
      <p:pic>
        <p:nvPicPr>
          <p:cNvPr id="8" name="cA87EPoOX7Q"/>
          <p:cNvPicPr>
            <a:picLocks noRot="1" noChangeAspect="1"/>
          </p:cNvPicPr>
          <p:nvPr>
            <a:videoFile r:link="rId2"/>
          </p:nvPr>
        </p:nvPicPr>
        <p:blipFill>
          <a:blip r:embed="rId5"/>
          <a:stretch>
            <a:fillRect/>
          </a:stretch>
        </p:blipFill>
        <p:spPr>
          <a:xfrm>
            <a:off x="130074" y="3900372"/>
            <a:ext cx="4572000" cy="2571750"/>
          </a:xfrm>
          <a:prstGeom prst="rect">
            <a:avLst/>
          </a:prstGeom>
        </p:spPr>
      </p:pic>
    </p:spTree>
  </p:cSld>
  <p:clrMapOvr>
    <a:masterClrMapping/>
  </p:clrMapOvr>
  <p:transition>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u="sng" dirty="0" smtClean="0">
                <a:solidFill>
                  <a:srgbClr val="00B050"/>
                </a:solidFill>
                <a:latin typeface="Brush Script MT" pitchFamily="66" charset="0"/>
              </a:rPr>
              <a:t>HOLY WEEK IN SEVILLE (ANDALUSIA)</a:t>
            </a:r>
            <a:endParaRPr lang="es-ES" b="1" u="sng" dirty="0">
              <a:solidFill>
                <a:srgbClr val="00B050"/>
              </a:solidFill>
              <a:latin typeface="Brush Script MT" pitchFamily="66" charset="0"/>
            </a:endParaRPr>
          </a:p>
        </p:txBody>
      </p:sp>
      <p:sp>
        <p:nvSpPr>
          <p:cNvPr id="3" name="2 Marcador de contenido"/>
          <p:cNvSpPr>
            <a:spLocks noGrp="1"/>
          </p:cNvSpPr>
          <p:nvPr>
            <p:ph idx="1"/>
          </p:nvPr>
        </p:nvSpPr>
        <p:spPr/>
        <p:txBody>
          <a:bodyPr>
            <a:normAutofit/>
          </a:bodyPr>
          <a:lstStyle/>
          <a:p>
            <a:r>
              <a:rPr lang="en-US" sz="2400" b="1" i="1" dirty="0" smtClean="0">
                <a:latin typeface="DilleniaUPC" pitchFamily="18" charset="-34"/>
                <a:cs typeface="DilleniaUPC" pitchFamily="18" charset="-34"/>
              </a:rPr>
              <a:t>The Holy Week of Seville commemorates the passion and Christ's death. </a:t>
            </a:r>
            <a:br>
              <a:rPr lang="en-US" sz="2400" b="1" i="1" dirty="0" smtClean="0">
                <a:latin typeface="DilleniaUPC" pitchFamily="18" charset="-34"/>
                <a:cs typeface="DilleniaUPC" pitchFamily="18" charset="-34"/>
              </a:rPr>
            </a:br>
            <a:r>
              <a:rPr lang="en-US" sz="2400" b="1" i="1" dirty="0" smtClean="0">
                <a:latin typeface="DilleniaUPC" pitchFamily="18" charset="-34"/>
                <a:cs typeface="DilleniaUPC" pitchFamily="18" charset="-34"/>
              </a:rPr>
              <a:t>It is declared of Tourist Interest, constituting one of the big springs holidays of the city, close to the Fair of April.</a:t>
            </a:r>
          </a:p>
          <a:p>
            <a:r>
              <a:rPr lang="en-US" sz="2400" b="1" i="1" dirty="0" smtClean="0">
                <a:latin typeface="DilleniaUPC" pitchFamily="18" charset="-34"/>
                <a:cs typeface="DilleniaUPC" pitchFamily="18" charset="-34"/>
              </a:rPr>
              <a:t>The Saeta is the made prayer done sing and it is proper of the zone of Andalusia, unlike castile where drums and trumpets are used to accompany the literally steps instead of singing</a:t>
            </a:r>
            <a:endParaRPr lang="es-ES" sz="2400" b="1" i="1" dirty="0">
              <a:latin typeface="DilleniaUPC" pitchFamily="18" charset="-34"/>
              <a:cs typeface="DilleniaUPC" pitchFamily="18" charset="-34"/>
            </a:endParaRPr>
          </a:p>
        </p:txBody>
      </p:sp>
      <p:sp>
        <p:nvSpPr>
          <p:cNvPr id="5122" name="AutoShape 2" descr="Resultado de imagen de semana santa en SEVIL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124" name="AutoShape 4" descr="Resultado de imagen de semana santa en SEVIL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126" name="Picture 6" descr="Resultado de imagen de semana santa en SEVILLA"/>
          <p:cNvPicPr>
            <a:picLocks noChangeAspect="1" noChangeArrowheads="1"/>
          </p:cNvPicPr>
          <p:nvPr/>
        </p:nvPicPr>
        <p:blipFill>
          <a:blip r:embed="rId2" cstate="print"/>
          <a:srcRect/>
          <a:stretch>
            <a:fillRect/>
          </a:stretch>
        </p:blipFill>
        <p:spPr bwMode="auto">
          <a:xfrm>
            <a:off x="2771800" y="3933056"/>
            <a:ext cx="2755378" cy="2063875"/>
          </a:xfrm>
          <a:prstGeom prst="rect">
            <a:avLst/>
          </a:prstGeom>
          <a:noFill/>
        </p:spPr>
      </p:pic>
      <p:pic>
        <p:nvPicPr>
          <p:cNvPr id="5128" name="Picture 8" descr="Resultado de imagen de semana santa en SEVILLA"/>
          <p:cNvPicPr>
            <a:picLocks noChangeAspect="1" noChangeArrowheads="1"/>
          </p:cNvPicPr>
          <p:nvPr/>
        </p:nvPicPr>
        <p:blipFill>
          <a:blip r:embed="rId3" cstate="print"/>
          <a:srcRect/>
          <a:stretch>
            <a:fillRect/>
          </a:stretch>
        </p:blipFill>
        <p:spPr bwMode="auto">
          <a:xfrm>
            <a:off x="251520" y="4077072"/>
            <a:ext cx="2359149" cy="2359149"/>
          </a:xfrm>
          <a:prstGeom prst="rect">
            <a:avLst/>
          </a:prstGeom>
          <a:noFill/>
        </p:spPr>
      </p:pic>
      <p:pic>
        <p:nvPicPr>
          <p:cNvPr id="5130" name="Picture 10" descr="Resultado de imagen de semana santa en SEVILLA"/>
          <p:cNvPicPr>
            <a:picLocks noChangeAspect="1" noChangeArrowheads="1"/>
          </p:cNvPicPr>
          <p:nvPr/>
        </p:nvPicPr>
        <p:blipFill>
          <a:blip r:embed="rId4" cstate="print"/>
          <a:srcRect/>
          <a:stretch>
            <a:fillRect/>
          </a:stretch>
        </p:blipFill>
        <p:spPr bwMode="auto">
          <a:xfrm>
            <a:off x="5652120" y="3861048"/>
            <a:ext cx="3096344" cy="2160240"/>
          </a:xfrm>
          <a:prstGeom prst="rect">
            <a:avLst/>
          </a:prstGeom>
          <a:noFill/>
        </p:spPr>
      </p:pic>
    </p:spTree>
  </p:cSld>
  <p:clrMapOvr>
    <a:masterClrMapping/>
  </p:clrMapOvr>
  <p:transition>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04664"/>
            <a:ext cx="5556345" cy="1143000"/>
          </a:xfrm>
        </p:spPr>
        <p:txBody>
          <a:bodyPr>
            <a:normAutofit fontScale="90000"/>
          </a:bodyPr>
          <a:lstStyle/>
          <a:p>
            <a:r>
              <a:rPr lang="es-ES" b="1" u="sng" dirty="0" smtClean="0">
                <a:solidFill>
                  <a:srgbClr val="00B0F0"/>
                </a:solidFill>
                <a:latin typeface="Brush Script MT" pitchFamily="66" charset="0"/>
              </a:rPr>
              <a:t>HOLY WEEK IN GRANADA (ANDALUSIA)</a:t>
            </a:r>
            <a:endParaRPr lang="es-ES" b="1" u="sng" dirty="0">
              <a:solidFill>
                <a:srgbClr val="00B0F0"/>
              </a:solidFill>
              <a:latin typeface="Brush Script MT" pitchFamily="66" charset="0"/>
            </a:endParaRPr>
          </a:p>
        </p:txBody>
      </p:sp>
      <p:sp>
        <p:nvSpPr>
          <p:cNvPr id="3" name="2 Marcador de contenido"/>
          <p:cNvSpPr>
            <a:spLocks noGrp="1"/>
          </p:cNvSpPr>
          <p:nvPr>
            <p:ph idx="1"/>
          </p:nvPr>
        </p:nvSpPr>
        <p:spPr>
          <a:xfrm>
            <a:off x="457200" y="1844824"/>
            <a:ext cx="8507288" cy="4281339"/>
          </a:xfrm>
        </p:spPr>
        <p:txBody>
          <a:bodyPr>
            <a:normAutofit/>
          </a:bodyPr>
          <a:lstStyle/>
          <a:p>
            <a:r>
              <a:rPr lang="en-US" sz="2400" b="1" i="1" dirty="0" smtClean="0">
                <a:latin typeface="DilleniaUPC" pitchFamily="18" charset="-34"/>
                <a:cs typeface="DilleniaUPC" pitchFamily="18" charset="-34"/>
              </a:rPr>
              <a:t>The Holy Week of Granada is the celebration of the passion, death and Christ's resurrection across the processions that realize the confraternities in this week for the city. In Granada the Holy Week supposes a phenomenon of sociocultural tourist and economic character of great important  being one of the most beautiful of Andalusia and of Spain.</a:t>
            </a:r>
            <a:endParaRPr lang="es-ES" sz="2400" b="1" i="1" dirty="0">
              <a:latin typeface="DilleniaUPC" pitchFamily="18" charset="-34"/>
              <a:cs typeface="DilleniaUPC" pitchFamily="18" charset="-34"/>
            </a:endParaRPr>
          </a:p>
        </p:txBody>
      </p:sp>
      <p:sp>
        <p:nvSpPr>
          <p:cNvPr id="4106" name="AutoShape 10" descr="Resultado de imagen de semana santa en GRA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108" name="AutoShape 12" descr="Resultado de imagen de semana santa en GRA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110" name="Picture 14" descr="Resultado de imagen de semana santa en GRANADA"/>
          <p:cNvPicPr>
            <a:picLocks noChangeAspect="1" noChangeArrowheads="1"/>
          </p:cNvPicPr>
          <p:nvPr/>
        </p:nvPicPr>
        <p:blipFill>
          <a:blip r:embed="rId3" cstate="print"/>
          <a:srcRect/>
          <a:stretch>
            <a:fillRect/>
          </a:stretch>
        </p:blipFill>
        <p:spPr bwMode="auto">
          <a:xfrm>
            <a:off x="5740186" y="160338"/>
            <a:ext cx="3242658" cy="1800000"/>
          </a:xfrm>
          <a:prstGeom prst="rect">
            <a:avLst/>
          </a:prstGeom>
          <a:noFill/>
        </p:spPr>
      </p:pic>
      <p:pic>
        <p:nvPicPr>
          <p:cNvPr id="8194" name="Picture 2" descr="http://bp0.blogger.com/_8oFBQvGeSJI/SEShPfjB3vI/AAAAAAAAAAc/p1gS1kaUA5o/s320/guia-mapa-espana.gif"/>
          <p:cNvPicPr>
            <a:picLocks noChangeAspect="1" noChangeArrowheads="1"/>
          </p:cNvPicPr>
          <p:nvPr/>
        </p:nvPicPr>
        <p:blipFill>
          <a:blip r:embed="rId4" cstate="print"/>
          <a:srcRect/>
          <a:stretch>
            <a:fillRect/>
          </a:stretch>
        </p:blipFill>
        <p:spPr bwMode="auto">
          <a:xfrm>
            <a:off x="4427984" y="3446817"/>
            <a:ext cx="4536504" cy="3147200"/>
          </a:xfrm>
          <a:prstGeom prst="rect">
            <a:avLst/>
          </a:prstGeom>
          <a:noFill/>
        </p:spPr>
      </p:pic>
      <p:sp>
        <p:nvSpPr>
          <p:cNvPr id="4" name="3 Elipse"/>
          <p:cNvSpPr/>
          <p:nvPr/>
        </p:nvSpPr>
        <p:spPr>
          <a:xfrm>
            <a:off x="6286133" y="4077071"/>
            <a:ext cx="648072" cy="226639"/>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Elipse"/>
          <p:cNvSpPr/>
          <p:nvPr/>
        </p:nvSpPr>
        <p:spPr>
          <a:xfrm>
            <a:off x="6515787" y="5673002"/>
            <a:ext cx="648072" cy="226639"/>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Elipse"/>
          <p:cNvSpPr/>
          <p:nvPr/>
        </p:nvSpPr>
        <p:spPr>
          <a:xfrm>
            <a:off x="5962097" y="5587036"/>
            <a:ext cx="648072" cy="226639"/>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RModZW_bRfg"/>
          <p:cNvPicPr>
            <a:picLocks noRot="1" noChangeAspect="1"/>
          </p:cNvPicPr>
          <p:nvPr>
            <a:videoFile r:link="rId1"/>
          </p:nvPr>
        </p:nvPicPr>
        <p:blipFill>
          <a:blip r:embed="rId5"/>
          <a:stretch>
            <a:fillRect/>
          </a:stretch>
        </p:blipFill>
        <p:spPr>
          <a:xfrm>
            <a:off x="183842" y="3573016"/>
            <a:ext cx="4572000" cy="2571750"/>
          </a:xfrm>
          <a:prstGeom prst="rect">
            <a:avLst/>
          </a:prstGeom>
        </p:spPr>
      </p:pic>
    </p:spTree>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u="sng" dirty="0" smtClean="0">
                <a:solidFill>
                  <a:srgbClr val="00B050"/>
                </a:solidFill>
                <a:latin typeface="Brush Script MT" pitchFamily="66" charset="0"/>
              </a:rPr>
              <a:t>GASTRONOMY</a:t>
            </a:r>
            <a:endParaRPr lang="es-ES" b="1" u="sng" dirty="0">
              <a:solidFill>
                <a:srgbClr val="00B050"/>
              </a:solidFill>
              <a:latin typeface="Brush Script MT" pitchFamily="66" charset="0"/>
            </a:endParaRPr>
          </a:p>
        </p:txBody>
      </p:sp>
      <p:sp>
        <p:nvSpPr>
          <p:cNvPr id="3" name="2 Marcador de contenido"/>
          <p:cNvSpPr>
            <a:spLocks noGrp="1"/>
          </p:cNvSpPr>
          <p:nvPr>
            <p:ph idx="1"/>
          </p:nvPr>
        </p:nvSpPr>
        <p:spPr>
          <a:xfrm>
            <a:off x="251520" y="1268761"/>
            <a:ext cx="8892480" cy="3384375"/>
          </a:xfrm>
        </p:spPr>
        <p:txBody>
          <a:bodyPr>
            <a:noAutofit/>
          </a:bodyPr>
          <a:lstStyle/>
          <a:p>
            <a:r>
              <a:rPr lang="en-US" sz="1800" b="1" i="1" dirty="0" smtClean="0">
                <a:latin typeface="DilleniaUPC" pitchFamily="18" charset="-34"/>
                <a:cs typeface="DilleniaUPC" pitchFamily="18" charset="-34"/>
              </a:rPr>
              <a:t>The Gastronomy of the Holy Week corresponds to all those culinary customs and all that food allowed during the sacred period of the Christianity </a:t>
            </a:r>
          </a:p>
          <a:p>
            <a:endParaRPr lang="en-US" sz="1800" b="1" i="1" dirty="0" smtClean="0">
              <a:latin typeface="DilleniaUPC" pitchFamily="18" charset="-34"/>
              <a:cs typeface="DilleniaUPC" pitchFamily="18" charset="-34"/>
            </a:endParaRPr>
          </a:p>
          <a:p>
            <a:pPr>
              <a:buNone/>
            </a:pPr>
            <a:r>
              <a:rPr lang="en-US" sz="1800" b="1" i="1" u="sng" dirty="0" smtClean="0">
                <a:solidFill>
                  <a:srgbClr val="00B0F0"/>
                </a:solidFill>
                <a:latin typeface="DilleniaUPC" pitchFamily="18" charset="-34"/>
                <a:cs typeface="DilleniaUPC" pitchFamily="18" charset="-34"/>
              </a:rPr>
              <a:t>THE POTTAGE  OF WAKE:</a:t>
            </a:r>
            <a:r>
              <a:rPr lang="en-US" sz="1800" b="1" i="1" dirty="0" smtClean="0">
                <a:latin typeface="DilleniaUPC" pitchFamily="18" charset="-34"/>
                <a:cs typeface="DilleniaUPC" pitchFamily="18" charset="-34"/>
              </a:rPr>
              <a:t/>
            </a:r>
            <a:br>
              <a:rPr lang="en-US" sz="1800" b="1" i="1" dirty="0" smtClean="0">
                <a:latin typeface="DilleniaUPC" pitchFamily="18" charset="-34"/>
                <a:cs typeface="DilleniaUPC" pitchFamily="18" charset="-34"/>
              </a:rPr>
            </a:br>
            <a:r>
              <a:rPr lang="en-US" sz="1800" b="1" i="1" dirty="0" smtClean="0">
                <a:latin typeface="DilleniaUPC" pitchFamily="18" charset="-34"/>
                <a:cs typeface="DilleniaUPC" pitchFamily="18" charset="-34"/>
              </a:rPr>
              <a:t> it is a pottage that has been served every Friday of Lent as consequence of the religious prohibition of eating meat in this period .</a:t>
            </a:r>
          </a:p>
          <a:p>
            <a:endParaRPr lang="en-US" sz="1800" b="1" i="1" dirty="0" smtClean="0">
              <a:latin typeface="DilleniaUPC" pitchFamily="18" charset="-34"/>
              <a:cs typeface="DilleniaUPC" pitchFamily="18" charset="-34"/>
            </a:endParaRPr>
          </a:p>
          <a:p>
            <a:pPr>
              <a:buNone/>
            </a:pPr>
            <a:r>
              <a:rPr lang="en-US" sz="1800" b="1" i="1" u="sng" dirty="0" smtClean="0">
                <a:solidFill>
                  <a:srgbClr val="00B0F0"/>
                </a:solidFill>
                <a:latin typeface="DilleniaUPC" pitchFamily="18" charset="-34"/>
                <a:cs typeface="DilleniaUPC" pitchFamily="18" charset="-34"/>
              </a:rPr>
              <a:t>FRENCH TOAST:</a:t>
            </a:r>
            <a:r>
              <a:rPr lang="en-US" sz="1800" b="1" i="1" dirty="0" smtClean="0">
                <a:latin typeface="DilleniaUPC" pitchFamily="18" charset="-34"/>
                <a:cs typeface="DilleniaUPC" pitchFamily="18" charset="-34"/>
              </a:rPr>
              <a:t/>
            </a:r>
            <a:br>
              <a:rPr lang="en-US" sz="1800" b="1" i="1" dirty="0" smtClean="0">
                <a:latin typeface="DilleniaUPC" pitchFamily="18" charset="-34"/>
                <a:cs typeface="DilleniaUPC" pitchFamily="18" charset="-34"/>
              </a:rPr>
            </a:br>
            <a:r>
              <a:rPr lang="en-US" sz="1800" b="1" i="1" dirty="0" smtClean="0">
                <a:latin typeface="DilleniaUPC" pitchFamily="18" charset="-34"/>
                <a:cs typeface="DilleniaUPC" pitchFamily="18" charset="-34"/>
              </a:rPr>
              <a:t>Traditional sweet of Lent that consists of a slice of bread (habitually hard, of several days) soaked in milk and, after being muffled in egg, fried in a frying pan with oil. </a:t>
            </a:r>
          </a:p>
          <a:p>
            <a:r>
              <a:rPr lang="en-US" sz="1600" b="1" i="1" dirty="0" smtClean="0">
                <a:latin typeface="DilleniaUPC" pitchFamily="18" charset="-34"/>
                <a:cs typeface="DilleniaUPC" pitchFamily="18" charset="-34"/>
              </a:rPr>
              <a:t/>
            </a:r>
            <a:br>
              <a:rPr lang="en-US" sz="1600" b="1" i="1" dirty="0" smtClean="0">
                <a:latin typeface="DilleniaUPC" pitchFamily="18" charset="-34"/>
                <a:cs typeface="DilleniaUPC" pitchFamily="18" charset="-34"/>
              </a:rPr>
            </a:br>
            <a:endParaRPr lang="es-ES" sz="1600" b="1" i="1" dirty="0">
              <a:latin typeface="DilleniaUPC" pitchFamily="18" charset="-34"/>
              <a:cs typeface="DilleniaUPC" pitchFamily="18" charset="-34"/>
            </a:endParaRPr>
          </a:p>
        </p:txBody>
      </p:sp>
      <p:pic>
        <p:nvPicPr>
          <p:cNvPr id="4" name="Picture 2" descr="Resultado de imagen de THE POTTAGE  OF WAKE:"/>
          <p:cNvPicPr>
            <a:picLocks noChangeAspect="1" noChangeArrowheads="1"/>
          </p:cNvPicPr>
          <p:nvPr/>
        </p:nvPicPr>
        <p:blipFill>
          <a:blip r:embed="rId4" cstate="print"/>
          <a:srcRect/>
          <a:stretch>
            <a:fillRect/>
          </a:stretch>
        </p:blipFill>
        <p:spPr bwMode="auto">
          <a:xfrm>
            <a:off x="539552" y="4725144"/>
            <a:ext cx="2880320" cy="1958617"/>
          </a:xfrm>
          <a:prstGeom prst="rect">
            <a:avLst/>
          </a:prstGeom>
          <a:noFill/>
        </p:spPr>
      </p:pic>
      <p:pic>
        <p:nvPicPr>
          <p:cNvPr id="5" name="Picture 8" descr="Resultado de imagen de FRENCH TOAST"/>
          <p:cNvPicPr>
            <a:picLocks noChangeAspect="1" noChangeArrowheads="1"/>
          </p:cNvPicPr>
          <p:nvPr/>
        </p:nvPicPr>
        <p:blipFill>
          <a:blip r:embed="rId5" cstate="print"/>
          <a:srcRect/>
          <a:stretch>
            <a:fillRect/>
          </a:stretch>
        </p:blipFill>
        <p:spPr bwMode="auto">
          <a:xfrm>
            <a:off x="4572000" y="4725144"/>
            <a:ext cx="4178113" cy="2037599"/>
          </a:xfrm>
          <a:prstGeom prst="rect">
            <a:avLst/>
          </a:prstGeom>
          <a:noFill/>
        </p:spPr>
      </p:pic>
    </p:spTree>
  </p:cSld>
  <p:clrMapOvr>
    <a:masterClrMapping/>
  </p:clrMapOvr>
  <p:transition spd="slow">
    <p:circle/>
    <p:sndAc>
      <p:stSnd>
        <p:snd r:embed="rId3" name="whoosh.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486</Words>
  <Application>Microsoft Office PowerPoint</Application>
  <PresentationFormat>Presentación en pantalla (4:3)</PresentationFormat>
  <Paragraphs>45</Paragraphs>
  <Slides>11</Slides>
  <Notes>2</Notes>
  <HiddenSlides>0</HiddenSlides>
  <MMClips>4</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THE HOLY WEEK IN SPAIN</vt:lpstr>
      <vt:lpstr>INTRODUCTION</vt:lpstr>
      <vt:lpstr>HOLY WEEK IN VALLADOLID (CASTILE)</vt:lpstr>
      <vt:lpstr>SCULPTORS</vt:lpstr>
      <vt:lpstr>Alonso Gonzalez Berruguete                                                                                                                   Gregorio Fernandez  Juan de Juni</vt:lpstr>
      <vt:lpstr> DIFFERENCES BETWEEN CASTILE AND ANDALUSIA</vt:lpstr>
      <vt:lpstr>HOLY WEEK IN SEVILLE (ANDALUSIA)</vt:lpstr>
      <vt:lpstr>HOLY WEEK IN GRANADA (ANDALUSIA)</vt:lpstr>
      <vt:lpstr>GASTRONOMY</vt:lpstr>
      <vt:lpstr>GASTRONOMY</vt:lpstr>
      <vt:lpstr>TYPICAL INSTRUMENT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casa</dc:creator>
  <cp:lastModifiedBy>A</cp:lastModifiedBy>
  <cp:revision>33</cp:revision>
  <dcterms:created xsi:type="dcterms:W3CDTF">2016-01-03T14:08:56Z</dcterms:created>
  <dcterms:modified xsi:type="dcterms:W3CDTF">2016-01-08T18:02:47Z</dcterms:modified>
</cp:coreProperties>
</file>