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75" r:id="rId3"/>
    <p:sldId id="264" r:id="rId4"/>
    <p:sldId id="274" r:id="rId5"/>
    <p:sldId id="269" r:id="rId6"/>
    <p:sldId id="277" r:id="rId7"/>
    <p:sldId id="265" r:id="rId8"/>
    <p:sldId id="262" r:id="rId9"/>
    <p:sldId id="268" r:id="rId10"/>
    <p:sldId id="270" r:id="rId11"/>
    <p:sldId id="267" r:id="rId12"/>
    <p:sldId id="278" r:id="rId13"/>
    <p:sldId id="271" r:id="rId14"/>
    <p:sldId id="272" r:id="rId15"/>
    <p:sldId id="273" r:id="rId16"/>
    <p:sldId id="266" r:id="rId17"/>
    <p:sldId id="276" r:id="rId1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11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84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l-GR" smtClean="0"/>
              <a:t>Γυμνάσιο Αγριάς                                         </a:t>
            </a:r>
            <a:r>
              <a:rPr lang="en-US" smtClean="0"/>
              <a:t>Polish Day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EFB9D0-7BC9-4EEC-9EA0-6ADC3AC868AE}" type="datetimeFigureOut">
              <a:rPr lang="el-GR" smtClean="0"/>
              <a:t>13/2/2020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C583BB-A95F-40D7-B17D-871D39C91A2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135979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l-GR" smtClean="0"/>
              <a:t>Γυμνάσιο Αγριάς                                         </a:t>
            </a:r>
            <a:r>
              <a:rPr lang="en-US" smtClean="0"/>
              <a:t>Polish Day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47B8D7-ABC7-4033-8330-6114203DDBFB}" type="datetimeFigureOut">
              <a:rPr lang="el-GR" smtClean="0"/>
              <a:t>13/2/2020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0685B7-A9CB-4381-9159-2A719326945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710918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0685B7-A9CB-4381-9159-2A7193269457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470525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0685B7-A9CB-4381-9159-2A7193269457}" type="slidenum">
              <a:rPr lang="el-GR" smtClean="0"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85833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D53A-DDA0-431F-A735-2932B50E62DF}" type="datetime1">
              <a:rPr lang="el-GR" smtClean="0"/>
              <a:t>13/2/2020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Γυμνάσιο Αγριάς     </a:t>
            </a:r>
            <a:r>
              <a:rPr lang="en-US" smtClean="0"/>
              <a:t>Polish Day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38365-98EA-43CF-AAD6-A3B8CAB86697}" type="datetime1">
              <a:rPr lang="el-GR" smtClean="0"/>
              <a:t>13/2/2020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Γυμνάσιο Αγριάς     </a:t>
            </a:r>
            <a:r>
              <a:rPr lang="en-US" smtClean="0"/>
              <a:t>Polish Day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AFE2F-A214-4357-87B6-3AC11585212E}" type="datetime1">
              <a:rPr lang="el-GR" smtClean="0"/>
              <a:t>13/2/2020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Γυμνάσιο Αγριάς     </a:t>
            </a:r>
            <a:r>
              <a:rPr lang="en-US" smtClean="0"/>
              <a:t>Polish Day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C6C96-565A-4CAA-9E59-A4C0F2971F88}" type="datetime1">
              <a:rPr lang="el-GR" smtClean="0"/>
              <a:t>13/2/2020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Γυμνάσιο Αγριάς     </a:t>
            </a:r>
            <a:r>
              <a:rPr lang="en-US" smtClean="0"/>
              <a:t>Polish Day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F9F4E-9735-445B-9DF7-677B7049246C}" type="datetime1">
              <a:rPr lang="el-GR" smtClean="0"/>
              <a:t>13/2/2020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Γυμνάσιο Αγριάς     </a:t>
            </a:r>
            <a:r>
              <a:rPr lang="en-US" smtClean="0"/>
              <a:t>Polish Day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BAFC5-A6F8-49AA-998C-941A100226F0}" type="datetime1">
              <a:rPr lang="el-GR" smtClean="0"/>
              <a:t>13/2/2020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Γυμνάσιο Αγριάς     </a:t>
            </a:r>
            <a:r>
              <a:rPr lang="en-US" smtClean="0"/>
              <a:t>Polish Day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27E43-66E8-45C6-8E7D-D1307E364C63}" type="datetime1">
              <a:rPr lang="el-GR" smtClean="0"/>
              <a:t>13/2/2020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Γυμνάσιο Αγριάς     </a:t>
            </a:r>
            <a:r>
              <a:rPr lang="en-US" smtClean="0"/>
              <a:t>Polish Day</a:t>
            </a:r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84D8F-4626-4A4E-AF31-FAAB2F32CC0D}" type="datetime1">
              <a:rPr lang="el-GR" smtClean="0"/>
              <a:t>13/2/2020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Γυμνάσιο Αγριάς     </a:t>
            </a:r>
            <a:r>
              <a:rPr lang="en-US" smtClean="0"/>
              <a:t>Polish Day</a:t>
            </a:r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305EC-8BBE-4046-9CFD-6FFFEF0EDED8}" type="datetime1">
              <a:rPr lang="el-GR" smtClean="0"/>
              <a:t>13/2/2020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Γυμνάσιο Αγριάς     </a:t>
            </a:r>
            <a:r>
              <a:rPr lang="en-US" smtClean="0"/>
              <a:t>Polish Day</a:t>
            </a:r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A33CC-2A09-401D-8916-D9F7EE75E1AA}" type="datetime1">
              <a:rPr lang="el-GR" smtClean="0"/>
              <a:t>13/2/2020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Γυμνάσιο Αγριάς     </a:t>
            </a:r>
            <a:r>
              <a:rPr lang="en-US" smtClean="0"/>
              <a:t>Polish Day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2A237-50D1-4DB9-A65F-1DFFAFD00F75}" type="datetime1">
              <a:rPr lang="el-GR" smtClean="0"/>
              <a:t>13/2/2020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Γυμνάσιο Αγριάς     </a:t>
            </a:r>
            <a:r>
              <a:rPr lang="en-US" smtClean="0"/>
              <a:t>Polish Day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90F7D-6B84-495D-B2EF-DE591122A362}" type="datetime1">
              <a:rPr lang="el-GR" smtClean="0"/>
              <a:t>13/2/2020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 smtClean="0"/>
              <a:t>Γυμνάσιο Αγριάς     </a:t>
            </a:r>
            <a:r>
              <a:rPr lang="en-US" smtClean="0"/>
              <a:t>Polish Day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467544" y="1052736"/>
            <a:ext cx="7772400" cy="2118097"/>
          </a:xfrm>
        </p:spPr>
        <p:txBody>
          <a:bodyPr/>
          <a:lstStyle/>
          <a:p>
            <a:r>
              <a:rPr lang="el-GR" dirty="0" smtClean="0"/>
              <a:t>ΠΟΛΩΝΟΙ ΣΥΝΘΕΤΕΣ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971600" y="188640"/>
            <a:ext cx="6688832" cy="1752600"/>
          </a:xfrm>
        </p:spPr>
        <p:txBody>
          <a:bodyPr>
            <a:normAutofit/>
          </a:bodyPr>
          <a:lstStyle/>
          <a:p>
            <a:r>
              <a:rPr lang="el-GR" sz="2400" b="1" i="1" dirty="0" smtClean="0"/>
              <a:t>Γυμνάσιο </a:t>
            </a:r>
            <a:r>
              <a:rPr lang="el-GR" sz="2400" b="1" i="1" dirty="0" err="1" smtClean="0"/>
              <a:t>Αγριάς</a:t>
            </a:r>
            <a:r>
              <a:rPr lang="en-US" sz="2400" b="1" i="1" dirty="0" smtClean="0"/>
              <a:t>, </a:t>
            </a:r>
            <a:r>
              <a:rPr lang="el-GR" sz="2400" b="1" i="1" dirty="0" smtClean="0"/>
              <a:t> </a:t>
            </a:r>
            <a:r>
              <a:rPr lang="en-US" sz="2400" b="1" i="1" dirty="0" smtClean="0"/>
              <a:t>Polish Day</a:t>
            </a:r>
            <a:endParaRPr lang="el-GR" sz="2400" b="1" i="1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Γυμνάσιο Αγριάς     </a:t>
            </a:r>
            <a:r>
              <a:rPr lang="en-US" smtClean="0"/>
              <a:t>Polish Day</a:t>
            </a:r>
            <a:endParaRPr lang="el-GR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671763"/>
            <a:ext cx="6192688" cy="2701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476751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476672"/>
            <a:ext cx="8280920" cy="584775"/>
          </a:xfrm>
          <a:prstGeom prst="rect">
            <a:avLst/>
          </a:prstGeom>
          <a:noFill/>
          <a:ln w="38100" cap="rnd" cmpd="dbl">
            <a:solidFill>
              <a:schemeClr val="tx1"/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  <a:reflection blurRad="6350" stA="52000" endA="300" endPos="35000" dir="5400000" sy="-100000" algn="bl" rotWithShape="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 err="1" smtClean="0"/>
              <a:t>Widold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Zutosfawskib</a:t>
            </a:r>
            <a:r>
              <a:rPr lang="en-US" sz="3200" b="1" i="1" dirty="0" smtClean="0"/>
              <a:t> (1913 – ; </a:t>
            </a:r>
            <a:r>
              <a:rPr lang="el-GR" sz="3200" b="1" i="1" dirty="0" smtClean="0"/>
              <a:t>)</a:t>
            </a:r>
            <a:endParaRPr lang="el-GR" sz="3200" b="1" i="1" dirty="0"/>
          </a:p>
        </p:txBody>
      </p:sp>
      <p:sp>
        <p:nvSpPr>
          <p:cNvPr id="8" name="TextBox 7"/>
          <p:cNvSpPr txBox="1"/>
          <p:nvPr/>
        </p:nvSpPr>
        <p:spPr>
          <a:xfrm>
            <a:off x="467544" y="1556792"/>
            <a:ext cx="81369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Το 1954 συμμετείχε στο κίνημα για την καλλιτεχνική αυτονομία στην Πολωνία</a:t>
            </a:r>
            <a:endParaRPr lang="el-GR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478764" y="2848915"/>
            <a:ext cx="8280920" cy="584775"/>
          </a:xfrm>
          <a:prstGeom prst="rect">
            <a:avLst/>
          </a:prstGeom>
          <a:noFill/>
          <a:ln w="38100" cap="rnd" cmpd="dbl">
            <a:solidFill>
              <a:schemeClr val="tx1"/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  <a:reflection blurRad="6350" stA="52000" endA="300" endPos="35000" dir="5400000" sy="-100000" algn="bl" rotWithShape="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 smtClean="0"/>
              <a:t>Stanislaw </a:t>
            </a:r>
            <a:r>
              <a:rPr lang="en-US" sz="3200" b="1" i="1" dirty="0" err="1" smtClean="0"/>
              <a:t>Moniuszko</a:t>
            </a:r>
            <a:r>
              <a:rPr lang="en-US" sz="3200" b="1" i="1" dirty="0" smtClean="0"/>
              <a:t> (1819 </a:t>
            </a:r>
            <a:r>
              <a:rPr lang="en-US" sz="3200" b="1" i="1" dirty="0"/>
              <a:t>– </a:t>
            </a:r>
            <a:r>
              <a:rPr lang="en-US" sz="3200" b="1" i="1" dirty="0" smtClean="0"/>
              <a:t>1872)  </a:t>
            </a:r>
            <a:endParaRPr lang="el-GR" sz="3200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434301" y="3465019"/>
            <a:ext cx="8166636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Από τους μεγαλύτερους συνθέτες της πολωνικής όπερας.</a:t>
            </a:r>
            <a:endParaRPr lang="en-US" sz="2800" dirty="0" smtClean="0"/>
          </a:p>
          <a:p>
            <a:r>
              <a:rPr lang="el-GR" sz="2800" i="1" dirty="0" smtClean="0"/>
              <a:t>Έγραψε κυρίως θρησκευτική μουσική.</a:t>
            </a:r>
          </a:p>
          <a:p>
            <a:endParaRPr lang="el-GR" sz="900" i="1" dirty="0" smtClean="0"/>
          </a:p>
          <a:p>
            <a:r>
              <a:rPr lang="en-US" sz="2800" i="1" dirty="0" err="1" smtClean="0"/>
              <a:t>Halka</a:t>
            </a:r>
            <a:r>
              <a:rPr lang="en-US" sz="2800" i="1" dirty="0" smtClean="0"/>
              <a:t>, </a:t>
            </a:r>
            <a:r>
              <a:rPr lang="en-US" sz="2800" i="1" dirty="0" err="1" smtClean="0"/>
              <a:t>Hrabina</a:t>
            </a:r>
            <a:r>
              <a:rPr lang="en-US" sz="2800" i="1" dirty="0" smtClean="0"/>
              <a:t>, </a:t>
            </a:r>
            <a:r>
              <a:rPr lang="en-US" sz="2800" i="1" dirty="0" err="1" smtClean="0"/>
              <a:t>Straszny</a:t>
            </a:r>
            <a:r>
              <a:rPr lang="en-US" sz="2800" i="1" dirty="0"/>
              <a:t> </a:t>
            </a:r>
            <a:r>
              <a:rPr lang="en-US" sz="2800" i="1" dirty="0" err="1" smtClean="0"/>
              <a:t>dwor</a:t>
            </a:r>
            <a:r>
              <a:rPr lang="en-US" sz="2800" i="1" dirty="0" smtClean="0"/>
              <a:t>, </a:t>
            </a:r>
            <a:r>
              <a:rPr lang="el-GR" sz="2800" i="1" dirty="0"/>
              <a:t>6</a:t>
            </a:r>
            <a:r>
              <a:rPr lang="el-GR" sz="2800" i="1" dirty="0" smtClean="0"/>
              <a:t> </a:t>
            </a:r>
            <a:r>
              <a:rPr lang="el-GR" sz="2800" i="1" dirty="0" err="1" smtClean="0"/>
              <a:t>λειτ</a:t>
            </a:r>
            <a:r>
              <a:rPr lang="el-GR" sz="2800" i="1" dirty="0" smtClean="0"/>
              <a:t>., 1 </a:t>
            </a:r>
            <a:r>
              <a:rPr lang="en-US" sz="2800" i="1" dirty="0" smtClean="0"/>
              <a:t>requiem </a:t>
            </a:r>
            <a:r>
              <a:rPr lang="el-GR" sz="2800" i="1" dirty="0" smtClean="0"/>
              <a:t>κ.α.</a:t>
            </a:r>
          </a:p>
          <a:p>
            <a:r>
              <a:rPr lang="el-GR" sz="900" i="1" dirty="0" smtClean="0"/>
              <a:t> </a:t>
            </a:r>
            <a:r>
              <a:rPr lang="en-US" sz="900" i="1" dirty="0" smtClean="0"/>
              <a:t> </a:t>
            </a:r>
            <a:endParaRPr lang="el-GR" sz="900" i="1" dirty="0" smtClean="0"/>
          </a:p>
          <a:p>
            <a:r>
              <a:rPr lang="el-GR" sz="2400" i="1" dirty="0" err="1" smtClean="0"/>
              <a:t>Μάνρου</a:t>
            </a:r>
            <a:r>
              <a:rPr lang="el-GR" sz="2400" i="1" dirty="0" smtClean="0"/>
              <a:t> (όπερα), πολλά κομμάτια για πιάνο</a:t>
            </a:r>
          </a:p>
          <a:p>
            <a:r>
              <a:rPr lang="el-GR" sz="2400" i="1" dirty="0" smtClean="0"/>
              <a:t> (π.χ. Λεύκωμα  του Μαΐου, </a:t>
            </a:r>
            <a:r>
              <a:rPr lang="el-GR" sz="2400" i="1" dirty="0"/>
              <a:t> </a:t>
            </a:r>
            <a:r>
              <a:rPr lang="el-GR" sz="2400" i="1" dirty="0" smtClean="0"/>
              <a:t>6 </a:t>
            </a:r>
            <a:r>
              <a:rPr lang="el-GR" sz="2400" i="1" dirty="0" err="1"/>
              <a:t>Χ</a:t>
            </a:r>
            <a:r>
              <a:rPr lang="el-GR" sz="2400" i="1" dirty="0" err="1" smtClean="0"/>
              <a:t>ιουμαρέσκ</a:t>
            </a:r>
            <a:r>
              <a:rPr lang="el-GR" sz="2400" i="1" dirty="0" smtClean="0"/>
              <a:t> κοντσέρτου) </a:t>
            </a:r>
            <a:endParaRPr lang="el-GR" sz="2400" i="1" dirty="0"/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10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Γυμνάσιο Αγριάς     </a:t>
            </a:r>
            <a:r>
              <a:rPr lang="en-US" smtClean="0"/>
              <a:t>Polish Day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2412988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r>
              <a:rPr lang="el-GR" sz="2800" dirty="0" smtClean="0"/>
              <a:t>Πιανίστας και πολιτικός.</a:t>
            </a:r>
          </a:p>
          <a:p>
            <a:pPr marL="0" indent="0">
              <a:buNone/>
            </a:pPr>
            <a:r>
              <a:rPr lang="el-GR" sz="2800" dirty="0" smtClean="0"/>
              <a:t>Το 1885 έγινε καθηγητής στο Ωδείο του Στρασβούργου. </a:t>
            </a:r>
          </a:p>
          <a:p>
            <a:pPr marL="0" indent="0">
              <a:buNone/>
            </a:pPr>
            <a:r>
              <a:rPr lang="el-GR" sz="2800" dirty="0" smtClean="0"/>
              <a:t>Από το 1914-1918 ανέπτυξε διπλωματική δραστηριότητα. Το 1919 έγινε πρωθυπουργός και υπουργός εξωτερικών. Συνθήκη </a:t>
            </a:r>
            <a:r>
              <a:rPr lang="el-GR" sz="2800" dirty="0" err="1" smtClean="0"/>
              <a:t>Βερσαλιών</a:t>
            </a:r>
            <a:r>
              <a:rPr lang="el-GR" dirty="0" smtClean="0"/>
              <a:t>. </a:t>
            </a:r>
            <a:endParaRPr lang="el-GR" sz="2800" dirty="0" smtClean="0"/>
          </a:p>
          <a:p>
            <a:pPr marL="0" indent="0">
              <a:buNone/>
            </a:pPr>
            <a:r>
              <a:rPr lang="el-GR" sz="2800" dirty="0" smtClean="0"/>
              <a:t>Το 1939 ήταν πρόεδρος εξόριστης κυβέρνησης. </a:t>
            </a:r>
          </a:p>
          <a:p>
            <a:pPr marL="0" indent="0">
              <a:buNone/>
            </a:pPr>
            <a:r>
              <a:rPr lang="el-GR" sz="2800" dirty="0" smtClean="0"/>
              <a:t>Πρόεδρος της Δημοκρατίας. </a:t>
            </a:r>
            <a:endParaRPr lang="el-GR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476672"/>
            <a:ext cx="8280920" cy="584775"/>
          </a:xfrm>
          <a:prstGeom prst="rect">
            <a:avLst/>
          </a:prstGeom>
          <a:noFill/>
          <a:ln w="38100" cap="rnd" cmpd="dbl">
            <a:solidFill>
              <a:schemeClr val="tx1"/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  <a:reflection blurRad="6350" stA="52000" endA="300" endPos="35000" dir="5400000" sy="-100000" algn="bl" rotWithShape="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 smtClean="0"/>
              <a:t>Ignace Paderewski (1860 –1941</a:t>
            </a:r>
            <a:r>
              <a:rPr lang="el-GR" sz="3200" b="1" i="1" dirty="0" smtClean="0"/>
              <a:t>)</a:t>
            </a:r>
            <a:endParaRPr lang="el-GR" sz="3200" b="1" i="1" dirty="0"/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11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Γυμνάσιο Αγριάς     </a:t>
            </a:r>
            <a:r>
              <a:rPr lang="en-US" smtClean="0"/>
              <a:t>Polish Day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936690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Γυμνάσιο Αγριάς     </a:t>
            </a:r>
            <a:r>
              <a:rPr lang="en-US" smtClean="0"/>
              <a:t>Polish Day</a:t>
            </a:r>
            <a:endParaRPr lang="el-GR"/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12</a:t>
            </a:fld>
            <a:endParaRPr lang="el-GR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32656"/>
            <a:ext cx="4032448" cy="506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699792" y="5805264"/>
            <a:ext cx="3888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Ignace Paderewski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39444967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r>
              <a:rPr lang="el-GR" sz="2800" dirty="0" smtClean="0"/>
              <a:t>Διδάσκει σύνθεση στο ωδείο της Κρακοβίας, ελεύθερη σύνθεση των πρόσφατων μουσικών κατακτήσεων: </a:t>
            </a:r>
            <a:r>
              <a:rPr lang="el-GR" sz="2800" dirty="0" err="1" smtClean="0"/>
              <a:t>σείραϊσμος</a:t>
            </a:r>
            <a:r>
              <a:rPr lang="el-GR" sz="2800" dirty="0" smtClean="0"/>
              <a:t>, 4ταρτα του τόνου, </a:t>
            </a:r>
            <a:r>
              <a:rPr lang="el-GR" sz="2800" dirty="0" err="1" smtClean="0"/>
              <a:t>κλάστερς</a:t>
            </a:r>
            <a:r>
              <a:rPr lang="el-GR" sz="2800" dirty="0" smtClean="0"/>
              <a:t>, ηλεκτροακουστική.</a:t>
            </a:r>
          </a:p>
          <a:p>
            <a:pPr marL="0" indent="0">
              <a:buNone/>
            </a:pPr>
            <a:r>
              <a:rPr lang="el-GR" sz="2800" dirty="0" smtClean="0"/>
              <a:t>(Ψαλμοί του Δαυίδ, Διαστάσεις του χρόνου και της σιωπής,  </a:t>
            </a:r>
            <a:r>
              <a:rPr lang="el-GR" sz="2800" dirty="0" err="1" smtClean="0"/>
              <a:t>Παθή</a:t>
            </a:r>
            <a:r>
              <a:rPr lang="el-GR" sz="2800" dirty="0" smtClean="0"/>
              <a:t> κατά </a:t>
            </a:r>
            <a:r>
              <a:rPr lang="el-GR" sz="2800" dirty="0" err="1" smtClean="0"/>
              <a:t>Λουκάν</a:t>
            </a:r>
            <a:r>
              <a:rPr lang="el-GR" sz="2800" dirty="0" smtClean="0"/>
              <a:t>, </a:t>
            </a:r>
            <a:r>
              <a:rPr lang="el-GR" sz="2800" dirty="0" err="1" smtClean="0"/>
              <a:t>Ανάκλασις</a:t>
            </a:r>
            <a:r>
              <a:rPr lang="el-GR" sz="2800" dirty="0" smtClean="0"/>
              <a:t>, Κανόνας για  52 έγχορδα και μαγνητοταινία )</a:t>
            </a:r>
            <a:endParaRPr lang="el-GR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476672"/>
            <a:ext cx="8280920" cy="584775"/>
          </a:xfrm>
          <a:prstGeom prst="rect">
            <a:avLst/>
          </a:prstGeom>
          <a:noFill/>
          <a:ln w="38100" cap="rnd" cmpd="dbl">
            <a:solidFill>
              <a:schemeClr val="tx1"/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  <a:reflection blurRad="6350" stA="52000" endA="300" endPos="35000" dir="5400000" sy="-100000" algn="bl" rotWithShape="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 err="1" smtClean="0"/>
              <a:t>Krzystof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Penderecki</a:t>
            </a:r>
            <a:r>
              <a:rPr lang="en-US" sz="3200" b="1" i="1" dirty="0" smtClean="0"/>
              <a:t> (1933 – </a:t>
            </a:r>
            <a:r>
              <a:rPr lang="el-GR" sz="3200" b="1" i="1" dirty="0" smtClean="0"/>
              <a:t>)</a:t>
            </a:r>
            <a:endParaRPr lang="el-GR" sz="3200" b="1" i="1" dirty="0"/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13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Γυμνάσιο Αγριάς     </a:t>
            </a:r>
            <a:r>
              <a:rPr lang="en-US" smtClean="0"/>
              <a:t>Polish Day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9057883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r>
              <a:rPr lang="el-GR" dirty="0" smtClean="0"/>
              <a:t>Σπουδάζει στο </a:t>
            </a:r>
            <a:r>
              <a:rPr lang="en-US" dirty="0" smtClean="0"/>
              <a:t>Warsaw Conservatoire</a:t>
            </a:r>
            <a:r>
              <a:rPr lang="en-US" sz="2800" dirty="0" smtClean="0"/>
              <a:t> </a:t>
            </a:r>
            <a:r>
              <a:rPr lang="el-GR" sz="2800" dirty="0" smtClean="0"/>
              <a:t>και με υποτροφία στην </a:t>
            </a:r>
            <a:r>
              <a:rPr lang="en-US" sz="2800" dirty="0" err="1" smtClean="0"/>
              <a:t>Ecole</a:t>
            </a:r>
            <a:r>
              <a:rPr lang="en-US" sz="2800" dirty="0" smtClean="0"/>
              <a:t> </a:t>
            </a:r>
            <a:r>
              <a:rPr lang="en-US" sz="2800" dirty="0" err="1" smtClean="0"/>
              <a:t>Normale</a:t>
            </a:r>
            <a:r>
              <a:rPr lang="en-US" sz="2800" dirty="0" smtClean="0"/>
              <a:t> de </a:t>
            </a:r>
            <a:r>
              <a:rPr lang="en-US" sz="2800" dirty="0" err="1" smtClean="0"/>
              <a:t>Musique</a:t>
            </a:r>
            <a:r>
              <a:rPr lang="en-US" sz="2800" dirty="0" smtClean="0"/>
              <a:t> de Paris</a:t>
            </a:r>
            <a:endParaRPr lang="el-GR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l-GR" sz="2800" dirty="0" smtClean="0"/>
              <a:t>Έργα:  </a:t>
            </a:r>
            <a:r>
              <a:rPr lang="en-US" sz="2800" dirty="0" err="1" smtClean="0"/>
              <a:t>Ouverture</a:t>
            </a:r>
            <a:r>
              <a:rPr lang="en-US" sz="2800" dirty="0" smtClean="0"/>
              <a:t> for Orchestra 1936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err="1" smtClean="0"/>
              <a:t>Sonatina</a:t>
            </a:r>
            <a:r>
              <a:rPr lang="en-US" sz="2800" dirty="0" smtClean="0"/>
              <a:t> for clarinet </a:t>
            </a:r>
            <a:r>
              <a:rPr lang="el-GR" sz="2800" dirty="0" smtClean="0"/>
              <a:t>1</a:t>
            </a:r>
            <a:r>
              <a:rPr lang="en-US" sz="2800" dirty="0" smtClean="0"/>
              <a:t>936</a:t>
            </a:r>
            <a:r>
              <a:rPr lang="el-GR" sz="2800" dirty="0" smtClean="0"/>
              <a:t> κ.α.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67544" y="476672"/>
            <a:ext cx="8280920" cy="584775"/>
          </a:xfrm>
          <a:prstGeom prst="rect">
            <a:avLst/>
          </a:prstGeom>
          <a:noFill/>
          <a:ln w="38100" cap="rnd" cmpd="dbl">
            <a:solidFill>
              <a:schemeClr val="tx1"/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  <a:reflection blurRad="6350" stA="52000" endA="300" endPos="35000" dir="5400000" sy="-100000" algn="bl" rotWithShape="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 smtClean="0"/>
              <a:t>Antoni </a:t>
            </a:r>
            <a:r>
              <a:rPr lang="en-US" sz="3200" b="1" i="1" dirty="0" err="1" smtClean="0"/>
              <a:t>Szalowski</a:t>
            </a:r>
            <a:r>
              <a:rPr lang="en-US" sz="3200" b="1" i="1" dirty="0" smtClean="0"/>
              <a:t> (1907 – 1973</a:t>
            </a:r>
            <a:r>
              <a:rPr lang="el-GR" sz="3200" b="1" i="1" dirty="0" smtClean="0"/>
              <a:t>)</a:t>
            </a:r>
            <a:endParaRPr lang="el-GR" sz="3200" b="1" i="1" dirty="0"/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Γυμνάσιο Αγριάς     </a:t>
            </a:r>
            <a:r>
              <a:rPr lang="en-US" smtClean="0"/>
              <a:t>Polish Day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2487144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r>
              <a:rPr lang="el-GR" dirty="0" smtClean="0"/>
              <a:t>Θρησκευτικές συνθέσεις</a:t>
            </a:r>
          </a:p>
          <a:p>
            <a:pPr marL="0" indent="0">
              <a:buNone/>
            </a:pPr>
            <a:r>
              <a:rPr lang="el-GR" dirty="0" smtClean="0"/>
              <a:t>Ένα μεγάλο </a:t>
            </a:r>
            <a:r>
              <a:rPr lang="en-US" dirty="0" err="1" smtClean="0"/>
              <a:t>Magnificant</a:t>
            </a:r>
            <a:endParaRPr lang="en-US" dirty="0" smtClean="0"/>
          </a:p>
          <a:p>
            <a:pPr marL="0" indent="0">
              <a:buNone/>
            </a:pPr>
            <a:r>
              <a:rPr lang="el-GR" dirty="0" smtClean="0"/>
              <a:t>Το έργο του βρίσκεται στο </a:t>
            </a:r>
            <a:r>
              <a:rPr lang="en-US" dirty="0" err="1" smtClean="0"/>
              <a:t>Offertoria</a:t>
            </a:r>
            <a:r>
              <a:rPr lang="en-US" dirty="0" smtClean="0"/>
              <a:t>/Communes </a:t>
            </a:r>
            <a:r>
              <a:rPr lang="en-US" dirty="0" err="1" smtClean="0"/>
              <a:t>totius</a:t>
            </a:r>
            <a:r>
              <a:rPr lang="en-US" dirty="0" smtClean="0"/>
              <a:t> </a:t>
            </a:r>
            <a:r>
              <a:rPr lang="en-US" dirty="0" err="1" smtClean="0"/>
              <a:t>anni</a:t>
            </a:r>
            <a:r>
              <a:rPr lang="en-US" dirty="0"/>
              <a:t> </a:t>
            </a:r>
            <a:r>
              <a:rPr lang="el-GR" dirty="0" smtClean="0"/>
              <a:t>και επιπλέον </a:t>
            </a:r>
            <a:r>
              <a:rPr lang="en-US" dirty="0" smtClean="0"/>
              <a:t>hymns, antiphons, a </a:t>
            </a:r>
            <a:r>
              <a:rPr lang="en-US" dirty="0" err="1" smtClean="0"/>
              <a:t>magnificat</a:t>
            </a:r>
            <a:r>
              <a:rPr lang="en-US" dirty="0" smtClean="0"/>
              <a:t>, 3 instrumental fantasias </a:t>
            </a:r>
            <a:r>
              <a:rPr lang="el-GR" dirty="0" smtClean="0"/>
              <a:t>σε εκδόσεις της Βενετίας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67544" y="476672"/>
            <a:ext cx="8280920" cy="584775"/>
          </a:xfrm>
          <a:prstGeom prst="rect">
            <a:avLst/>
          </a:prstGeom>
          <a:noFill/>
          <a:ln w="38100" cap="rnd" cmpd="dbl">
            <a:solidFill>
              <a:schemeClr val="tx1"/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  <a:reflection blurRad="6350" stA="52000" endA="300" endPos="35000" dir="5400000" sy="-100000" algn="bl" rotWithShape="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 err="1" smtClean="0"/>
              <a:t>Nikolaj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Zielenski</a:t>
            </a:r>
            <a:r>
              <a:rPr lang="en-US" sz="3200" b="1" i="1" dirty="0" smtClean="0"/>
              <a:t> ( </a:t>
            </a:r>
            <a:r>
              <a:rPr lang="el-GR" sz="2400" i="1" dirty="0" err="1" smtClean="0"/>
              <a:t>περ</a:t>
            </a:r>
            <a:r>
              <a:rPr lang="el-GR" sz="2400" i="1" dirty="0" smtClean="0"/>
              <a:t>.</a:t>
            </a:r>
            <a:r>
              <a:rPr lang="el-GR" sz="3200" b="1" i="1" dirty="0" smtClean="0"/>
              <a:t> </a:t>
            </a:r>
            <a:r>
              <a:rPr lang="en-US" sz="3200" b="1" i="1" dirty="0" smtClean="0"/>
              <a:t>1</a:t>
            </a:r>
            <a:r>
              <a:rPr lang="el-GR" sz="3200" b="1" i="1" dirty="0" smtClean="0"/>
              <a:t>550</a:t>
            </a:r>
            <a:r>
              <a:rPr lang="en-US" sz="3200" b="1" i="1" dirty="0" smtClean="0"/>
              <a:t> – 1</a:t>
            </a:r>
            <a:r>
              <a:rPr lang="el-GR" sz="3200" b="1" i="1" dirty="0" smtClean="0"/>
              <a:t>615)</a:t>
            </a:r>
            <a:endParaRPr lang="el-GR" sz="3200" b="1" i="1" dirty="0"/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Γυμνάσιο Αγριάς     </a:t>
            </a:r>
            <a:r>
              <a:rPr lang="en-US" smtClean="0"/>
              <a:t>Polish Day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86823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Edyta </a:t>
            </a:r>
            <a:r>
              <a:rPr lang="en-US" dirty="0" err="1" smtClean="0"/>
              <a:t>Bartosiewicz</a:t>
            </a:r>
            <a:endParaRPr lang="en-US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 err="1" smtClean="0"/>
              <a:t>KaniaNosowska</a:t>
            </a:r>
            <a:endParaRPr lang="en-US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 err="1" smtClean="0"/>
              <a:t>Poda</a:t>
            </a:r>
            <a:endParaRPr lang="en-US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 err="1" smtClean="0"/>
              <a:t>Piofr</a:t>
            </a:r>
            <a:r>
              <a:rPr lang="en-US" dirty="0" smtClean="0"/>
              <a:t> </a:t>
            </a:r>
            <a:r>
              <a:rPr lang="en-US" dirty="0" err="1" smtClean="0"/>
              <a:t>Rogucki</a:t>
            </a:r>
            <a:endParaRPr lang="en-US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 err="1" smtClean="0"/>
              <a:t>Krysztof</a:t>
            </a:r>
            <a:r>
              <a:rPr lang="en-US" dirty="0" smtClean="0"/>
              <a:t> </a:t>
            </a:r>
            <a:r>
              <a:rPr lang="en-US" dirty="0" err="1" smtClean="0"/>
              <a:t>Krawczyk</a:t>
            </a:r>
            <a:endParaRPr lang="en-US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Edyta </a:t>
            </a:r>
            <a:r>
              <a:rPr lang="en-US" dirty="0" err="1" smtClean="0"/>
              <a:t>Gorniak</a:t>
            </a:r>
            <a:endParaRPr lang="en-US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Margaret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err="1" smtClean="0"/>
              <a:t>Urszula</a:t>
            </a:r>
            <a:r>
              <a:rPr lang="en-US" dirty="0" smtClean="0"/>
              <a:t> </a:t>
            </a:r>
            <a:r>
              <a:rPr lang="en-US" dirty="0" err="1" smtClean="0"/>
              <a:t>Sipinke</a:t>
            </a:r>
            <a:endParaRPr lang="en-US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 err="1" smtClean="0"/>
              <a:t>Gosia</a:t>
            </a:r>
            <a:r>
              <a:rPr lang="en-US" dirty="0" smtClean="0"/>
              <a:t> </a:t>
            </a:r>
            <a:r>
              <a:rPr lang="en-US" dirty="0" err="1" smtClean="0"/>
              <a:t>Andrzejewicz</a:t>
            </a:r>
            <a:endParaRPr lang="en-US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 err="1" smtClean="0"/>
              <a:t>Monike</a:t>
            </a:r>
            <a:r>
              <a:rPr lang="en-US" dirty="0" smtClean="0"/>
              <a:t> </a:t>
            </a:r>
            <a:r>
              <a:rPr lang="en-US" dirty="0" err="1" smtClean="0"/>
              <a:t>Brodke</a:t>
            </a:r>
            <a:endParaRPr lang="el-GR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476672"/>
            <a:ext cx="8280920" cy="584775"/>
          </a:xfrm>
          <a:prstGeom prst="rect">
            <a:avLst/>
          </a:prstGeom>
          <a:noFill/>
          <a:ln w="38100" cap="rnd" cmpd="dbl">
            <a:solidFill>
              <a:schemeClr val="tx1"/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  <a:reflection blurRad="6350" stA="52000" endA="300" endPos="35000" dir="5400000" sy="-100000" algn="bl" rotWithShape="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l-GR" sz="3200" b="1" i="1" dirty="0" smtClean="0"/>
              <a:t>Σύγχρονοι </a:t>
            </a:r>
            <a:r>
              <a:rPr lang="en-US" sz="3200" b="1" i="1" dirty="0" smtClean="0"/>
              <a:t>Pop – rock </a:t>
            </a:r>
            <a:r>
              <a:rPr lang="el-GR" sz="3200" b="1" i="1" dirty="0" smtClean="0"/>
              <a:t>καλλιτέχνες   </a:t>
            </a:r>
            <a:endParaRPr lang="el-GR" sz="3200" b="1" i="1" dirty="0"/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Γυμνάσιο Αγριάς     </a:t>
            </a:r>
            <a:r>
              <a:rPr lang="en-US" smtClean="0"/>
              <a:t>Polish Day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4313348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Γυμνάσιο Αγριάς     </a:t>
            </a:r>
            <a:r>
              <a:rPr lang="en-US" smtClean="0"/>
              <a:t>Polish Day</a:t>
            </a:r>
            <a:endParaRPr lang="el-GR"/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17</a:t>
            </a:fld>
            <a:endParaRPr lang="el-GR"/>
          </a:p>
        </p:txBody>
      </p:sp>
      <p:sp>
        <p:nvSpPr>
          <p:cNvPr id="4" name="Ορθογώνιο 3"/>
          <p:cNvSpPr/>
          <p:nvPr/>
        </p:nvSpPr>
        <p:spPr>
          <a:xfrm>
            <a:off x="899592" y="1124744"/>
            <a:ext cx="75608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3200" dirty="0" smtClean="0"/>
              <a:t>Μια πολωνική παροιμία λέει ότι </a:t>
            </a:r>
          </a:p>
          <a:p>
            <a:pPr algn="ctr"/>
            <a:r>
              <a:rPr lang="el-GR" sz="3200" dirty="0" smtClean="0"/>
              <a:t>οι Πολωνοί  </a:t>
            </a:r>
            <a:r>
              <a:rPr lang="el-GR" sz="3200" dirty="0"/>
              <a:t>κατοικούν δύο κόσμους</a:t>
            </a:r>
            <a:r>
              <a:rPr lang="el-GR" sz="3200" dirty="0" smtClean="0"/>
              <a:t>,</a:t>
            </a:r>
          </a:p>
          <a:p>
            <a:pPr algn="ctr"/>
            <a:r>
              <a:rPr lang="el-GR" sz="3200" dirty="0" smtClean="0"/>
              <a:t> </a:t>
            </a:r>
            <a:r>
              <a:rPr lang="el-GR" sz="3200" dirty="0"/>
              <a:t>την πατρίδα και τη μουσική!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7721" y="2780928"/>
            <a:ext cx="6408712" cy="3168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039156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Εθνική φιλαρμονική ορχήστρα της Βαρσοβίας</a:t>
            </a:r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Γυμνάσιο Αγριάς     </a:t>
            </a:r>
            <a:r>
              <a:rPr lang="en-US" smtClean="0"/>
              <a:t>Polish Day</a:t>
            </a:r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2</a:t>
            </a:fld>
            <a:endParaRPr lang="el-GR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844824"/>
            <a:ext cx="6624736" cy="3600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44511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el-GR" sz="2800" dirty="0">
                <a:solidFill>
                  <a:prstClr val="black"/>
                </a:solidFill>
              </a:rPr>
              <a:t>Μικρό Θαύμα: 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l-GR" sz="2800" dirty="0">
                <a:solidFill>
                  <a:prstClr val="black"/>
                </a:solidFill>
              </a:rPr>
              <a:t>στίχοι στα 6 του χρόνια ,   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l-GR" sz="2800" dirty="0">
                <a:solidFill>
                  <a:prstClr val="black"/>
                </a:solidFill>
              </a:rPr>
              <a:t>1η Πολωνέζα στα 7</a:t>
            </a:r>
            <a:r>
              <a:rPr lang="el-GR" sz="2000" dirty="0">
                <a:solidFill>
                  <a:prstClr val="black"/>
                </a:solidFill>
              </a:rPr>
              <a:t>1/2 </a:t>
            </a:r>
            <a:r>
              <a:rPr lang="el-GR" sz="2800" dirty="0">
                <a:solidFill>
                  <a:prstClr val="black"/>
                </a:solidFill>
              </a:rPr>
              <a:t>του χρόνια ,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l-GR" sz="2800" dirty="0">
                <a:solidFill>
                  <a:prstClr val="black"/>
                </a:solidFill>
              </a:rPr>
              <a:t>1ο δημόσιο κοντσέρτο στα 9 του χρόνια .</a:t>
            </a:r>
          </a:p>
          <a:p>
            <a:pPr marL="0" lvl="0" indent="0">
              <a:buNone/>
            </a:pPr>
            <a:r>
              <a:rPr lang="el-GR" sz="2800" dirty="0" smtClean="0">
                <a:solidFill>
                  <a:prstClr val="black"/>
                </a:solidFill>
              </a:rPr>
              <a:t>Ήταν διευθυντής </a:t>
            </a:r>
            <a:r>
              <a:rPr lang="el-GR" sz="2800" dirty="0">
                <a:solidFill>
                  <a:prstClr val="black"/>
                </a:solidFill>
              </a:rPr>
              <a:t>του </a:t>
            </a:r>
            <a:r>
              <a:rPr lang="en-US" sz="2800" dirty="0" err="1" smtClean="0">
                <a:solidFill>
                  <a:prstClr val="black"/>
                </a:solidFill>
              </a:rPr>
              <a:t>Elsner</a:t>
            </a:r>
            <a:endParaRPr lang="en-US" sz="2800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l-GR" sz="2800" dirty="0" smtClean="0">
                <a:solidFill>
                  <a:prstClr val="black"/>
                </a:solidFill>
              </a:rPr>
              <a:t>Γνωριμία με την Γεωργία </a:t>
            </a:r>
            <a:r>
              <a:rPr lang="el-GR" sz="2800" dirty="0" err="1" smtClean="0">
                <a:solidFill>
                  <a:prstClr val="black"/>
                </a:solidFill>
              </a:rPr>
              <a:t>Σάνδη</a:t>
            </a:r>
            <a:r>
              <a:rPr lang="el-GR" sz="2800" dirty="0" smtClean="0">
                <a:solidFill>
                  <a:prstClr val="black"/>
                </a:solidFill>
              </a:rPr>
              <a:t> </a:t>
            </a:r>
            <a:r>
              <a:rPr lang="el-GR" sz="2800" dirty="0">
                <a:solidFill>
                  <a:prstClr val="black"/>
                </a:solidFill>
              </a:rPr>
              <a:t> </a:t>
            </a:r>
            <a:r>
              <a:rPr lang="el-GR" sz="2800" dirty="0" smtClean="0">
                <a:solidFill>
                  <a:prstClr val="black"/>
                </a:solidFill>
              </a:rPr>
              <a:t>(σχέση πάθους / ρήξη το 1847).</a:t>
            </a:r>
          </a:p>
          <a:p>
            <a:pPr marL="0" lvl="0" indent="0">
              <a:buNone/>
            </a:pPr>
            <a:r>
              <a:rPr lang="el-GR" sz="2800" dirty="0" smtClean="0">
                <a:solidFill>
                  <a:prstClr val="black"/>
                </a:solidFill>
              </a:rPr>
              <a:t>Φυματικός</a:t>
            </a:r>
          </a:p>
          <a:p>
            <a:pPr marL="0" lvl="0" indent="0">
              <a:buNone/>
            </a:pPr>
            <a:r>
              <a:rPr lang="el-GR" sz="2800" dirty="0" smtClean="0">
                <a:solidFill>
                  <a:prstClr val="black"/>
                </a:solidFill>
              </a:rPr>
              <a:t>Πνευματικός αδελφός των </a:t>
            </a:r>
            <a:r>
              <a:rPr lang="en-US" sz="2800" dirty="0">
                <a:solidFill>
                  <a:prstClr val="black"/>
                </a:solidFill>
              </a:rPr>
              <a:t>M</a:t>
            </a:r>
            <a:r>
              <a:rPr lang="en-US" sz="2800" dirty="0" smtClean="0">
                <a:solidFill>
                  <a:prstClr val="black"/>
                </a:solidFill>
              </a:rPr>
              <a:t>ozart, Schubert </a:t>
            </a:r>
            <a:r>
              <a:rPr lang="el-GR" sz="2800" dirty="0" smtClean="0">
                <a:solidFill>
                  <a:prstClr val="black"/>
                </a:solidFill>
              </a:rPr>
              <a:t>και εν μέρει του </a:t>
            </a:r>
            <a:r>
              <a:rPr lang="en-US" sz="2800" dirty="0" smtClean="0">
                <a:solidFill>
                  <a:prstClr val="black"/>
                </a:solidFill>
              </a:rPr>
              <a:t>Bellini </a:t>
            </a:r>
            <a:endParaRPr lang="el-GR" sz="2800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476672"/>
            <a:ext cx="8280920" cy="584775"/>
          </a:xfrm>
          <a:prstGeom prst="rect">
            <a:avLst/>
          </a:prstGeom>
          <a:noFill/>
          <a:ln w="38100" cap="rnd" cmpd="dbl">
            <a:solidFill>
              <a:schemeClr val="tx1"/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  <a:reflection blurRad="6350" stA="52000" endA="300" endPos="35000" dir="5400000" sy="-100000" algn="bl" rotWithShape="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/>
              <a:t>Chopin Frederic (1810 – 1849)</a:t>
            </a:r>
            <a:endParaRPr lang="el-GR" sz="3200" b="1" i="1" dirty="0"/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Γυμνάσιο Αγριάς     </a:t>
            </a:r>
            <a:r>
              <a:rPr lang="en-US" smtClean="0"/>
              <a:t>Polish Day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6877706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Γυμνάσιο Αγριάς     </a:t>
            </a:r>
            <a:r>
              <a:rPr lang="en-US" smtClean="0"/>
              <a:t>Polish Day</a:t>
            </a:r>
            <a:endParaRPr lang="el-GR"/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4</a:t>
            </a:fld>
            <a:endParaRPr lang="el-G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980728"/>
            <a:ext cx="6120680" cy="439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966042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l-GR" sz="2800" b="1" i="1" dirty="0" smtClean="0"/>
              <a:t>Μελωδία</a:t>
            </a:r>
            <a:r>
              <a:rPr lang="el-GR" sz="2800" i="1" dirty="0" smtClean="0"/>
              <a:t>:</a:t>
            </a:r>
            <a:r>
              <a:rPr lang="el-GR" sz="2800" i="1" dirty="0" smtClean="0">
                <a:solidFill>
                  <a:srgbClr val="FF0000"/>
                </a:solidFill>
              </a:rPr>
              <a:t>  </a:t>
            </a:r>
          </a:p>
          <a:p>
            <a:pPr marL="0" lvl="0" indent="0">
              <a:buNone/>
            </a:pPr>
            <a:r>
              <a:rPr lang="el-GR" sz="2800" dirty="0" smtClean="0"/>
              <a:t>κυρίαρχο στοιχείο στα έργα του οι όχι περιττοί καλλωπισμοί. </a:t>
            </a:r>
          </a:p>
          <a:p>
            <a:pPr marL="0" lvl="0" indent="0">
              <a:buNone/>
            </a:pPr>
            <a:r>
              <a:rPr lang="el-GR" sz="2800" dirty="0" smtClean="0"/>
              <a:t>Το έργο του ήταν κυρίως </a:t>
            </a:r>
            <a:r>
              <a:rPr lang="el-GR" sz="2800" dirty="0" err="1" smtClean="0"/>
              <a:t>πιανιστικό,με</a:t>
            </a:r>
            <a:r>
              <a:rPr lang="el-GR" sz="2800" dirty="0" smtClean="0"/>
              <a:t> εξαίρεση κάποια έργα μουσικής δωματίου</a:t>
            </a:r>
          </a:p>
          <a:p>
            <a:pPr marL="0" lvl="0" indent="0">
              <a:buNone/>
            </a:pPr>
            <a:r>
              <a:rPr lang="el-GR" sz="2800" dirty="0"/>
              <a:t>π</a:t>
            </a:r>
            <a:r>
              <a:rPr lang="el-GR" sz="2800" dirty="0" smtClean="0"/>
              <a:t>.χ. 17 πολωνικά τραγούδια. </a:t>
            </a:r>
          </a:p>
          <a:p>
            <a:pPr marL="0" lvl="0" indent="0">
              <a:buNone/>
            </a:pPr>
            <a:r>
              <a:rPr lang="el-GR" sz="2800" dirty="0" smtClean="0"/>
              <a:t>Πολωνέζες, μαζούρκες, νυχτερινά, σπουδές, μπαλάντες, </a:t>
            </a:r>
            <a:r>
              <a:rPr lang="el-GR" sz="2800" dirty="0" err="1" smtClean="0"/>
              <a:t>εμπρομπτύ</a:t>
            </a:r>
            <a:r>
              <a:rPr lang="el-GR" sz="2800" dirty="0" smtClean="0"/>
              <a:t>, σκέρτσα, </a:t>
            </a:r>
            <a:r>
              <a:rPr lang="el-GR" sz="2800" dirty="0" smtClean="0">
                <a:solidFill>
                  <a:srgbClr val="C00000"/>
                </a:solidFill>
              </a:rPr>
              <a:t>πένθιμο εμβατήριο, νανούρισμα, βαρκαρόλα,</a:t>
            </a:r>
            <a:r>
              <a:rPr lang="el-GR" sz="2800" dirty="0" smtClean="0"/>
              <a:t> ροντό, παραλλαγές, βαλς, φαντασία.</a:t>
            </a:r>
            <a:endParaRPr lang="el-GR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476672"/>
            <a:ext cx="8280920" cy="584775"/>
          </a:xfrm>
          <a:prstGeom prst="rect">
            <a:avLst/>
          </a:prstGeom>
          <a:noFill/>
          <a:ln w="38100" cap="rnd" cmpd="dbl">
            <a:solidFill>
              <a:schemeClr val="tx1"/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  <a:reflection blurRad="6350" stA="52000" endA="300" endPos="35000" dir="5400000" sy="-100000" algn="bl" rotWithShape="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/>
              <a:t>Chopin Frederic (1810 – 1849)</a:t>
            </a:r>
            <a:endParaRPr lang="el-GR" sz="3200" b="1" i="1" dirty="0"/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Γυμνάσιο Αγριάς     </a:t>
            </a:r>
            <a:r>
              <a:rPr lang="en-US" smtClean="0"/>
              <a:t>Polish Day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886050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smtClean="0"/>
              <a:t>Γυμνάσιο </a:t>
            </a:r>
            <a:r>
              <a:rPr lang="el-GR" dirty="0" err="1" smtClean="0"/>
              <a:t>Αγριάς</a:t>
            </a:r>
            <a:r>
              <a:rPr lang="el-GR" dirty="0" smtClean="0"/>
              <a:t>     </a:t>
            </a:r>
            <a:r>
              <a:rPr lang="en-US" dirty="0" smtClean="0"/>
              <a:t>Polish Days</a:t>
            </a:r>
            <a:endParaRPr lang="el-GR" dirty="0"/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6</a:t>
            </a:fld>
            <a:endParaRPr lang="el-GR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268761"/>
            <a:ext cx="5544616" cy="3960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50522" y="5755345"/>
            <a:ext cx="5688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/>
              <a:t>Μνημείο Σοπέν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20241369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sz="2800" dirty="0" smtClean="0">
                <a:cs typeface="Arial" panose="020B0604020202020204" pitchFamily="34" charset="0"/>
              </a:rPr>
              <a:t>Χρησιμοποιεί  </a:t>
            </a:r>
            <a:r>
              <a:rPr lang="el-GR" sz="2800" dirty="0">
                <a:cs typeface="Arial" panose="020B0604020202020204" pitchFamily="34" charset="0"/>
              </a:rPr>
              <a:t>τη </a:t>
            </a:r>
            <a:r>
              <a:rPr lang="el-GR" sz="2800" dirty="0" err="1">
                <a:cs typeface="Arial" panose="020B0604020202020204" pitchFamily="34" charset="0"/>
              </a:rPr>
              <a:t>σειραϊκή</a:t>
            </a:r>
            <a:r>
              <a:rPr lang="el-GR" sz="2800" dirty="0">
                <a:cs typeface="Arial" panose="020B0604020202020204" pitchFamily="34" charset="0"/>
              </a:rPr>
              <a:t> τεχνική.</a:t>
            </a:r>
          </a:p>
          <a:p>
            <a:pPr marL="0" indent="0">
              <a:buNone/>
            </a:pPr>
            <a:r>
              <a:rPr lang="el-GR" sz="2800" dirty="0" smtClean="0">
                <a:cs typeface="Arial" panose="020B0604020202020204" pitchFamily="34" charset="0"/>
              </a:rPr>
              <a:t>Έργα:</a:t>
            </a:r>
          </a:p>
          <a:p>
            <a:pPr marL="0" indent="0">
              <a:buNone/>
            </a:pPr>
            <a:r>
              <a:rPr lang="el-GR" sz="2800" dirty="0" smtClean="0">
                <a:cs typeface="Arial" panose="020B0604020202020204" pitchFamily="34" charset="0"/>
              </a:rPr>
              <a:t>Διάφορα,  </a:t>
            </a:r>
            <a:r>
              <a:rPr lang="el-GR" sz="2800" dirty="0">
                <a:cs typeface="Arial" panose="020B0604020202020204" pitchFamily="34" charset="0"/>
              </a:rPr>
              <a:t>όπως και </a:t>
            </a:r>
            <a:r>
              <a:rPr lang="el-GR" sz="2800" b="1" dirty="0">
                <a:cs typeface="Arial" panose="020B0604020202020204" pitchFamily="34" charset="0"/>
              </a:rPr>
              <a:t>μουσική για το θέατρο και τον κινηματογράφο</a:t>
            </a:r>
            <a:r>
              <a:rPr lang="el-GR" sz="2800" b="1" dirty="0" smtClean="0">
                <a:cs typeface="Arial" panose="020B0604020202020204" pitchFamily="34" charset="0"/>
              </a:rPr>
              <a:t>.</a:t>
            </a:r>
            <a:endParaRPr lang="en-US" sz="2800" b="1" dirty="0" smtClean="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l-GR" sz="2800" b="1" dirty="0" smtClean="0">
                <a:cs typeface="Arial" panose="020B0604020202020204" pitchFamily="34" charset="0"/>
              </a:rPr>
              <a:t> </a:t>
            </a:r>
            <a:r>
              <a:rPr lang="el-GR" sz="2800" i="1" dirty="0" err="1" smtClean="0">
                <a:cs typeface="Arial" panose="020B0604020202020204" pitchFamily="34" charset="0"/>
              </a:rPr>
              <a:t>π.χ</a:t>
            </a:r>
            <a:r>
              <a:rPr lang="el-GR" sz="2800" i="1" dirty="0" smtClean="0">
                <a:cs typeface="Arial" panose="020B0604020202020204" pitchFamily="34" charset="0"/>
              </a:rPr>
              <a:t> </a:t>
            </a:r>
            <a:r>
              <a:rPr lang="en-US" sz="2800" i="1" dirty="0">
                <a:cs typeface="Arial" panose="020B0604020202020204" pitchFamily="34" charset="0"/>
              </a:rPr>
              <a:t>Between the Shores, </a:t>
            </a:r>
            <a:r>
              <a:rPr lang="en-US" sz="2800" i="1" dirty="0" err="1">
                <a:cs typeface="Arial" panose="020B0604020202020204" pitchFamily="34" charset="0"/>
              </a:rPr>
              <a:t>Manhunters</a:t>
            </a:r>
            <a:r>
              <a:rPr lang="en-US" sz="2800" i="1" dirty="0">
                <a:cs typeface="Arial" panose="020B0604020202020204" pitchFamily="34" charset="0"/>
              </a:rPr>
              <a:t>, </a:t>
            </a:r>
            <a:r>
              <a:rPr lang="en-US" sz="2800" i="1" dirty="0" smtClean="0">
                <a:cs typeface="Arial" panose="020B0604020202020204" pitchFamily="34" charset="0"/>
              </a:rPr>
              <a:t>Sky </a:t>
            </a:r>
            <a:r>
              <a:rPr lang="en-US" sz="2800" i="1" dirty="0">
                <a:cs typeface="Arial" panose="020B0604020202020204" pitchFamily="34" charset="0"/>
              </a:rPr>
              <a:t>of stone κ.α</a:t>
            </a:r>
            <a:r>
              <a:rPr lang="el-GR" sz="2800" i="1" dirty="0">
                <a:cs typeface="Arial" panose="020B0604020202020204" pitchFamily="34" charset="0"/>
              </a:rPr>
              <a:t> </a:t>
            </a:r>
            <a:endParaRPr lang="el-GR" sz="2800" b="1" i="1" dirty="0">
              <a:cs typeface="Arial" panose="020B0604020202020204" pitchFamily="34" charset="0"/>
            </a:endParaRPr>
          </a:p>
          <a:p>
            <a:endParaRPr lang="el-GR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476672"/>
            <a:ext cx="8280920" cy="584775"/>
          </a:xfrm>
          <a:prstGeom prst="rect">
            <a:avLst/>
          </a:prstGeom>
          <a:noFill/>
          <a:ln w="38100" cap="rnd" cmpd="dbl">
            <a:solidFill>
              <a:schemeClr val="tx1"/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  <a:reflection blurRad="6350" stA="52000" endA="300" endPos="35000" dir="5400000" sy="-100000" algn="bl" rotWithShape="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/>
              <a:t>Baird Tadeusz (1928 – </a:t>
            </a:r>
            <a:r>
              <a:rPr lang="en-US" sz="3200" b="1" i="1" dirty="0" smtClean="0"/>
              <a:t>1981</a:t>
            </a:r>
            <a:r>
              <a:rPr lang="el-GR" sz="3200" b="1" i="1" dirty="0" smtClean="0"/>
              <a:t>)</a:t>
            </a:r>
            <a:endParaRPr lang="el-GR" sz="3200" b="1" i="1" dirty="0"/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7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Γυμνάσιο Αγριάς     </a:t>
            </a:r>
            <a:r>
              <a:rPr lang="en-US" smtClean="0"/>
              <a:t>Polish Day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8498488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476672"/>
            <a:ext cx="8280920" cy="584775"/>
          </a:xfrm>
          <a:prstGeom prst="rect">
            <a:avLst/>
          </a:prstGeom>
          <a:noFill/>
          <a:ln w="38100" cap="rnd" cmpd="dbl">
            <a:solidFill>
              <a:schemeClr val="tx1"/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  <a:reflection blurRad="6350" stA="52000" endA="300" endPos="35000" dir="5400000" sy="-100000" algn="bl" rotWithShape="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 smtClean="0"/>
              <a:t>Benda Frantisek (1709 </a:t>
            </a:r>
            <a:r>
              <a:rPr lang="en-US" sz="3200" b="1" i="1" dirty="0"/>
              <a:t>– </a:t>
            </a:r>
            <a:r>
              <a:rPr lang="en-US" sz="3200" b="1" i="1" dirty="0" smtClean="0"/>
              <a:t>1786</a:t>
            </a:r>
            <a:r>
              <a:rPr lang="el-GR" sz="3200" b="1" i="1" dirty="0" smtClean="0"/>
              <a:t>)</a:t>
            </a:r>
            <a:endParaRPr lang="el-GR" sz="3200" b="1" i="1" dirty="0"/>
          </a:p>
        </p:txBody>
      </p:sp>
      <p:sp>
        <p:nvSpPr>
          <p:cNvPr id="8" name="TextBox 7"/>
          <p:cNvSpPr txBox="1"/>
          <p:nvPr/>
        </p:nvSpPr>
        <p:spPr>
          <a:xfrm>
            <a:off x="467544" y="1772816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err="1" smtClean="0"/>
              <a:t>Μπέντα</a:t>
            </a:r>
            <a:r>
              <a:rPr lang="el-GR" sz="2800" dirty="0" smtClean="0"/>
              <a:t> </a:t>
            </a:r>
            <a:r>
              <a:rPr lang="el-GR" sz="2800" dirty="0" err="1" smtClean="0"/>
              <a:t>Φράντιζεκ</a:t>
            </a:r>
            <a:r>
              <a:rPr lang="el-GR" sz="2800" dirty="0" smtClean="0"/>
              <a:t> ή Φραντς (24/7/1709- 07/03/1786)</a:t>
            </a:r>
            <a:endParaRPr lang="el-GR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467544" y="3356992"/>
            <a:ext cx="8280920" cy="584775"/>
          </a:xfrm>
          <a:prstGeom prst="rect">
            <a:avLst/>
          </a:prstGeom>
          <a:noFill/>
          <a:ln w="38100" cap="rnd" cmpd="dbl">
            <a:solidFill>
              <a:schemeClr val="tx1"/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  <a:reflection blurRad="6350" stA="52000" endA="300" endPos="35000" dir="5400000" sy="-100000" algn="bl" rotWithShape="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 smtClean="0"/>
              <a:t>Benda Jiri Antonin</a:t>
            </a:r>
            <a:r>
              <a:rPr lang="el-GR" sz="3200" b="1" i="1" dirty="0"/>
              <a:t> </a:t>
            </a:r>
            <a:r>
              <a:rPr lang="el-GR" sz="3200" b="1" i="1" dirty="0" smtClean="0"/>
              <a:t>ή</a:t>
            </a:r>
            <a:r>
              <a:rPr lang="en-US" sz="3200" b="1" i="1" dirty="0" smtClean="0"/>
              <a:t> Georg </a:t>
            </a:r>
            <a:endParaRPr lang="el-GR" sz="3200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683568" y="4581128"/>
            <a:ext cx="7128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Αδελφός του </a:t>
            </a:r>
            <a:r>
              <a:rPr lang="el-GR" sz="2800" dirty="0" err="1"/>
              <a:t>Μπέντα</a:t>
            </a:r>
            <a:r>
              <a:rPr lang="el-GR" sz="2800" dirty="0"/>
              <a:t> </a:t>
            </a:r>
            <a:r>
              <a:rPr lang="el-GR" sz="2800" dirty="0" err="1"/>
              <a:t>Φράντιζεκ</a:t>
            </a:r>
            <a:r>
              <a:rPr lang="el-GR" sz="2800" dirty="0"/>
              <a:t> </a:t>
            </a:r>
          </a:p>
        </p:txBody>
      </p:sp>
      <p:sp>
        <p:nvSpPr>
          <p:cNvPr id="10" name="Θέση αριθμού διαφάνειας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8</a:t>
            </a:fld>
            <a:endParaRPr lang="el-GR"/>
          </a:p>
        </p:txBody>
      </p:sp>
      <p:sp>
        <p:nvSpPr>
          <p:cNvPr id="11" name="Θέση υποσέλιδου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Γυμνάσιο Αγριάς     </a:t>
            </a:r>
            <a:r>
              <a:rPr lang="en-US" smtClean="0"/>
              <a:t>Polish Day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6815241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476672"/>
            <a:ext cx="8280920" cy="584775"/>
          </a:xfrm>
          <a:prstGeom prst="rect">
            <a:avLst/>
          </a:prstGeom>
          <a:noFill/>
          <a:ln w="38100" cap="rnd" cmpd="dbl">
            <a:solidFill>
              <a:schemeClr val="tx1"/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  <a:reflection blurRad="6350" stA="52000" endA="300" endPos="35000" dir="5400000" sy="-100000" algn="bl" rotWithShape="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 err="1"/>
              <a:t>Gui</a:t>
            </a:r>
            <a:r>
              <a:rPr lang="en-US" sz="3200" b="1" i="1" dirty="0"/>
              <a:t> Cesar (1835 – 1918</a:t>
            </a:r>
            <a:r>
              <a:rPr lang="el-GR" sz="3200" b="1" i="1" dirty="0"/>
              <a:t>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7544" y="1556792"/>
            <a:ext cx="81369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Γεννήθηκε στην Πολωνία και πέθανε στην Αγία Πετρούπολη.</a:t>
            </a:r>
          </a:p>
          <a:p>
            <a:r>
              <a:rPr lang="el-GR" sz="2800" dirty="0" smtClean="0"/>
              <a:t>Ήταν αυτοδίδακτος</a:t>
            </a:r>
            <a:endParaRPr lang="el-GR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467544" y="3356992"/>
            <a:ext cx="8280920" cy="584775"/>
          </a:xfrm>
          <a:prstGeom prst="rect">
            <a:avLst/>
          </a:prstGeom>
          <a:noFill/>
          <a:ln w="38100" cap="rnd" cmpd="dbl">
            <a:solidFill>
              <a:schemeClr val="tx1"/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  <a:reflection blurRad="6350" stA="52000" endA="300" endPos="35000" dir="5400000" sy="-100000" algn="bl" rotWithShape="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 smtClean="0"/>
              <a:t>Frederic </a:t>
            </a:r>
            <a:r>
              <a:rPr lang="en-US" sz="3200" b="1" i="1" dirty="0"/>
              <a:t>II’ </a:t>
            </a:r>
            <a:r>
              <a:rPr lang="en-US" sz="3200" b="1" i="1" dirty="0" smtClean="0"/>
              <a:t>(1712 </a:t>
            </a:r>
            <a:r>
              <a:rPr lang="en-US" sz="3200" b="1" i="1" dirty="0"/>
              <a:t>– </a:t>
            </a:r>
            <a:r>
              <a:rPr lang="en-US" sz="3200" b="1" i="1" dirty="0" smtClean="0"/>
              <a:t>1786)  </a:t>
            </a:r>
            <a:endParaRPr lang="el-GR" sz="3200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667869" y="4293096"/>
            <a:ext cx="712879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Έγραψε το θέμα της Μουσικής </a:t>
            </a:r>
            <a:r>
              <a:rPr lang="el-GR" sz="2800" dirty="0"/>
              <a:t>Π</a:t>
            </a:r>
            <a:r>
              <a:rPr lang="el-GR" sz="2800" dirty="0" smtClean="0"/>
              <a:t>ροσφοράς. </a:t>
            </a:r>
          </a:p>
          <a:p>
            <a:r>
              <a:rPr lang="el-GR" sz="2800" dirty="0" smtClean="0"/>
              <a:t>Έργο του </a:t>
            </a:r>
            <a:r>
              <a:rPr lang="en-US" sz="2800" dirty="0" err="1" smtClean="0"/>
              <a:t>J.S.Bach</a:t>
            </a:r>
            <a:r>
              <a:rPr lang="en-US" sz="2800" dirty="0" smtClean="0"/>
              <a:t> (BWV 1079)</a:t>
            </a:r>
            <a:r>
              <a:rPr lang="el-GR" sz="2800" dirty="0" smtClean="0"/>
              <a:t> </a:t>
            </a:r>
          </a:p>
          <a:p>
            <a:r>
              <a:rPr lang="el-GR" sz="2400" i="1" dirty="0" smtClean="0"/>
              <a:t>(2 φούγκες, μία </a:t>
            </a:r>
            <a:r>
              <a:rPr lang="en-US" sz="2400" i="1" dirty="0" smtClean="0"/>
              <a:t>trio sonata / </a:t>
            </a:r>
            <a:r>
              <a:rPr lang="el-GR" sz="2400" i="1" dirty="0" smtClean="0"/>
              <a:t>βιολί – φλάουτο, μπάσο </a:t>
            </a:r>
            <a:r>
              <a:rPr lang="el-GR" sz="2400" i="1" dirty="0" err="1" smtClean="0"/>
              <a:t>κοντίνονο</a:t>
            </a:r>
            <a:r>
              <a:rPr lang="el-GR" sz="2400" i="1" dirty="0" smtClean="0"/>
              <a:t>) κανόνες</a:t>
            </a:r>
            <a:endParaRPr lang="el-GR" sz="2400" i="1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9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Γυμνάσιο Αγριάς     </a:t>
            </a:r>
            <a:r>
              <a:rPr lang="en-US" smtClean="0"/>
              <a:t>Polish Day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7512337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7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634</Words>
  <Application>Microsoft Office PowerPoint</Application>
  <PresentationFormat>Προβολή στην οθόνη (4:3)</PresentationFormat>
  <Paragraphs>114</Paragraphs>
  <Slides>17</Slides>
  <Notes>2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17</vt:i4>
      </vt:variant>
    </vt:vector>
  </HeadingPairs>
  <TitlesOfParts>
    <vt:vector size="18" baseType="lpstr">
      <vt:lpstr>Θέμα του Office</vt:lpstr>
      <vt:lpstr>ΠΟΛΩΝΟΙ ΣΥΝΘΕΤΕΣ</vt:lpstr>
      <vt:lpstr>Εθνική φιλαρμονική ορχήστρα της Βαρσοβίας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ΠΟΛΩΝΟΙ ΣΥΝΘΕΤΕΣ</dc:title>
  <dc:creator>Χάρης</dc:creator>
  <cp:lastModifiedBy>Χάρης</cp:lastModifiedBy>
  <cp:revision>39</cp:revision>
  <dcterms:created xsi:type="dcterms:W3CDTF">2020-02-06T18:53:44Z</dcterms:created>
  <dcterms:modified xsi:type="dcterms:W3CDTF">2020-02-13T12:44:14Z</dcterms:modified>
</cp:coreProperties>
</file>