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ellaeFrancesco" initials="A" lastIdx="1" clrIdx="0">
    <p:extLst>
      <p:ext uri="{19B8F6BF-5375-455C-9EA6-DF929625EA0E}">
        <p15:presenceInfo xmlns:p15="http://schemas.microsoft.com/office/powerpoint/2012/main" userId="AntonellaeFrancesco" providerId="None"/>
      </p:ext>
    </p:extLst>
  </p:cmAuthor>
  <p:cmAuthor id="2" name="Laura" initials="L" lastIdx="1" clrIdx="1">
    <p:extLst>
      <p:ext uri="{19B8F6BF-5375-455C-9EA6-DF929625EA0E}">
        <p15:presenceInfo xmlns:p15="http://schemas.microsoft.com/office/powerpoint/2012/main" userId="Lau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12-15T09:14:58.447" idx="1">
    <p:pos x="7680" y="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3671F-71A0-4A82-A93A-41FCC28371EE}" type="doc">
      <dgm:prSet loTypeId="urn:microsoft.com/office/officeart/2005/8/layout/chevron1" loCatId="process" qsTypeId="urn:microsoft.com/office/officeart/2005/8/quickstyle/3d3" qsCatId="3D" csTypeId="urn:microsoft.com/office/officeart/2005/8/colors/accent1_2" csCatId="accent1" phldr="1"/>
      <dgm:spPr/>
      <dgm:t>
        <a:bodyPr/>
        <a:lstStyle/>
        <a:p>
          <a:endParaRPr lang="it-IT"/>
        </a:p>
      </dgm:t>
    </dgm:pt>
    <dgm:pt modelId="{00178BAE-F29B-4DD0-BA0E-016DE116AEB5}">
      <dgm:prSet/>
      <dgm:spPr>
        <a:solidFill>
          <a:schemeClr val="tx1">
            <a:lumMod val="85000"/>
            <a:lumOff val="1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i="1" smtClean="0">
              <a:latin typeface="Calibri Light" panose="020F0302020204030204" pitchFamily="34" charset="0"/>
            </a:rPr>
            <a:t>1.	The Odissey is the story about how Odysseus, a very brave warrior and king of Ithaca, and his men returned home after 9 years in the Trojan war.</a:t>
          </a:r>
          <a:endParaRPr lang="it-IT">
            <a:latin typeface="Calibri Light" panose="020F0302020204030204" pitchFamily="34" charset="0"/>
          </a:endParaRPr>
        </a:p>
      </dgm:t>
    </dgm:pt>
    <dgm:pt modelId="{5BCD2D6E-54C4-4271-B911-643EBD68F282}" type="parTrans" cxnId="{4248AE44-D41A-40E3-B3E4-F8E3484C0EA5}">
      <dgm:prSet/>
      <dgm:spPr/>
      <dgm:t>
        <a:bodyPr/>
        <a:lstStyle/>
        <a:p>
          <a:endParaRPr lang="it-IT"/>
        </a:p>
      </dgm:t>
    </dgm:pt>
    <dgm:pt modelId="{E40E3788-4371-4920-B976-A49484A5DF5A}" type="sibTrans" cxnId="{4248AE44-D41A-40E3-B3E4-F8E3484C0EA5}">
      <dgm:prSet/>
      <dgm:spPr/>
      <dgm:t>
        <a:bodyPr/>
        <a:lstStyle/>
        <a:p>
          <a:endParaRPr lang="it-IT"/>
        </a:p>
      </dgm:t>
    </dgm:pt>
    <dgm:pt modelId="{B522D7AA-79BE-47BB-9766-B5AAF87024F8}" type="pres">
      <dgm:prSet presAssocID="{10D3671F-71A0-4A82-A93A-41FCC28371EE}" presName="Name0" presStyleCnt="0">
        <dgm:presLayoutVars>
          <dgm:dir/>
          <dgm:animLvl val="lvl"/>
          <dgm:resizeHandles val="exact"/>
        </dgm:presLayoutVars>
      </dgm:prSet>
      <dgm:spPr/>
      <dgm:t>
        <a:bodyPr/>
        <a:lstStyle/>
        <a:p>
          <a:endParaRPr lang="it-IT"/>
        </a:p>
      </dgm:t>
    </dgm:pt>
    <dgm:pt modelId="{C3CC4DBE-1240-4ECB-A948-E54CA59B3C0E}" type="pres">
      <dgm:prSet presAssocID="{00178BAE-F29B-4DD0-BA0E-016DE116AEB5}" presName="parTxOnly" presStyleLbl="node1" presStyleIdx="0" presStyleCnt="1" custLinFactNeighborX="881" custLinFactNeighborY="20925">
        <dgm:presLayoutVars>
          <dgm:chMax val="0"/>
          <dgm:chPref val="0"/>
          <dgm:bulletEnabled val="1"/>
        </dgm:presLayoutVars>
      </dgm:prSet>
      <dgm:spPr/>
      <dgm:t>
        <a:bodyPr/>
        <a:lstStyle/>
        <a:p>
          <a:endParaRPr lang="it-IT"/>
        </a:p>
      </dgm:t>
    </dgm:pt>
  </dgm:ptLst>
  <dgm:cxnLst>
    <dgm:cxn modelId="{4248AE44-D41A-40E3-B3E4-F8E3484C0EA5}" srcId="{10D3671F-71A0-4A82-A93A-41FCC28371EE}" destId="{00178BAE-F29B-4DD0-BA0E-016DE116AEB5}" srcOrd="0" destOrd="0" parTransId="{5BCD2D6E-54C4-4271-B911-643EBD68F282}" sibTransId="{E40E3788-4371-4920-B976-A49484A5DF5A}"/>
    <dgm:cxn modelId="{0EE22F71-A9DC-47FC-9A9C-820CB3CC2DBB}" type="presOf" srcId="{00178BAE-F29B-4DD0-BA0E-016DE116AEB5}" destId="{C3CC4DBE-1240-4ECB-A948-E54CA59B3C0E}" srcOrd="0" destOrd="0" presId="urn:microsoft.com/office/officeart/2005/8/layout/chevron1"/>
    <dgm:cxn modelId="{B436FF9F-43F9-43D7-9493-256A983BC7AB}" type="presOf" srcId="{10D3671F-71A0-4A82-A93A-41FCC28371EE}" destId="{B522D7AA-79BE-47BB-9766-B5AAF87024F8}" srcOrd="0" destOrd="0" presId="urn:microsoft.com/office/officeart/2005/8/layout/chevron1"/>
    <dgm:cxn modelId="{C63ED421-7EC8-4431-86E3-1BB9C1AB8EF6}" type="presParOf" srcId="{B522D7AA-79BE-47BB-9766-B5AAF87024F8}" destId="{C3CC4DBE-1240-4ECB-A948-E54CA59B3C0E}"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ED8E1-4C18-475A-9D4D-596308962ADB}"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it-IT"/>
        </a:p>
      </dgm:t>
    </dgm:pt>
    <dgm:pt modelId="{E403AE9E-D01F-4A5C-B624-4831BA1CA7C2}">
      <dgm:prSet>
        <dgm:style>
          <a:lnRef idx="1">
            <a:schemeClr val="dk1"/>
          </a:lnRef>
          <a:fillRef idx="2">
            <a:schemeClr val="dk1"/>
          </a:fillRef>
          <a:effectRef idx="1">
            <a:schemeClr val="dk1"/>
          </a:effectRef>
          <a:fontRef idx="minor">
            <a:schemeClr val="dk1"/>
          </a:fontRef>
        </dgm:style>
      </dgm:prSet>
      <dgm:spPr>
        <a:ln/>
        <a:effectLst>
          <a:outerShdw blurRad="76200" dir="18900000" sy="23000" kx="-1200000" algn="bl" rotWithShape="0">
            <a:prstClr val="black">
              <a:alpha val="20000"/>
            </a:prstClr>
          </a:outerShdw>
        </a:effectLst>
        <a:scene3d>
          <a:camera prst="orthographicFront"/>
          <a:lightRig rig="flat" dir="t"/>
        </a:scene3d>
        <a:sp3d>
          <a:bevelT w="165100" prst="coolSlant"/>
        </a:sp3d>
      </dgm:spPr>
      <dgm:t>
        <a:bodyPr/>
        <a:lstStyle/>
        <a:p>
          <a:pPr rtl="0"/>
          <a:r>
            <a:rPr lang="en-US" i="1" dirty="0" smtClean="0"/>
            <a:t>3.	While sailing home from the Trojan War, Odysseus and 12 of his men reached an Island. </a:t>
          </a:r>
          <a:endParaRPr lang="it-IT" dirty="0"/>
        </a:p>
      </dgm:t>
    </dgm:pt>
    <dgm:pt modelId="{AC922ECD-1399-4A47-A0D8-0C2920E0876D}" type="parTrans" cxnId="{D38A7918-9D24-4BB2-8B1B-F4D776E08FDB}">
      <dgm:prSet/>
      <dgm:spPr/>
      <dgm:t>
        <a:bodyPr/>
        <a:lstStyle/>
        <a:p>
          <a:endParaRPr lang="it-IT"/>
        </a:p>
      </dgm:t>
    </dgm:pt>
    <dgm:pt modelId="{05754601-72E9-4242-AD01-90669DA5291D}" type="sibTrans" cxnId="{D38A7918-9D24-4BB2-8B1B-F4D776E08FDB}">
      <dgm:prSet/>
      <dgm:spPr/>
      <dgm:t>
        <a:bodyPr/>
        <a:lstStyle/>
        <a:p>
          <a:endParaRPr lang="it-IT"/>
        </a:p>
      </dgm:t>
    </dgm:pt>
    <dgm:pt modelId="{EBFB7977-17BC-41A2-8B22-3BC2D9767710}" type="pres">
      <dgm:prSet presAssocID="{149ED8E1-4C18-475A-9D4D-596308962ADB}" presName="outerComposite" presStyleCnt="0">
        <dgm:presLayoutVars>
          <dgm:chMax val="5"/>
          <dgm:dir/>
          <dgm:resizeHandles val="exact"/>
        </dgm:presLayoutVars>
      </dgm:prSet>
      <dgm:spPr/>
      <dgm:t>
        <a:bodyPr/>
        <a:lstStyle/>
        <a:p>
          <a:endParaRPr lang="it-IT"/>
        </a:p>
      </dgm:t>
    </dgm:pt>
    <dgm:pt modelId="{602C9E54-61A8-4816-B296-49671BAB31CE}" type="pres">
      <dgm:prSet presAssocID="{149ED8E1-4C18-475A-9D4D-596308962ADB}" presName="dummyMaxCanvas" presStyleCnt="0">
        <dgm:presLayoutVars/>
      </dgm:prSet>
      <dgm:spPr/>
    </dgm:pt>
    <dgm:pt modelId="{2931F415-BB5D-4863-A091-F341443E3C88}" type="pres">
      <dgm:prSet presAssocID="{149ED8E1-4C18-475A-9D4D-596308962ADB}" presName="OneNode_1" presStyleLbl="node1" presStyleIdx="0" presStyleCnt="1" custLinFactNeighborX="-11503" custLinFactNeighborY="-11474">
        <dgm:presLayoutVars>
          <dgm:bulletEnabled val="1"/>
        </dgm:presLayoutVars>
      </dgm:prSet>
      <dgm:spPr/>
      <dgm:t>
        <a:bodyPr/>
        <a:lstStyle/>
        <a:p>
          <a:endParaRPr lang="it-IT"/>
        </a:p>
      </dgm:t>
    </dgm:pt>
  </dgm:ptLst>
  <dgm:cxnLst>
    <dgm:cxn modelId="{D38A7918-9D24-4BB2-8B1B-F4D776E08FDB}" srcId="{149ED8E1-4C18-475A-9D4D-596308962ADB}" destId="{E403AE9E-D01F-4A5C-B624-4831BA1CA7C2}" srcOrd="0" destOrd="0" parTransId="{AC922ECD-1399-4A47-A0D8-0C2920E0876D}" sibTransId="{05754601-72E9-4242-AD01-90669DA5291D}"/>
    <dgm:cxn modelId="{9CF7CE1B-CEAF-4AC7-818C-1140194D906A}" type="presOf" srcId="{149ED8E1-4C18-475A-9D4D-596308962ADB}" destId="{EBFB7977-17BC-41A2-8B22-3BC2D9767710}" srcOrd="0" destOrd="0" presId="urn:microsoft.com/office/officeart/2005/8/layout/vProcess5"/>
    <dgm:cxn modelId="{B99DAD96-6E91-4A62-9D69-655B694B0E86}" type="presOf" srcId="{E403AE9E-D01F-4A5C-B624-4831BA1CA7C2}" destId="{2931F415-BB5D-4863-A091-F341443E3C88}" srcOrd="0" destOrd="0" presId="urn:microsoft.com/office/officeart/2005/8/layout/vProcess5"/>
    <dgm:cxn modelId="{E2064099-945A-4596-A3FB-59A55D9A7AD9}" type="presParOf" srcId="{EBFB7977-17BC-41A2-8B22-3BC2D9767710}" destId="{602C9E54-61A8-4816-B296-49671BAB31CE}" srcOrd="0" destOrd="0" presId="urn:microsoft.com/office/officeart/2005/8/layout/vProcess5"/>
    <dgm:cxn modelId="{5318401C-CB24-44F4-A4F0-78234384884D}" type="presParOf" srcId="{EBFB7977-17BC-41A2-8B22-3BC2D9767710}" destId="{2931F415-BB5D-4863-A091-F341443E3C88}"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C4DBE-1240-4ECB-A948-E54CA59B3C0E}">
      <dsp:nvSpPr>
        <dsp:cNvPr id="0" name=""/>
        <dsp:cNvSpPr/>
      </dsp:nvSpPr>
      <dsp:spPr>
        <a:xfrm>
          <a:off x="0" y="346336"/>
          <a:ext cx="6289964" cy="2515985"/>
        </a:xfrm>
        <a:prstGeom prst="chevron">
          <a:avLst/>
        </a:prstGeom>
        <a:solidFill>
          <a:schemeClr val="tx1">
            <a:lumMod val="85000"/>
            <a:lumOff val="1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rtl="0">
            <a:lnSpc>
              <a:spcPct val="90000"/>
            </a:lnSpc>
            <a:spcBef>
              <a:spcPct val="0"/>
            </a:spcBef>
            <a:spcAft>
              <a:spcPct val="35000"/>
            </a:spcAft>
          </a:pPr>
          <a:r>
            <a:rPr lang="en-US" sz="2600" i="1" kern="1200" smtClean="0">
              <a:latin typeface="Calibri Light" panose="020F0302020204030204" pitchFamily="34" charset="0"/>
            </a:rPr>
            <a:t>1.	The Odissey is the story about how Odysseus, a very brave warrior and king of Ithaca, and his men returned home after 9 years in the Trojan war.</a:t>
          </a:r>
          <a:endParaRPr lang="it-IT" sz="2600" kern="1200">
            <a:latin typeface="Calibri Light" panose="020F0302020204030204" pitchFamily="34" charset="0"/>
          </a:endParaRPr>
        </a:p>
      </dsp:txBody>
      <dsp:txXfrm>
        <a:off x="1257993" y="346336"/>
        <a:ext cx="3773979" cy="2515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1F415-BB5D-4863-A091-F341443E3C88}">
      <dsp:nvSpPr>
        <dsp:cNvPr id="0" name=""/>
        <dsp:cNvSpPr/>
      </dsp:nvSpPr>
      <dsp:spPr>
        <a:xfrm>
          <a:off x="0" y="465211"/>
          <a:ext cx="7467601" cy="120752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outerShdw blurRad="76200" dir="18900000" sy="23000" kx="-1200000" algn="bl" rotWithShape="0">
            <a:prstClr val="black">
              <a:alpha val="20000"/>
            </a:prstClr>
          </a:outerShdw>
        </a:effectLst>
        <a:scene3d>
          <a:camera prst="orthographicFront"/>
          <a:lightRig rig="flat" dir="t"/>
        </a:scene3d>
        <a:sp3d>
          <a:bevelT w="165100" prst="coolSlant"/>
        </a:sp3d>
      </dsp:spPr>
      <dsp:style>
        <a:lnRef idx="1">
          <a:schemeClr val="dk1"/>
        </a:lnRef>
        <a:fillRef idx="2">
          <a:schemeClr val="dk1"/>
        </a:fillRef>
        <a:effectRef idx="1">
          <a:schemeClr val="dk1"/>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i="1" kern="1200" dirty="0" smtClean="0"/>
            <a:t>3.	While sailing home from the Trojan War, Odysseus and 12 of his men reached an Island. </a:t>
          </a:r>
          <a:endParaRPr lang="it-IT" sz="2800" kern="1200" dirty="0"/>
        </a:p>
      </dsp:txBody>
      <dsp:txXfrm>
        <a:off x="35367" y="500578"/>
        <a:ext cx="7396867" cy="11367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EB52D-79B2-42C9-A9CD-B8E5758B0855}" type="datetimeFigureOut">
              <a:rPr lang="it-IT" smtClean="0"/>
              <a:t>15/12/2019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3B614-5834-4572-8C2B-62FE3E237DAC}" type="slidenum">
              <a:rPr lang="it-IT" smtClean="0"/>
              <a:t>‹N›</a:t>
            </a:fld>
            <a:endParaRPr lang="it-IT"/>
          </a:p>
        </p:txBody>
      </p:sp>
    </p:spTree>
    <p:extLst>
      <p:ext uri="{BB962C8B-B14F-4D97-AF65-F5344CB8AC3E}">
        <p14:creationId xmlns:p14="http://schemas.microsoft.com/office/powerpoint/2010/main" val="61087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8D3B614-5834-4572-8C2B-62FE3E237DAC}" type="slidenum">
              <a:rPr lang="it-IT" smtClean="0"/>
              <a:t>1</a:t>
            </a:fld>
            <a:endParaRPr lang="it-IT"/>
          </a:p>
        </p:txBody>
      </p:sp>
    </p:spTree>
    <p:extLst>
      <p:ext uri="{BB962C8B-B14F-4D97-AF65-F5344CB8AC3E}">
        <p14:creationId xmlns:p14="http://schemas.microsoft.com/office/powerpoint/2010/main" val="395774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F4954BA-395E-412F-900B-D9DB7B101BA7}" type="datetimeFigureOut">
              <a:rPr lang="it-IT" smtClean="0"/>
              <a:t>15/12/2019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246F4A-8D26-4B60-991E-3B224987A504}" type="slidenum">
              <a:rPr lang="it-IT" smtClean="0"/>
              <a:t>‹N›</a:t>
            </a:fld>
            <a:endParaRPr lang="it-IT"/>
          </a:p>
        </p:txBody>
      </p:sp>
    </p:spTree>
    <p:extLst>
      <p:ext uri="{BB962C8B-B14F-4D97-AF65-F5344CB8AC3E}">
        <p14:creationId xmlns:p14="http://schemas.microsoft.com/office/powerpoint/2010/main" val="365218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F4954BA-395E-412F-900B-D9DB7B101BA7}" type="datetimeFigureOut">
              <a:rPr lang="it-IT" smtClean="0"/>
              <a:t>15/12/2019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246F4A-8D26-4B60-991E-3B224987A504}" type="slidenum">
              <a:rPr lang="it-IT" smtClean="0"/>
              <a:t>‹N›</a:t>
            </a:fld>
            <a:endParaRPr lang="it-IT"/>
          </a:p>
        </p:txBody>
      </p:sp>
    </p:spTree>
    <p:extLst>
      <p:ext uri="{BB962C8B-B14F-4D97-AF65-F5344CB8AC3E}">
        <p14:creationId xmlns:p14="http://schemas.microsoft.com/office/powerpoint/2010/main" val="273473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F4954BA-395E-412F-900B-D9DB7B101BA7}" type="datetimeFigureOut">
              <a:rPr lang="it-IT" smtClean="0"/>
              <a:t>15/12/2019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246F4A-8D26-4B60-991E-3B224987A504}" type="slidenum">
              <a:rPr lang="it-IT" smtClean="0"/>
              <a:t>‹N›</a:t>
            </a:fld>
            <a:endParaRPr lang="it-IT"/>
          </a:p>
        </p:txBody>
      </p:sp>
    </p:spTree>
    <p:extLst>
      <p:ext uri="{BB962C8B-B14F-4D97-AF65-F5344CB8AC3E}">
        <p14:creationId xmlns:p14="http://schemas.microsoft.com/office/powerpoint/2010/main" val="55856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F4954BA-395E-412F-900B-D9DB7B101BA7}" type="datetimeFigureOut">
              <a:rPr lang="it-IT" smtClean="0"/>
              <a:t>15/12/2019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246F4A-8D26-4B60-991E-3B224987A504}" type="slidenum">
              <a:rPr lang="it-IT" smtClean="0"/>
              <a:t>‹N›</a:t>
            </a:fld>
            <a:endParaRPr lang="it-IT"/>
          </a:p>
        </p:txBody>
      </p:sp>
    </p:spTree>
    <p:extLst>
      <p:ext uri="{BB962C8B-B14F-4D97-AF65-F5344CB8AC3E}">
        <p14:creationId xmlns:p14="http://schemas.microsoft.com/office/powerpoint/2010/main" val="70316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CF4954BA-395E-412F-900B-D9DB7B101BA7}" type="datetimeFigureOut">
              <a:rPr lang="it-IT" smtClean="0"/>
              <a:t>15/12/2019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246F4A-8D26-4B60-991E-3B224987A504}" type="slidenum">
              <a:rPr lang="it-IT" smtClean="0"/>
              <a:t>‹N›</a:t>
            </a:fld>
            <a:endParaRPr lang="it-IT"/>
          </a:p>
        </p:txBody>
      </p:sp>
    </p:spTree>
    <p:extLst>
      <p:ext uri="{BB962C8B-B14F-4D97-AF65-F5344CB8AC3E}">
        <p14:creationId xmlns:p14="http://schemas.microsoft.com/office/powerpoint/2010/main" val="332626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F4954BA-395E-412F-900B-D9DB7B101BA7}" type="datetimeFigureOut">
              <a:rPr lang="it-IT" smtClean="0"/>
              <a:t>15/12/2019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246F4A-8D26-4B60-991E-3B224987A504}" type="slidenum">
              <a:rPr lang="it-IT" smtClean="0"/>
              <a:t>‹N›</a:t>
            </a:fld>
            <a:endParaRPr lang="it-IT"/>
          </a:p>
        </p:txBody>
      </p:sp>
    </p:spTree>
    <p:extLst>
      <p:ext uri="{BB962C8B-B14F-4D97-AF65-F5344CB8AC3E}">
        <p14:creationId xmlns:p14="http://schemas.microsoft.com/office/powerpoint/2010/main" val="270936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F4954BA-395E-412F-900B-D9DB7B101BA7}" type="datetimeFigureOut">
              <a:rPr lang="it-IT" smtClean="0"/>
              <a:t>15/12/2019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D246F4A-8D26-4B60-991E-3B224987A504}" type="slidenum">
              <a:rPr lang="it-IT" smtClean="0"/>
              <a:t>‹N›</a:t>
            </a:fld>
            <a:endParaRPr lang="it-IT"/>
          </a:p>
        </p:txBody>
      </p:sp>
    </p:spTree>
    <p:extLst>
      <p:ext uri="{BB962C8B-B14F-4D97-AF65-F5344CB8AC3E}">
        <p14:creationId xmlns:p14="http://schemas.microsoft.com/office/powerpoint/2010/main" val="132469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F4954BA-395E-412F-900B-D9DB7B101BA7}" type="datetimeFigureOut">
              <a:rPr lang="it-IT" smtClean="0"/>
              <a:t>15/12/2019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D246F4A-8D26-4B60-991E-3B224987A504}" type="slidenum">
              <a:rPr lang="it-IT" smtClean="0"/>
              <a:t>‹N›</a:t>
            </a:fld>
            <a:endParaRPr lang="it-IT"/>
          </a:p>
        </p:txBody>
      </p:sp>
    </p:spTree>
    <p:extLst>
      <p:ext uri="{BB962C8B-B14F-4D97-AF65-F5344CB8AC3E}">
        <p14:creationId xmlns:p14="http://schemas.microsoft.com/office/powerpoint/2010/main" val="326288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F4954BA-395E-412F-900B-D9DB7B101BA7}" type="datetimeFigureOut">
              <a:rPr lang="it-IT" smtClean="0"/>
              <a:t>15/12/2019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D246F4A-8D26-4B60-991E-3B224987A504}" type="slidenum">
              <a:rPr lang="it-IT" smtClean="0"/>
              <a:t>‹N›</a:t>
            </a:fld>
            <a:endParaRPr lang="it-IT"/>
          </a:p>
        </p:txBody>
      </p:sp>
    </p:spTree>
    <p:extLst>
      <p:ext uri="{BB962C8B-B14F-4D97-AF65-F5344CB8AC3E}">
        <p14:creationId xmlns:p14="http://schemas.microsoft.com/office/powerpoint/2010/main" val="350015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CF4954BA-395E-412F-900B-D9DB7B101BA7}" type="datetimeFigureOut">
              <a:rPr lang="it-IT" smtClean="0"/>
              <a:t>15/12/2019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246F4A-8D26-4B60-991E-3B224987A504}" type="slidenum">
              <a:rPr lang="it-IT" smtClean="0"/>
              <a:t>‹N›</a:t>
            </a:fld>
            <a:endParaRPr lang="it-IT"/>
          </a:p>
        </p:txBody>
      </p:sp>
    </p:spTree>
    <p:extLst>
      <p:ext uri="{BB962C8B-B14F-4D97-AF65-F5344CB8AC3E}">
        <p14:creationId xmlns:p14="http://schemas.microsoft.com/office/powerpoint/2010/main" val="39929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CF4954BA-395E-412F-900B-D9DB7B101BA7}" type="datetimeFigureOut">
              <a:rPr lang="it-IT" smtClean="0"/>
              <a:t>15/12/2019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246F4A-8D26-4B60-991E-3B224987A504}" type="slidenum">
              <a:rPr lang="it-IT" smtClean="0"/>
              <a:t>‹N›</a:t>
            </a:fld>
            <a:endParaRPr lang="it-IT"/>
          </a:p>
        </p:txBody>
      </p:sp>
    </p:spTree>
    <p:extLst>
      <p:ext uri="{BB962C8B-B14F-4D97-AF65-F5344CB8AC3E}">
        <p14:creationId xmlns:p14="http://schemas.microsoft.com/office/powerpoint/2010/main" val="378850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954BA-395E-412F-900B-D9DB7B101BA7}" type="datetimeFigureOut">
              <a:rPr lang="it-IT" smtClean="0"/>
              <a:t>15/12/2019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46F4A-8D26-4B60-991E-3B224987A504}" type="slidenum">
              <a:rPr lang="it-IT" smtClean="0"/>
              <a:t>‹N›</a:t>
            </a:fld>
            <a:endParaRPr lang="it-IT"/>
          </a:p>
        </p:txBody>
      </p:sp>
    </p:spTree>
    <p:extLst>
      <p:ext uri="{BB962C8B-B14F-4D97-AF65-F5344CB8AC3E}">
        <p14:creationId xmlns:p14="http://schemas.microsoft.com/office/powerpoint/2010/main" val="3594782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7.jpe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45672" y="46807"/>
            <a:ext cx="9144000" cy="932909"/>
          </a:xfrm>
          <a:ln>
            <a:noFill/>
          </a:ln>
          <a:effectLst>
            <a:glow rad="63500">
              <a:schemeClr val="accent2">
                <a:satMod val="175000"/>
                <a:alpha val="40000"/>
              </a:schemeClr>
            </a:glow>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a:normAutofit/>
          </a:bodyPr>
          <a:lstStyle/>
          <a:p>
            <a:r>
              <a:rPr lang="it-IT" dirty="0" smtClean="0">
                <a:latin typeface="Andalus" panose="02020603050405020304" pitchFamily="18" charset="-78"/>
                <a:cs typeface="Andalus" panose="02020603050405020304" pitchFamily="18" charset="-78"/>
              </a:rPr>
              <a:t>Odysseus and </a:t>
            </a:r>
            <a:r>
              <a:rPr lang="it-IT" dirty="0" err="1" smtClean="0">
                <a:latin typeface="Andalus" panose="02020603050405020304" pitchFamily="18" charset="-78"/>
                <a:cs typeface="Andalus" panose="02020603050405020304" pitchFamily="18" charset="-78"/>
              </a:rPr>
              <a:t>Polyphemus</a:t>
            </a:r>
            <a:endParaRPr lang="it-IT" dirty="0">
              <a:latin typeface="Andalus" panose="02020603050405020304" pitchFamily="18" charset="-78"/>
              <a:cs typeface="Andalus" panose="02020603050405020304" pitchFamily="18" charset="-78"/>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410" y="1151166"/>
            <a:ext cx="4232837" cy="55780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604367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Tm="5000">
        <p15:prstTrans prst="curtains"/>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8">
                                          <p:stCondLst>
                                            <p:cond delay="0"/>
                                          </p:stCondLst>
                                        </p:cTn>
                                        <p:tgtEl>
                                          <p:spTgt spid="6"/>
                                        </p:tgtEl>
                                      </p:cBhvr>
                                    </p:animEffect>
                                    <p:anim calcmode="lin" valueType="num">
                                      <p:cBhvr>
                                        <p:cTn id="14" dur="159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581"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581" tmFilter="0, 0; 0.125,0.2665; 0.25,0.4; 0.375,0.465; 0.5,0.5;  0.625,0.535; 0.75,0.6; 0.875,0.7335; 1,1">
                                          <p:stCondLst>
                                            <p:cond delay="581"/>
                                          </p:stCondLst>
                                        </p:cTn>
                                        <p:tgtEl>
                                          <p:spTgt spid="6"/>
                                        </p:tgtEl>
                                        <p:attrNameLst>
                                          <p:attrName>ppt_y</p:attrName>
                                        </p:attrNameLst>
                                      </p:cBhvr>
                                      <p:tavLst>
                                        <p:tav tm="0" fmla="#ppt_y-sin(pi*$)/9">
                                          <p:val>
                                            <p:fltVal val="0"/>
                                          </p:val>
                                        </p:tav>
                                        <p:tav tm="100000">
                                          <p:val>
                                            <p:fltVal val="1"/>
                                          </p:val>
                                        </p:tav>
                                      </p:tavLst>
                                    </p:anim>
                                    <p:anim calcmode="lin" valueType="num">
                                      <p:cBhvr>
                                        <p:cTn id="17" dur="291" tmFilter="0, 0; 0.125,0.2665; 0.25,0.4; 0.375,0.465; 0.5,0.5;  0.625,0.535; 0.75,0.6; 0.875,0.7335; 1,1">
                                          <p:stCondLst>
                                            <p:cond delay="1159"/>
                                          </p:stCondLst>
                                        </p:cTn>
                                        <p:tgtEl>
                                          <p:spTgt spid="6"/>
                                        </p:tgtEl>
                                        <p:attrNameLst>
                                          <p:attrName>ppt_y</p:attrName>
                                        </p:attrNameLst>
                                      </p:cBhvr>
                                      <p:tavLst>
                                        <p:tav tm="0" fmla="#ppt_y-sin(pi*$)/27">
                                          <p:val>
                                            <p:fltVal val="0"/>
                                          </p:val>
                                        </p:tav>
                                        <p:tav tm="100000">
                                          <p:val>
                                            <p:fltVal val="1"/>
                                          </p:val>
                                        </p:tav>
                                      </p:tavLst>
                                    </p:anim>
                                    <p:anim calcmode="lin" valueType="num">
                                      <p:cBhvr>
                                        <p:cTn id="18" dur="144" tmFilter="0, 0; 0.125,0.2665; 0.25,0.4; 0.375,0.465; 0.5,0.5;  0.625,0.535; 0.75,0.6; 0.875,0.7335; 1,1">
                                          <p:stCondLst>
                                            <p:cond delay="1449"/>
                                          </p:stCondLst>
                                        </p:cTn>
                                        <p:tgtEl>
                                          <p:spTgt spid="6"/>
                                        </p:tgtEl>
                                        <p:attrNameLst>
                                          <p:attrName>ppt_y</p:attrName>
                                        </p:attrNameLst>
                                      </p:cBhvr>
                                      <p:tavLst>
                                        <p:tav tm="0" fmla="#ppt_y-sin(pi*$)/81">
                                          <p:val>
                                            <p:fltVal val="0"/>
                                          </p:val>
                                        </p:tav>
                                        <p:tav tm="100000">
                                          <p:val>
                                            <p:fltVal val="1"/>
                                          </p:val>
                                        </p:tav>
                                      </p:tavLst>
                                    </p:anim>
                                    <p:animScale>
                                      <p:cBhvr>
                                        <p:cTn id="19" dur="23">
                                          <p:stCondLst>
                                            <p:cond delay="569"/>
                                          </p:stCondLst>
                                        </p:cTn>
                                        <p:tgtEl>
                                          <p:spTgt spid="6"/>
                                        </p:tgtEl>
                                      </p:cBhvr>
                                      <p:to x="100000" y="60000"/>
                                    </p:animScale>
                                    <p:animScale>
                                      <p:cBhvr>
                                        <p:cTn id="20" dur="145" decel="50000">
                                          <p:stCondLst>
                                            <p:cond delay="592"/>
                                          </p:stCondLst>
                                        </p:cTn>
                                        <p:tgtEl>
                                          <p:spTgt spid="6"/>
                                        </p:tgtEl>
                                      </p:cBhvr>
                                      <p:to x="100000" y="100000"/>
                                    </p:animScale>
                                    <p:animScale>
                                      <p:cBhvr>
                                        <p:cTn id="21" dur="23">
                                          <p:stCondLst>
                                            <p:cond delay="1148"/>
                                          </p:stCondLst>
                                        </p:cTn>
                                        <p:tgtEl>
                                          <p:spTgt spid="6"/>
                                        </p:tgtEl>
                                      </p:cBhvr>
                                      <p:to x="100000" y="80000"/>
                                    </p:animScale>
                                    <p:animScale>
                                      <p:cBhvr>
                                        <p:cTn id="22" dur="145" decel="50000">
                                          <p:stCondLst>
                                            <p:cond delay="1171"/>
                                          </p:stCondLst>
                                        </p:cTn>
                                        <p:tgtEl>
                                          <p:spTgt spid="6"/>
                                        </p:tgtEl>
                                      </p:cBhvr>
                                      <p:to x="100000" y="100000"/>
                                    </p:animScale>
                                    <p:animScale>
                                      <p:cBhvr>
                                        <p:cTn id="23" dur="23">
                                          <p:stCondLst>
                                            <p:cond delay="1437"/>
                                          </p:stCondLst>
                                        </p:cTn>
                                        <p:tgtEl>
                                          <p:spTgt spid="6"/>
                                        </p:tgtEl>
                                      </p:cBhvr>
                                      <p:to x="100000" y="90000"/>
                                    </p:animScale>
                                    <p:animScale>
                                      <p:cBhvr>
                                        <p:cTn id="24" dur="145" decel="50000">
                                          <p:stCondLst>
                                            <p:cond delay="1460"/>
                                          </p:stCondLst>
                                        </p:cTn>
                                        <p:tgtEl>
                                          <p:spTgt spid="6"/>
                                        </p:tgtEl>
                                      </p:cBhvr>
                                      <p:to x="100000" y="100000"/>
                                    </p:animScale>
                                    <p:animScale>
                                      <p:cBhvr>
                                        <p:cTn id="25" dur="23">
                                          <p:stCondLst>
                                            <p:cond delay="1582"/>
                                          </p:stCondLst>
                                        </p:cTn>
                                        <p:tgtEl>
                                          <p:spTgt spid="6"/>
                                        </p:tgtEl>
                                      </p:cBhvr>
                                      <p:to x="100000" y="95000"/>
                                    </p:animScale>
                                    <p:animScale>
                                      <p:cBhvr>
                                        <p:cTn id="26" dur="145" decel="50000">
                                          <p:stCondLst>
                                            <p:cond delay="1605"/>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7818" y="106498"/>
            <a:ext cx="6054437" cy="2405530"/>
          </a:xfrm>
          <a:prstGeom prst="rect">
            <a:avLst/>
          </a:prstGeom>
        </p:spPr>
        <p:txBody>
          <a:bodyPr wrap="square">
            <a:spAutoFit/>
          </a:bodyPr>
          <a:lstStyle/>
          <a:p>
            <a:pPr lvl="0" algn="just">
              <a:lnSpc>
                <a:spcPct val="115000"/>
              </a:lnSpc>
              <a:spcAft>
                <a:spcPts val="1000"/>
              </a:spcAft>
            </a:pPr>
            <a:r>
              <a:rPr lang="it-IT" sz="2200"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9.  He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threw</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rock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their</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ship</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but</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he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missed</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massive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rocks</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thrown</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by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Polyphemus</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Odysseus</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ships</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can be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seen</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nowadays</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in the province of Catania. The suggestive “</a:t>
            </a:r>
            <a:r>
              <a:rPr lang="it-IT" sz="2200"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Faraglioni</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are of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volcanic</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origin</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add</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charm to the beautiful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natural</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reserve</a:t>
            </a:r>
            <a:r>
              <a:rPr lang="it-IT" sz="2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of Acitrezza.</a:t>
            </a:r>
          </a:p>
        </p:txBody>
      </p:sp>
      <p:pic>
        <p:nvPicPr>
          <p:cNvPr id="3" name="Immagine 2" descr="Risultati immagini per ciclopi che cercano odisseo"/>
          <p:cNvPicPr/>
          <p:nvPr/>
        </p:nvPicPr>
        <p:blipFill>
          <a:blip r:embed="rId2" cstate="print"/>
          <a:srcRect/>
          <a:stretch>
            <a:fillRect/>
          </a:stretch>
        </p:blipFill>
        <p:spPr bwMode="auto">
          <a:xfrm>
            <a:off x="363248" y="2968856"/>
            <a:ext cx="5469515" cy="348736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340" y="537560"/>
            <a:ext cx="4561683" cy="5503022"/>
          </a:xfrm>
          <a:prstGeom prst="rect">
            <a:avLst/>
          </a:prstGeom>
          <a:ln>
            <a:noFill/>
          </a:ln>
          <a:effectLst>
            <a:glow rad="63500">
              <a:schemeClr val="accent1">
                <a:satMod val="175000"/>
                <a:alpha val="40000"/>
              </a:schemeClr>
            </a:glow>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prst="angle"/>
          </a:sp3d>
        </p:spPr>
      </p:pic>
    </p:spTree>
    <p:extLst>
      <p:ext uri="{BB962C8B-B14F-4D97-AF65-F5344CB8AC3E}">
        <p14:creationId xmlns:p14="http://schemas.microsoft.com/office/powerpoint/2010/main" val="4006500034"/>
      </p:ext>
    </p:extLst>
  </p:cSld>
  <p:clrMapOvr>
    <a:masterClrMapping/>
  </p:clrMapOvr>
  <mc:AlternateContent xmlns:mc="http://schemas.openxmlformats.org/markup-compatibility/2006" xmlns:p14="http://schemas.microsoft.com/office/powerpoint/2010/main">
    <mc:Choice Requires="p14">
      <p:transition spd="slow" p14:dur="1400" advTm="35000">
        <p14:ripple/>
      </p:transition>
    </mc:Choice>
    <mc:Fallback xmlns="">
      <p:transition spd="slow"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3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250" fill="hold"/>
                                        <p:tgtEl>
                                          <p:spTgt spid="4"/>
                                        </p:tgtEl>
                                        <p:attrNameLst>
                                          <p:attrName>ppt_w</p:attrName>
                                        </p:attrNameLst>
                                      </p:cBhvr>
                                      <p:tavLst>
                                        <p:tav tm="0">
                                          <p:val>
                                            <p:fltVal val="0"/>
                                          </p:val>
                                        </p:tav>
                                        <p:tav tm="100000">
                                          <p:val>
                                            <p:strVal val="#ppt_w"/>
                                          </p:val>
                                        </p:tav>
                                      </p:tavLst>
                                    </p:anim>
                                    <p:anim calcmode="lin" valueType="num">
                                      <p:cBhvr>
                                        <p:cTn id="13" dur="1250" fill="hold"/>
                                        <p:tgtEl>
                                          <p:spTgt spid="4"/>
                                        </p:tgtEl>
                                        <p:attrNameLst>
                                          <p:attrName>ppt_h</p:attrName>
                                        </p:attrNameLst>
                                      </p:cBhvr>
                                      <p:tavLst>
                                        <p:tav tm="0">
                                          <p:val>
                                            <p:fltVal val="0"/>
                                          </p:val>
                                        </p:tav>
                                        <p:tav tm="100000">
                                          <p:val>
                                            <p:strVal val="#ppt_h"/>
                                          </p:val>
                                        </p:tav>
                                      </p:tavLst>
                                    </p:anim>
                                    <p:anim calcmode="lin" valueType="num">
                                      <p:cBhvr>
                                        <p:cTn id="14" dur="1250" fill="hold"/>
                                        <p:tgtEl>
                                          <p:spTgt spid="4"/>
                                        </p:tgtEl>
                                        <p:attrNameLst>
                                          <p:attrName>style.rotation</p:attrName>
                                        </p:attrNameLst>
                                      </p:cBhvr>
                                      <p:tavLst>
                                        <p:tav tm="0">
                                          <p:val>
                                            <p:fltVal val="90"/>
                                          </p:val>
                                        </p:tav>
                                        <p:tav tm="100000">
                                          <p:val>
                                            <p:fltVal val="0"/>
                                          </p:val>
                                        </p:tav>
                                      </p:tavLst>
                                    </p:anim>
                                    <p:animEffect transition="in" filter="fade">
                                      <p:cBhvr>
                                        <p:cTn id="15" dur="1250"/>
                                        <p:tgtEl>
                                          <p:spTgt spid="4"/>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559637"/>
          </a:xfrm>
          <a:prstGeom prst="rect">
            <a:avLst/>
          </a:prstGeom>
        </p:spPr>
      </p:pic>
      <p:pic>
        <p:nvPicPr>
          <p:cNvPr id="2" name="Immagine 1"/>
          <p:cNvPicPr>
            <a:picLocks noChangeAspect="1"/>
          </p:cNvPicPr>
          <p:nvPr/>
        </p:nvPicPr>
        <p:blipFill>
          <a:blip r:embed="rId3" cstate="print">
            <a:clrChange>
              <a:clrFrom>
                <a:srgbClr val="F3F2F0"/>
              </a:clrFrom>
              <a:clrTo>
                <a:srgbClr val="F3F2F0">
                  <a:alpha val="0"/>
                </a:srgbClr>
              </a:clrTo>
            </a:clrChange>
            <a:extLst>
              <a:ext uri="{28A0092B-C50C-407E-A947-70E740481C1C}">
                <a14:useLocalDpi xmlns:a14="http://schemas.microsoft.com/office/drawing/2010/main" val="0"/>
              </a:ext>
            </a:extLst>
          </a:blip>
          <a:stretch>
            <a:fillRect/>
          </a:stretch>
        </p:blipFill>
        <p:spPr>
          <a:xfrm>
            <a:off x="162656" y="927221"/>
            <a:ext cx="2156120" cy="2156120"/>
          </a:xfrm>
          <a:prstGeom prst="rect">
            <a:avLst/>
          </a:prstGeom>
        </p:spPr>
      </p:pic>
      <p:sp>
        <p:nvSpPr>
          <p:cNvPr id="4" name="CasellaDiTesto 3"/>
          <p:cNvSpPr txBox="1"/>
          <p:nvPr/>
        </p:nvSpPr>
        <p:spPr>
          <a:xfrm>
            <a:off x="162656" y="95023"/>
            <a:ext cx="6289964" cy="584775"/>
          </a:xfrm>
          <a:prstGeom prst="rect">
            <a:avLst/>
          </a:prstGeom>
          <a:noFill/>
          <a:ln>
            <a:noFill/>
          </a:ln>
          <a:effectLst>
            <a:glow rad="63500">
              <a:schemeClr val="accent5">
                <a:satMod val="175000"/>
                <a:alpha val="40000"/>
              </a:schemeClr>
            </a:glow>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a:sp3d>
        </p:spPr>
        <p:txBody>
          <a:bodyPr wrap="square" rtlCol="0">
            <a:prstTxWarp prst="textDoubleWave1">
              <a:avLst/>
            </a:prstTxWarp>
            <a:spAutoFit/>
            <a:sp3d extrusionH="57150">
              <a:bevelT w="38100" h="38100" prst="slope"/>
            </a:sp3d>
          </a:bodyPr>
          <a:lstStyle/>
          <a:p>
            <a:r>
              <a:rPr lang="it-IT" sz="3200" i="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Arial" panose="020B0604020202020204" pitchFamily="34" charset="0"/>
              </a:rPr>
              <a:t>Istituto</a:t>
            </a:r>
            <a:r>
              <a:rPr lang="it-IT" sz="3200" i="1" dirty="0" smtClean="0">
                <a:effectLst>
                  <a:outerShdw blurRad="38100" dist="38100" dir="2700000" algn="tl">
                    <a:srgbClr val="000000">
                      <a:alpha val="43137"/>
                    </a:srgbClr>
                  </a:outerShdw>
                </a:effectLst>
                <a:latin typeface="Bell MT" panose="02020503060305020303" pitchFamily="18" charset="0"/>
                <a:cs typeface="Arial" panose="020B0604020202020204" pitchFamily="34" charset="0"/>
              </a:rPr>
              <a:t> comprensivo San Giorgio        </a:t>
            </a:r>
            <a:endParaRPr lang="it-IT" sz="3200" i="1" dirty="0">
              <a:effectLst>
                <a:outerShdw blurRad="38100" dist="38100" dir="2700000" algn="tl">
                  <a:srgbClr val="000000">
                    <a:alpha val="43137"/>
                  </a:srgbClr>
                </a:outerShdw>
              </a:effectLst>
              <a:latin typeface="Bell MT" panose="02020503060305020303" pitchFamily="18" charset="0"/>
              <a:cs typeface="Arial" panose="020B0604020202020204" pitchFamily="34" charset="0"/>
            </a:endParaRPr>
          </a:p>
        </p:txBody>
      </p:sp>
      <p:sp>
        <p:nvSpPr>
          <p:cNvPr id="7" name="Rettangolo 6"/>
          <p:cNvSpPr/>
          <p:nvPr/>
        </p:nvSpPr>
        <p:spPr>
          <a:xfrm>
            <a:off x="9365673" y="8654995"/>
            <a:ext cx="2355272" cy="646331"/>
          </a:xfrm>
          <a:prstGeom prst="rect">
            <a:avLst/>
          </a:prstGeom>
        </p:spPr>
        <p:txBody>
          <a:bodyPr wrap="square">
            <a:spAutoFit/>
          </a:bodyPr>
          <a:lstStyle/>
          <a:p>
            <a:endParaRPr lang="it-IT" sz="3600" dirty="0">
              <a:latin typeface="Lucida Handwriting" panose="03010101010101010101" pitchFamily="66" charset="0"/>
            </a:endParaRPr>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2764" y="927221"/>
            <a:ext cx="2492125" cy="1614689"/>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6679" y="2275996"/>
            <a:ext cx="4400515" cy="3300386"/>
          </a:xfrm>
          <a:prstGeom prst="rect">
            <a:avLst/>
          </a:prstGeom>
        </p:spPr>
      </p:pic>
      <p:sp>
        <p:nvSpPr>
          <p:cNvPr id="9" name="CasellaDiTesto 8"/>
          <p:cNvSpPr txBox="1"/>
          <p:nvPr/>
        </p:nvSpPr>
        <p:spPr>
          <a:xfrm>
            <a:off x="4266559" y="5596116"/>
            <a:ext cx="3220753" cy="1261884"/>
          </a:xfrm>
          <a:prstGeom prst="rect">
            <a:avLst/>
          </a:prstGeom>
          <a:noFill/>
        </p:spPr>
        <p:txBody>
          <a:bodyPr wrap="none" rtlCol="0">
            <a:spAutoFit/>
          </a:bodyPr>
          <a:lstStyle/>
          <a:p>
            <a:r>
              <a:rPr lang="it-IT" sz="4400" b="1" dirty="0" smtClean="0">
                <a:solidFill>
                  <a:srgbClr val="0070C0"/>
                </a:solidFill>
                <a:latin typeface="Lucida Handwriting" panose="03010101010101010101" pitchFamily="66" charset="0"/>
              </a:rPr>
              <a:t>Acitrezza</a:t>
            </a:r>
          </a:p>
          <a:p>
            <a:r>
              <a:rPr lang="it-IT" sz="3200" b="1" dirty="0" smtClean="0">
                <a:solidFill>
                  <a:srgbClr val="0070C0"/>
                </a:solidFill>
                <a:latin typeface="Lucida Handwriting" panose="03010101010101010101" pitchFamily="66" charset="0"/>
              </a:rPr>
              <a:t>   </a:t>
            </a:r>
            <a:r>
              <a:rPr lang="it-IT" sz="3200" b="1" dirty="0" smtClean="0">
                <a:solidFill>
                  <a:srgbClr val="002060"/>
                </a:solidFill>
                <a:latin typeface="Lucida Handwriting" panose="03010101010101010101" pitchFamily="66" charset="0"/>
              </a:rPr>
              <a:t>Catania</a:t>
            </a:r>
            <a:endParaRPr lang="it-IT" sz="3200" b="1" dirty="0">
              <a:solidFill>
                <a:srgbClr val="002060"/>
              </a:solidFill>
              <a:latin typeface="Lucida Handwriting" panose="03010101010101010101" pitchFamily="66" charset="0"/>
            </a:endParaRPr>
          </a:p>
        </p:txBody>
      </p:sp>
      <p:sp>
        <p:nvSpPr>
          <p:cNvPr id="10" name="CasellaDiTesto 9"/>
          <p:cNvSpPr txBox="1"/>
          <p:nvPr/>
        </p:nvSpPr>
        <p:spPr>
          <a:xfrm>
            <a:off x="9365673" y="310466"/>
            <a:ext cx="1539204" cy="369332"/>
          </a:xfrm>
          <a:prstGeom prst="rect">
            <a:avLst/>
          </a:prstGeom>
          <a:noFill/>
        </p:spPr>
        <p:txBody>
          <a:bodyPr wrap="none" rtlCol="0">
            <a:spAutoFit/>
          </a:bodyPr>
          <a:lstStyle/>
          <a:p>
            <a:r>
              <a:rPr lang="it-IT" dirty="0" smtClean="0">
                <a:latin typeface="Lucida Handwriting" panose="03010101010101010101" pitchFamily="66" charset="0"/>
              </a:rPr>
              <a:t>2018-2020</a:t>
            </a:r>
            <a:endParaRPr lang="it-IT" dirty="0">
              <a:latin typeface="Lucida Handwriting" panose="03010101010101010101" pitchFamily="66" charset="0"/>
            </a:endParaRPr>
          </a:p>
        </p:txBody>
      </p:sp>
      <p:sp>
        <p:nvSpPr>
          <p:cNvPr id="11" name="CasellaDiTesto 10"/>
          <p:cNvSpPr txBox="1"/>
          <p:nvPr/>
        </p:nvSpPr>
        <p:spPr>
          <a:xfrm>
            <a:off x="7440606" y="6508402"/>
            <a:ext cx="4280339" cy="369332"/>
          </a:xfrm>
          <a:prstGeom prst="rect">
            <a:avLst/>
          </a:prstGeom>
          <a:noFill/>
        </p:spPr>
        <p:txBody>
          <a:bodyPr wrap="none" rtlCol="0">
            <a:spAutoFit/>
          </a:bodyPr>
          <a:lstStyle/>
          <a:p>
            <a:r>
              <a:rPr lang="it-IT" dirty="0" smtClean="0">
                <a:latin typeface="Bahnschrift Condensed" panose="020B0502040204020203" pitchFamily="34" charset="0"/>
              </a:rPr>
              <a:t>By Salvo Marchese, Morena Alì, Francesco Bonaccorsi</a:t>
            </a:r>
            <a:endParaRPr lang="it-IT" dirty="0">
              <a:latin typeface="Bahnschrift Condensed" panose="020B0502040204020203" pitchFamily="34" charset="0"/>
            </a:endParaRPr>
          </a:p>
        </p:txBody>
      </p:sp>
    </p:spTree>
    <p:extLst>
      <p:ext uri="{BB962C8B-B14F-4D97-AF65-F5344CB8AC3E}">
        <p14:creationId xmlns:p14="http://schemas.microsoft.com/office/powerpoint/2010/main" val="1080020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17">
                                          <p:stCondLst>
                                            <p:cond delay="0"/>
                                          </p:stCondLst>
                                        </p:cTn>
                                        <p:tgtEl>
                                          <p:spTgt spid="2"/>
                                        </p:tgtEl>
                                      </p:cBhvr>
                                    </p:animEffect>
                                    <p:anim calcmode="lin" valueType="num">
                                      <p:cBhvr>
                                        <p:cTn id="8" dur="68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2"/>
                                        </p:tgtEl>
                                        <p:attrNameLst>
                                          <p:attrName>ppt_y</p:attrName>
                                        </p:attrNameLst>
                                      </p:cBhvr>
                                      <p:tavLst>
                                        <p:tav tm="0" fmla="#ppt_y-sin(pi*$)/9">
                                          <p:val>
                                            <p:fltVal val="0"/>
                                          </p:val>
                                        </p:tav>
                                        <p:tav tm="100000">
                                          <p:val>
                                            <p:fltVal val="1"/>
                                          </p:val>
                                        </p:tav>
                                      </p:tavLst>
                                    </p:anim>
                                    <p:anim calcmode="lin" valueType="num">
                                      <p:cBhvr>
                                        <p:cTn id="11" dur="125" tmFilter="0, 0; 0.125,0.2665; 0.25,0.4; 0.375,0.465; 0.5,0.5;  0.625,0.535; 0.75,0.6; 0.875,0.7335; 1,1">
                                          <p:stCondLst>
                                            <p:cond delay="497"/>
                                          </p:stCondLst>
                                        </p:cTn>
                                        <p:tgtEl>
                                          <p:spTgt spid="2"/>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2"/>
                                        </p:tgtEl>
                                        <p:attrNameLst>
                                          <p:attrName>ppt_y</p:attrName>
                                        </p:attrNameLst>
                                      </p:cBhvr>
                                      <p:tavLst>
                                        <p:tav tm="0" fmla="#ppt_y-sin(pi*$)/81">
                                          <p:val>
                                            <p:fltVal val="0"/>
                                          </p:val>
                                        </p:tav>
                                        <p:tav tm="100000">
                                          <p:val>
                                            <p:fltVal val="1"/>
                                          </p:val>
                                        </p:tav>
                                      </p:tavLst>
                                    </p:anim>
                                    <p:animScale>
                                      <p:cBhvr>
                                        <p:cTn id="13" dur="10">
                                          <p:stCondLst>
                                            <p:cond delay="244"/>
                                          </p:stCondLst>
                                        </p:cTn>
                                        <p:tgtEl>
                                          <p:spTgt spid="2"/>
                                        </p:tgtEl>
                                      </p:cBhvr>
                                      <p:to x="100000" y="60000"/>
                                    </p:animScale>
                                    <p:animScale>
                                      <p:cBhvr>
                                        <p:cTn id="14" dur="62" decel="50000">
                                          <p:stCondLst>
                                            <p:cond delay="254"/>
                                          </p:stCondLst>
                                        </p:cTn>
                                        <p:tgtEl>
                                          <p:spTgt spid="2"/>
                                        </p:tgtEl>
                                      </p:cBhvr>
                                      <p:to x="100000" y="100000"/>
                                    </p:animScale>
                                    <p:animScale>
                                      <p:cBhvr>
                                        <p:cTn id="15" dur="10">
                                          <p:stCondLst>
                                            <p:cond delay="492"/>
                                          </p:stCondLst>
                                        </p:cTn>
                                        <p:tgtEl>
                                          <p:spTgt spid="2"/>
                                        </p:tgtEl>
                                      </p:cBhvr>
                                      <p:to x="100000" y="80000"/>
                                    </p:animScale>
                                    <p:animScale>
                                      <p:cBhvr>
                                        <p:cTn id="16" dur="62" decel="50000">
                                          <p:stCondLst>
                                            <p:cond delay="502"/>
                                          </p:stCondLst>
                                        </p:cTn>
                                        <p:tgtEl>
                                          <p:spTgt spid="2"/>
                                        </p:tgtEl>
                                      </p:cBhvr>
                                      <p:to x="100000" y="100000"/>
                                    </p:animScale>
                                    <p:animScale>
                                      <p:cBhvr>
                                        <p:cTn id="17" dur="10">
                                          <p:stCondLst>
                                            <p:cond delay="616"/>
                                          </p:stCondLst>
                                        </p:cTn>
                                        <p:tgtEl>
                                          <p:spTgt spid="2"/>
                                        </p:tgtEl>
                                      </p:cBhvr>
                                      <p:to x="100000" y="90000"/>
                                    </p:animScale>
                                    <p:animScale>
                                      <p:cBhvr>
                                        <p:cTn id="18" dur="62" decel="50000">
                                          <p:stCondLst>
                                            <p:cond delay="626"/>
                                          </p:stCondLst>
                                        </p:cTn>
                                        <p:tgtEl>
                                          <p:spTgt spid="2"/>
                                        </p:tgtEl>
                                      </p:cBhvr>
                                      <p:to x="100000" y="100000"/>
                                    </p:animScale>
                                    <p:animScale>
                                      <p:cBhvr>
                                        <p:cTn id="19" dur="10">
                                          <p:stCondLst>
                                            <p:cond delay="678"/>
                                          </p:stCondLst>
                                        </p:cTn>
                                        <p:tgtEl>
                                          <p:spTgt spid="2"/>
                                        </p:tgtEl>
                                      </p:cBhvr>
                                      <p:to x="100000" y="95000"/>
                                    </p:animScale>
                                    <p:animScale>
                                      <p:cBhvr>
                                        <p:cTn id="20" dur="62" decel="50000">
                                          <p:stCondLst>
                                            <p:cond delay="688"/>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par>
                          <p:cTn id="37" fill="hold">
                            <p:stCondLst>
                              <p:cond delay="2000"/>
                            </p:stCondLst>
                            <p:childTnLst>
                              <p:par>
                                <p:cTn id="38" presetID="42" presetClass="entr" presetSubtype="0" fill="hold" grpId="0" nodeType="afterEffect" nodePh="1">
                                  <p:stCondLst>
                                    <p:cond delay="50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anim calcmode="lin" valueType="num">
                                      <p:cBhvr>
                                        <p:cTn id="41" dur="2000" fill="hold"/>
                                        <p:tgtEl>
                                          <p:spTgt spid="7"/>
                                        </p:tgtEl>
                                        <p:attrNameLst>
                                          <p:attrName>ppt_x</p:attrName>
                                        </p:attrNameLst>
                                      </p:cBhvr>
                                      <p:tavLst>
                                        <p:tav tm="0">
                                          <p:val>
                                            <p:strVal val="#ppt_x"/>
                                          </p:val>
                                        </p:tav>
                                        <p:tav tm="100000">
                                          <p:val>
                                            <p:strVal val="#ppt_x"/>
                                          </p:val>
                                        </p:tav>
                                      </p:tavLst>
                                    </p:anim>
                                    <p:anim calcmode="lin" valueType="num">
                                      <p:cBhvr>
                                        <p:cTn id="42"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rot="10800000" flipV="1">
            <a:off x="7116775" y="1183559"/>
            <a:ext cx="4511651" cy="55165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aphicFrame>
        <p:nvGraphicFramePr>
          <p:cNvPr id="4" name="Diagramma 3"/>
          <p:cNvGraphicFramePr/>
          <p:nvPr>
            <p:extLst>
              <p:ext uri="{D42A27DB-BD31-4B8C-83A1-F6EECF244321}">
                <p14:modId xmlns:p14="http://schemas.microsoft.com/office/powerpoint/2010/main" val="2838750509"/>
              </p:ext>
            </p:extLst>
          </p:nvPr>
        </p:nvGraphicFramePr>
        <p:xfrm>
          <a:off x="263237" y="100997"/>
          <a:ext cx="6289964"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073517"/>
      </p:ext>
    </p:extLst>
  </p:cSld>
  <p:clrMapOvr>
    <a:masterClrMapping/>
  </p:clrMapOvr>
  <mc:AlternateContent xmlns:mc="http://schemas.openxmlformats.org/markup-compatibility/2006" xmlns:p14="http://schemas.microsoft.com/office/powerpoint/2010/main">
    <mc:Choice Requires="p14">
      <p:transition spd="slow" p14:dur="800" advTm="20000">
        <p:circle/>
      </p:transition>
    </mc:Choice>
    <mc:Fallback xmlns="">
      <p:transition spd="slow" advTm="20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Effect transition="in" filter="fade">
                                      <p:cBhvr>
                                        <p:cTn id="9" dur="1750"/>
                                        <p:tgtEl>
                                          <p:spTgt spid="3"/>
                                        </p:tgtEl>
                                      </p:cBhvr>
                                    </p:animEffect>
                                  </p:childTnLst>
                                </p:cTn>
                              </p:par>
                            </p:childTnLst>
                          </p:cTn>
                        </p:par>
                        <p:par>
                          <p:cTn id="10" fill="hold">
                            <p:stCondLst>
                              <p:cond delay="175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09455" y="251891"/>
            <a:ext cx="6096000" cy="1938992"/>
          </a:xfrm>
          <a:prstGeom prst="rect">
            <a:avLst/>
          </a:prstGeom>
        </p:spPr>
        <p:txBody>
          <a:bodyPr>
            <a:spAutoFit/>
          </a:bodyPr>
          <a:lstStyle/>
          <a:p>
            <a:r>
              <a:rPr lang="en-US" sz="2400" i="1" dirty="0" smtClean="0">
                <a:effectLst>
                  <a:outerShdw blurRad="38100" dist="38100" dir="2700000" algn="tl">
                    <a:srgbClr val="000000">
                      <a:alpha val="43137"/>
                    </a:srgbClr>
                  </a:outerShdw>
                </a:effectLst>
              </a:rPr>
              <a:t>2.	They had managed to destroy the fabulous city of Troy thanks to a trick. Odysseus had come up with the idea of hiding into a huge wooden horse and sneaking in this way into the city of Troy. This led to the destruction of Troy.</a:t>
            </a:r>
            <a:endParaRPr lang="it-IT" sz="2400" i="1" dirty="0">
              <a:effectLst>
                <a:outerShdw blurRad="38100" dist="38100" dir="2700000" algn="tl">
                  <a:srgbClr val="000000">
                    <a:alpha val="43137"/>
                  </a:srgbClr>
                </a:outerShdw>
              </a:effectLst>
            </a:endParaRPr>
          </a:p>
        </p:txBody>
      </p:sp>
      <p:pic>
        <p:nvPicPr>
          <p:cNvPr id="3" name="Immagine 2"/>
          <p:cNvPicPr>
            <a:picLocks noChangeAspect="1"/>
          </p:cNvPicPr>
          <p:nvPr/>
        </p:nvPicPr>
        <p:blipFill>
          <a:blip r:embed="rId2"/>
          <a:stretch>
            <a:fillRect/>
          </a:stretch>
        </p:blipFill>
        <p:spPr>
          <a:xfrm>
            <a:off x="6677891" y="2411169"/>
            <a:ext cx="4322617" cy="307523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 y="2411168"/>
            <a:ext cx="4084244" cy="4133850"/>
          </a:xfrm>
          <a:prstGeom prst="rect">
            <a:avLst/>
          </a:prstGeom>
        </p:spPr>
      </p:pic>
    </p:spTree>
    <p:extLst>
      <p:ext uri="{BB962C8B-B14F-4D97-AF65-F5344CB8AC3E}">
        <p14:creationId xmlns:p14="http://schemas.microsoft.com/office/powerpoint/2010/main" val="4118233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2000">
        <p15:prstTrans prst="fallOver"/>
      </p:transition>
    </mc:Choice>
    <mc:Fallback xmlns="">
      <p:transition spd="slow"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30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2964623710"/>
              </p:ext>
            </p:extLst>
          </p:nvPr>
        </p:nvGraphicFramePr>
        <p:xfrm>
          <a:off x="2660071" y="-1"/>
          <a:ext cx="7467601" cy="2415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p:cNvPicPr>
            <a:picLocks noChangeAspect="1"/>
          </p:cNvPicPr>
          <p:nvPr/>
        </p:nvPicPr>
        <p:blipFill>
          <a:blip r:embed="rId7"/>
          <a:stretch>
            <a:fillRect/>
          </a:stretch>
        </p:blipFill>
        <p:spPr>
          <a:xfrm>
            <a:off x="531337" y="2415053"/>
            <a:ext cx="5107463" cy="3473968"/>
          </a:xfrm>
          <a:prstGeom prst="rect">
            <a:avLst/>
          </a:prstGeom>
          <a:scene3d>
            <a:camera prst="perspectiveRight"/>
            <a:lightRig rig="threePt" dir="t"/>
          </a:scene3d>
          <a:sp3d>
            <a:bevelT prst="angle"/>
          </a:sp3d>
        </p:spPr>
      </p:pic>
    </p:spTree>
    <p:extLst>
      <p:ext uri="{BB962C8B-B14F-4D97-AF65-F5344CB8AC3E}">
        <p14:creationId xmlns:p14="http://schemas.microsoft.com/office/powerpoint/2010/main" val="3553267188"/>
      </p:ext>
    </p:extLst>
  </p:cSld>
  <p:clrMapOvr>
    <a:masterClrMapping/>
  </p:clrMapOvr>
  <mc:AlternateContent xmlns:mc="http://schemas.openxmlformats.org/markup-compatibility/2006" xmlns:p14="http://schemas.microsoft.com/office/powerpoint/2010/main">
    <mc:Choice Requires="p14">
      <p:transition spd="slow" p14:dur="4000" advTm="12000">
        <p14:vortex dir="r"/>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7" presetClass="entr" presetSubtype="0" fill="hold" grpId="0" nodeType="withEffect">
                                  <p:stCondLst>
                                    <p:cond delay="1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anim calcmode="lin" valueType="num">
                                      <p:cBhvr>
                                        <p:cTn id="13" dur="1250" fill="hold"/>
                                        <p:tgtEl>
                                          <p:spTgt spid="5"/>
                                        </p:tgtEl>
                                        <p:attrNameLst>
                                          <p:attrName>ppt_x</p:attrName>
                                        </p:attrNameLst>
                                      </p:cBhvr>
                                      <p:tavLst>
                                        <p:tav tm="0">
                                          <p:val>
                                            <p:strVal val="#ppt_x"/>
                                          </p:val>
                                        </p:tav>
                                        <p:tav tm="100000">
                                          <p:val>
                                            <p:strVal val="#ppt_x"/>
                                          </p:val>
                                        </p:tav>
                                      </p:tavLst>
                                    </p:anim>
                                    <p:anim calcmode="lin" valueType="num">
                                      <p:cBhvr>
                                        <p:cTn id="14"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0945" y="210327"/>
            <a:ext cx="6379410" cy="3539430"/>
          </a:xfrm>
          <a:prstGeom prst="rect">
            <a:avLst/>
          </a:prstGeom>
        </p:spPr>
        <p:txBody>
          <a:bodyPr wrap="square">
            <a:spAutoFit/>
          </a:bodyPr>
          <a:lstStyle/>
          <a:p>
            <a:pPr marL="514350" indent="-514350" algn="just">
              <a:buAutoNum type="arabicPeriod" startAt="4"/>
            </a:pPr>
            <a:r>
              <a:rPr lang="en-US" sz="3200" i="1" dirty="0" smtClean="0">
                <a:effectLst>
                  <a:outerShdw blurRad="38100" dist="38100" dir="2700000" algn="tl">
                    <a:srgbClr val="000000">
                      <a:alpha val="43137"/>
                    </a:srgbClr>
                  </a:outerShdw>
                </a:effectLst>
                <a:latin typeface="Calibri" panose="020F0502020204030204" pitchFamily="34" charset="0"/>
              </a:rPr>
              <a:t>On the Island they found a cave with baskets of food in it. The cave belonged to a Cyclops: the one-eyed giant Polyphemus. He asked: “And who might you be?”</a:t>
            </a:r>
          </a:p>
          <a:p>
            <a:pPr algn="just"/>
            <a:r>
              <a:rPr lang="en-US" sz="3200" i="1" dirty="0">
                <a:effectLst>
                  <a:outerShdw blurRad="38100" dist="38100" dir="2700000" algn="tl">
                    <a:srgbClr val="000000">
                      <a:alpha val="43137"/>
                    </a:srgbClr>
                  </a:outerShdw>
                </a:effectLst>
                <a:latin typeface="Calibri" panose="020F0502020204030204" pitchFamily="34" charset="0"/>
              </a:rPr>
              <a:t> </a:t>
            </a:r>
            <a:r>
              <a:rPr lang="en-US" sz="3200" i="1" dirty="0" smtClean="0">
                <a:effectLst>
                  <a:outerShdw blurRad="38100" dist="38100" dir="2700000" algn="tl">
                    <a:srgbClr val="000000">
                      <a:alpha val="43137"/>
                    </a:srgbClr>
                  </a:outerShdw>
                </a:effectLst>
                <a:latin typeface="Calibri" panose="020F0502020204030204" pitchFamily="34" charset="0"/>
              </a:rPr>
              <a:t>    The Cyclops trapped the men in</a:t>
            </a:r>
          </a:p>
          <a:p>
            <a:pPr algn="just"/>
            <a:r>
              <a:rPr lang="en-US" sz="3200" i="1" dirty="0" smtClean="0">
                <a:effectLst>
                  <a:outerShdw blurRad="38100" dist="38100" dir="2700000" algn="tl">
                    <a:srgbClr val="000000">
                      <a:alpha val="43137"/>
                    </a:srgbClr>
                  </a:outerShdw>
                </a:effectLst>
                <a:latin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rPr>
              <a:t>the cave with a large rock.</a:t>
            </a:r>
            <a:endParaRPr lang="it-IT" sz="3200" i="1" dirty="0">
              <a:effectLst>
                <a:outerShdw blurRad="38100" dist="38100" dir="2700000" algn="tl">
                  <a:srgbClr val="000000">
                    <a:alpha val="43137"/>
                  </a:srgbClr>
                </a:outerShdw>
              </a:effectLst>
              <a:latin typeface="Calibri" panose="020F050202020403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226" y="1195980"/>
            <a:ext cx="3376422" cy="5107554"/>
          </a:xfrm>
          <a:prstGeom prst="rect">
            <a:avLst/>
          </a:prstGeom>
        </p:spPr>
      </p:pic>
    </p:spTree>
    <p:extLst>
      <p:ext uri="{BB962C8B-B14F-4D97-AF65-F5344CB8AC3E}">
        <p14:creationId xmlns:p14="http://schemas.microsoft.com/office/powerpoint/2010/main" val="3859309366"/>
      </p:ext>
    </p:extLst>
  </p:cSld>
  <p:clrMapOvr>
    <a:masterClrMapping/>
  </p:clrMapOvr>
  <p:transition spd="slow" advTm="20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34241" y="1666702"/>
            <a:ext cx="3503469" cy="448444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 name="Immagine 2" descr="Risultati immagini per odisseo che rende cieco il ciclope"/>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bwMode="auto">
          <a:xfrm>
            <a:off x="5012920" y="2481736"/>
            <a:ext cx="5849043" cy="3669406"/>
          </a:xfrm>
          <a:prstGeom prst="round2DiagRect">
            <a:avLst>
              <a:gd name="adj1" fmla="val 16667"/>
              <a:gd name="adj2" fmla="val 0"/>
            </a:avLst>
          </a:prstGeom>
          <a:ln w="88900" cap="sq">
            <a:noFill/>
            <a:miter lim="800000"/>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Rettangolo 1"/>
          <p:cNvSpPr/>
          <p:nvPr/>
        </p:nvSpPr>
        <p:spPr>
          <a:xfrm>
            <a:off x="2840181" y="175665"/>
            <a:ext cx="6539345" cy="1791260"/>
          </a:xfrm>
          <a:prstGeom prst="rect">
            <a:avLst/>
          </a:prstGeom>
        </p:spPr>
        <p:txBody>
          <a:bodyPr wrap="square">
            <a:spAutoFit/>
          </a:bodyPr>
          <a:lstStyle/>
          <a:p>
            <a:pPr lvl="0" algn="ctr">
              <a:lnSpc>
                <a:spcPct val="115000"/>
              </a:lnSpc>
              <a:spcAft>
                <a:spcPts val="1000"/>
              </a:spcAft>
            </a:pPr>
            <a:r>
              <a:rPr lang="it-IT" sz="2400"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 Odysseus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gave</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him</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strong drink to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make</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him</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good</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sleep</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Polyphemus</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asked</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Tell</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me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little</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man,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what’s</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your</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name</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“My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name</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is</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Nobody</a:t>
            </a:r>
            <a:r>
              <a:rPr lang="it-IT" sz="2400"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said</a:t>
            </a:r>
            <a:r>
              <a:rPr lang="it-IT" sz="2400"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Odysseus.</a:t>
            </a:r>
          </a:p>
        </p:txBody>
      </p:sp>
    </p:spTree>
    <p:extLst>
      <p:ext uri="{BB962C8B-B14F-4D97-AF65-F5344CB8AC3E}">
        <p14:creationId xmlns:p14="http://schemas.microsoft.com/office/powerpoint/2010/main" val="1809235626"/>
      </p:ext>
    </p:extLst>
  </p:cSld>
  <p:clrMapOvr>
    <a:masterClrMapping/>
  </p:clrMapOvr>
  <mc:AlternateContent xmlns:mc="http://schemas.openxmlformats.org/markup-compatibility/2006" xmlns:p14="http://schemas.microsoft.com/office/powerpoint/2010/main">
    <mc:Choice Requires="p14">
      <p:transition spd="slow" p14:dur="3400" advTm="20000">
        <p14:reveal/>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3"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9491" y="124691"/>
            <a:ext cx="5611091" cy="3583802"/>
          </a:xfrm>
          <a:prstGeom prst="rect">
            <a:avLst/>
          </a:prstGeom>
        </p:spPr>
        <p:txBody>
          <a:bodyPr wrap="square">
            <a:spAutoFit/>
          </a:bodyPr>
          <a:lstStyle/>
          <a:p>
            <a:pPr lvl="0" algn="ctr">
              <a:lnSpc>
                <a:spcPct val="115000"/>
              </a:lnSpc>
              <a:spcAft>
                <a:spcPts val="1000"/>
              </a:spcAft>
            </a:pPr>
            <a:r>
              <a:rPr lang="it-IT" sz="4000" i="1" dirty="0" smtClean="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6.  </a:t>
            </a:r>
            <a:r>
              <a:rPr lang="it-IT" sz="4000" i="1" dirty="0" err="1" smtClean="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When</a:t>
            </a:r>
            <a:r>
              <a:rPr lang="it-IT" sz="4000" i="1" dirty="0" smtClean="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 </a:t>
            </a:r>
            <a:r>
              <a:rPr lang="it-IT" sz="4000" i="1" dirty="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the </a:t>
            </a:r>
            <a:r>
              <a:rPr lang="it-IT" sz="4000" i="1" dirty="0" err="1">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Cyclops</a:t>
            </a:r>
            <a:r>
              <a:rPr lang="it-IT" sz="4000" i="1" dirty="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 </a:t>
            </a:r>
            <a:r>
              <a:rPr lang="it-IT" sz="4000" i="1" dirty="0" err="1">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fall</a:t>
            </a:r>
            <a:r>
              <a:rPr lang="it-IT" sz="4000" i="1" dirty="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 </a:t>
            </a:r>
            <a:r>
              <a:rPr lang="it-IT" sz="4000" i="1" dirty="0" err="1">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asleep</a:t>
            </a:r>
            <a:r>
              <a:rPr lang="it-IT" sz="4000" i="1" dirty="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 Odysseus and </a:t>
            </a:r>
            <a:r>
              <a:rPr lang="it-IT" sz="4000" i="1" dirty="0" err="1">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his</a:t>
            </a:r>
            <a:r>
              <a:rPr lang="it-IT" sz="4000" i="1" dirty="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 men </a:t>
            </a:r>
            <a:r>
              <a:rPr lang="it-IT" sz="4000" i="1" dirty="0" err="1">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blinded</a:t>
            </a:r>
            <a:r>
              <a:rPr lang="it-IT" sz="4000" i="1" dirty="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 </a:t>
            </a:r>
            <a:r>
              <a:rPr lang="it-IT" sz="4000" i="1" dirty="0" err="1">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him</a:t>
            </a:r>
            <a:r>
              <a:rPr lang="it-IT" sz="4000" i="1" dirty="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 with a </a:t>
            </a:r>
            <a:r>
              <a:rPr lang="it-IT" sz="4000" i="1" dirty="0" err="1">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pointed</a:t>
            </a:r>
            <a:r>
              <a:rPr lang="it-IT" sz="4000" i="1" dirty="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 </a:t>
            </a:r>
            <a:r>
              <a:rPr lang="it-IT" sz="4000" i="1" dirty="0" err="1">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stick</a:t>
            </a:r>
            <a:r>
              <a:rPr lang="it-IT" sz="4000" i="1" dirty="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a:t>
            </a:r>
          </a:p>
        </p:txBody>
      </p:sp>
      <p:pic>
        <p:nvPicPr>
          <p:cNvPr id="3" name="Immagin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781191" y="249382"/>
            <a:ext cx="4789151" cy="6220691"/>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ross"/>
          </a:sp3d>
        </p:spPr>
      </p:pic>
    </p:spTree>
    <p:extLst>
      <p:ext uri="{BB962C8B-B14F-4D97-AF65-F5344CB8AC3E}">
        <p14:creationId xmlns:p14="http://schemas.microsoft.com/office/powerpoint/2010/main" val="1910569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crush"/>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Risultati immagini per polifemo e le pecore"/>
          <p:cNvPicPr/>
          <p:nvPr/>
        </p:nvPicPr>
        <p:blipFill>
          <a:blip r:embed="rId2" cstate="print"/>
          <a:srcRect/>
          <a:stretch>
            <a:fillRect/>
          </a:stretch>
        </p:blipFill>
        <p:spPr bwMode="auto">
          <a:xfrm>
            <a:off x="6248400" y="2302409"/>
            <a:ext cx="5375564" cy="3559077"/>
          </a:xfrm>
          <a:prstGeom prst="rect">
            <a:avLst/>
          </a:prstGeom>
          <a:solidFill>
            <a:srgbClr val="FFFFFF">
              <a:shade val="85000"/>
            </a:srgbClr>
          </a:solidFill>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Rettangolo 1"/>
          <p:cNvSpPr/>
          <p:nvPr/>
        </p:nvSpPr>
        <p:spPr>
          <a:xfrm>
            <a:off x="152400" y="224227"/>
            <a:ext cx="6096000" cy="3046988"/>
          </a:xfrm>
          <a:prstGeom prst="rect">
            <a:avLst/>
          </a:prstGeom>
        </p:spPr>
        <p:txBody>
          <a:bodyPr>
            <a:spAutoFit/>
          </a:bodyPr>
          <a:lstStyle/>
          <a:p>
            <a:pPr algn="ctr"/>
            <a:r>
              <a:rPr lang="en-US"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7.	In the morning the Cyclops let his sheep out of the cave to graze. He felt the tops of the sheep to make sure that none of the men got out. He didn’t know that Odysseus and his men were escaping by tiding themselves to the bottom of the sheep. They run to the beach and left the Island in their ship.</a:t>
            </a:r>
            <a:endParaRPr lang="it-IT"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995277"/>
      </p:ext>
    </p:extLst>
  </p:cSld>
  <p:clrMapOvr>
    <a:masterClrMapping/>
  </p:clrMapOvr>
  <mc:AlternateContent xmlns:mc="http://schemas.openxmlformats.org/markup-compatibility/2006" xmlns:p14="http://schemas.microsoft.com/office/powerpoint/2010/main">
    <mc:Choice Requires="p14">
      <p:transition spd="med" p14:dur="700" advTm="40000">
        <p:fade/>
      </p:transition>
    </mc:Choice>
    <mc:Fallback xmlns="">
      <p:transition spd="med"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3237" y="134102"/>
            <a:ext cx="6096000" cy="2569934"/>
          </a:xfrm>
          <a:prstGeom prst="rect">
            <a:avLst/>
          </a:prstGeom>
        </p:spPr>
        <p:txBody>
          <a:bodyPr>
            <a:spAutoFit/>
          </a:bodyPr>
          <a:lstStyle/>
          <a:p>
            <a:pPr lvl="0" algn="just">
              <a:lnSpc>
                <a:spcPct val="115000"/>
              </a:lnSpc>
              <a:spcAft>
                <a:spcPts val="1000"/>
              </a:spcAft>
            </a:pPr>
            <a:r>
              <a:rPr lang="it-IT" sz="2800"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8. </a:t>
            </a:r>
            <a:r>
              <a:rPr lang="it-IT" sz="2800" i="1" dirty="0" err="1"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When</a:t>
            </a:r>
            <a:r>
              <a:rPr lang="it-IT" sz="2800"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Cyclops</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found</a:t>
            </a:r>
            <a:r>
              <a:rPr lang="it-IT" sz="2800"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out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that</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 men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had</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escaped</a:t>
            </a:r>
            <a:r>
              <a:rPr lang="it-IT" sz="2800"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began</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screaming</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Nobody</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has</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blinded</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me in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my</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one</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eye</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now</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Nobody</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is</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escaping</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across</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 </a:t>
            </a:r>
            <a:r>
              <a:rPr lang="it-IT" sz="2800"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sea</a:t>
            </a:r>
            <a:r>
              <a:rPr lang="it-IT" sz="2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7674" y="2092034"/>
            <a:ext cx="5449971" cy="4585855"/>
          </a:xfrm>
          <a:prstGeom prst="rect">
            <a:avLst/>
          </a:prstGeom>
        </p:spPr>
      </p:pic>
    </p:spTree>
    <p:extLst>
      <p:ext uri="{BB962C8B-B14F-4D97-AF65-F5344CB8AC3E}">
        <p14:creationId xmlns:p14="http://schemas.microsoft.com/office/powerpoint/2010/main" val="201390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5000">
        <p15:prstTrans prst="fracture"/>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224</Words>
  <Application>Microsoft Office PowerPoint</Application>
  <PresentationFormat>Widescreen</PresentationFormat>
  <Paragraphs>18</Paragraphs>
  <Slides>11</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11</vt:i4>
      </vt:variant>
    </vt:vector>
  </HeadingPairs>
  <TitlesOfParts>
    <vt:vector size="22" baseType="lpstr">
      <vt:lpstr>Andalus</vt:lpstr>
      <vt:lpstr>Arial</vt:lpstr>
      <vt:lpstr>Bahnschrift Condensed</vt:lpstr>
      <vt:lpstr>Batang</vt:lpstr>
      <vt:lpstr>Bell MT</vt:lpstr>
      <vt:lpstr>Bookman Old Style</vt:lpstr>
      <vt:lpstr>Calibri</vt:lpstr>
      <vt:lpstr>Calibri Light</vt:lpstr>
      <vt:lpstr>Lucida Handwriting</vt:lpstr>
      <vt:lpstr>Times New Roman</vt:lpstr>
      <vt:lpstr>Tema di Office</vt:lpstr>
      <vt:lpstr>Odysseus and Polyphemus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Odysseus and Poliphemus</dc:title>
  <dc:creator>AntonellaeFrancesco</dc:creator>
  <cp:lastModifiedBy>Laura</cp:lastModifiedBy>
  <cp:revision>39</cp:revision>
  <dcterms:created xsi:type="dcterms:W3CDTF">2019-12-05T11:45:27Z</dcterms:created>
  <dcterms:modified xsi:type="dcterms:W3CDTF">2019-12-15T08:42:25Z</dcterms:modified>
</cp:coreProperties>
</file>