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2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njezana.sitaric-knezic@skole.hr" initials="sk" lastIdx="1" clrIdx="0">
    <p:extLst>
      <p:ext uri="{19B8F6BF-5375-455C-9EA6-DF929625EA0E}">
        <p15:presenceInfo xmlns:p15="http://schemas.microsoft.com/office/powerpoint/2012/main" userId="snjezana.sitaric-knezic@skole.h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3T19:17:37.547" idx="1">
    <p:pos x="6771" y="334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Saturday, February 13,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14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Saturday, February 13,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2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Saturday, February 13,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3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Saturday, February 13,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4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Saturday, February 13,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9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Saturday, February 13,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Saturday, February 13,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44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Saturday, February 13,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Saturday, February 13,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5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Saturday, February 13,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Saturday, February 13,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4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Saturday, February 13, 2021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6848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09" r:id="rId4"/>
    <p:sldLayoutId id="2147483710" r:id="rId5"/>
    <p:sldLayoutId id="2147483715" r:id="rId6"/>
    <p:sldLayoutId id="2147483711" r:id="rId7"/>
    <p:sldLayoutId id="2147483712" r:id="rId8"/>
    <p:sldLayoutId id="2147483713" r:id="rId9"/>
    <p:sldLayoutId id="2147483714" r:id="rId10"/>
    <p:sldLayoutId id="214748371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A679A61-8024-4FF4-88DD-8B3306707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 fontScale="90000"/>
          </a:bodyPr>
          <a:lstStyle/>
          <a:p>
            <a:r>
              <a:rPr lang="hr-HR" sz="6600" dirty="0">
                <a:solidFill>
                  <a:schemeClr val="bg1"/>
                </a:solidFill>
                <a:latin typeface="Algerian" panose="04020705040A02060702" pitchFamily="82" charset="0"/>
              </a:rPr>
              <a:t>FTIČEKOVE GOSTI </a:t>
            </a:r>
            <a:br>
              <a:rPr lang="hr-HR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hr-HR" dirty="0">
                <a:solidFill>
                  <a:schemeClr val="bg1"/>
                </a:solidFill>
                <a:latin typeface="Algerian" panose="04020705040A02060702" pitchFamily="82" charset="0"/>
              </a:rPr>
              <a:t>NA OPG-u</a:t>
            </a:r>
            <a:br>
              <a:rPr lang="hr-HR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hr-HR" dirty="0">
                <a:solidFill>
                  <a:schemeClr val="bg1"/>
                </a:solidFill>
                <a:latin typeface="Algerian" panose="04020705040A02060702" pitchFamily="82" charset="0"/>
              </a:rPr>
              <a:t>” BAKINA OKUĆNICA”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9526D7B-CE8C-4EE8-8871-2F1B3F0D8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1" y="395356"/>
            <a:ext cx="6928449" cy="1869956"/>
          </a:xfrm>
        </p:spPr>
        <p:txBody>
          <a:bodyPr anchor="b">
            <a:noAutofit/>
          </a:bodyPr>
          <a:lstStyle/>
          <a:p>
            <a:r>
              <a:rPr lang="hr-HR" sz="2800" b="1" i="1" dirty="0">
                <a:solidFill>
                  <a:schemeClr val="bg1"/>
                </a:solidFill>
                <a:latin typeface="Algerian" panose="04020705040A02060702" pitchFamily="82" charset="0"/>
              </a:rPr>
              <a:t>Da se ne </a:t>
            </a:r>
            <a:r>
              <a:rPr lang="hr-HR" sz="2800" b="1" i="1" dirty="0" err="1">
                <a:solidFill>
                  <a:schemeClr val="bg1"/>
                </a:solidFill>
                <a:latin typeface="Algerian" panose="04020705040A02060702" pitchFamily="82" charset="0"/>
              </a:rPr>
              <a:t>pozabi</a:t>
            </a:r>
            <a:endParaRPr lang="hr-HR" sz="2800" b="1" i="1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hr-HR" sz="2800" b="1" i="1" dirty="0">
                <a:solidFill>
                  <a:schemeClr val="bg1"/>
                </a:solidFill>
                <a:latin typeface="Algerian" panose="04020705040A02060702" pitchFamily="82" charset="0"/>
              </a:rPr>
              <a:t>Običaji uz dan svetoga </a:t>
            </a:r>
            <a:r>
              <a:rPr lang="hr-HR" sz="2800" b="1" i="1" dirty="0" err="1">
                <a:solidFill>
                  <a:schemeClr val="bg1"/>
                </a:solidFill>
                <a:latin typeface="Algerian" panose="04020705040A02060702" pitchFamily="82" charset="0"/>
              </a:rPr>
              <a:t>valentina</a:t>
            </a:r>
            <a:endParaRPr lang="hr-HR" sz="2800" b="1" i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pic>
        <p:nvPicPr>
          <p:cNvPr id="6" name="Slika 5" descr="Slika na kojoj se prikazuje na zatvorenom, raznobojno, uređeno&#10;&#10;Opis je automatski generiran">
            <a:extLst>
              <a:ext uri="{FF2B5EF4-FFF2-40B4-BE49-F238E27FC236}">
                <a16:creationId xmlns:a16="http://schemas.microsoft.com/office/drawing/2014/main" id="{B1190236-4F30-492B-8ABC-7CAC93479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551" y="1330334"/>
            <a:ext cx="3664785" cy="3752299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988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64571EEE-94F9-45DE-BFBF-EA5CD3CF39C3}"/>
              </a:ext>
            </a:extLst>
          </p:cNvPr>
          <p:cNvSpPr txBox="1"/>
          <p:nvPr/>
        </p:nvSpPr>
        <p:spPr>
          <a:xfrm>
            <a:off x="673100" y="901700"/>
            <a:ext cx="715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Comic Sans MS" panose="030F0702030302020204" pitchFamily="66" charset="0"/>
              </a:rPr>
              <a:t>Bile je i domače, prave, </a:t>
            </a:r>
            <a:r>
              <a:rPr lang="hr-HR" sz="2800" b="1" dirty="0" err="1">
                <a:latin typeface="Comic Sans MS" panose="030F0702030302020204" pitchFamily="66" charset="0"/>
              </a:rPr>
              <a:t>sajane</a:t>
            </a:r>
            <a:r>
              <a:rPr lang="hr-HR" sz="2800" b="1" dirty="0">
                <a:latin typeface="Comic Sans MS" panose="030F0702030302020204" pitchFamily="66" charset="0"/>
              </a:rPr>
              <a:t> gibanice od kokosa…</a:t>
            </a:r>
          </a:p>
        </p:txBody>
      </p:sp>
      <p:pic>
        <p:nvPicPr>
          <p:cNvPr id="7" name="Slika 6" descr="Slika na kojoj se prikazuje osoba, torta, hrana, komad&#10;&#10;Opis je automatski generiran">
            <a:extLst>
              <a:ext uri="{FF2B5EF4-FFF2-40B4-BE49-F238E27FC236}">
                <a16:creationId xmlns:a16="http://schemas.microsoft.com/office/drawing/2014/main" id="{A2BFF8FB-A8D8-4056-A4E1-889CC67EC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767" y="2400892"/>
            <a:ext cx="5844279" cy="3086510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10" name="Slika 9" descr="Slika na kojoj se prikazuje hrana, torta, komad, tanjur&#10;&#10;Opis je automatski generiran">
            <a:extLst>
              <a:ext uri="{FF2B5EF4-FFF2-40B4-BE49-F238E27FC236}">
                <a16:creationId xmlns:a16="http://schemas.microsoft.com/office/drawing/2014/main" id="{C7D9141A-2DD5-4A21-87B0-F02D8B9FF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914" y="1378753"/>
            <a:ext cx="3324260" cy="4457108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169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B2ABFAF4-7C4B-4ED6-B84A-E3C4959BCE35}"/>
              </a:ext>
            </a:extLst>
          </p:cNvPr>
          <p:cNvSpPr txBox="1"/>
          <p:nvPr/>
        </p:nvSpPr>
        <p:spPr>
          <a:xfrm>
            <a:off x="601758" y="466685"/>
            <a:ext cx="7353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Da bi i druge lete naša Nadica mogla </a:t>
            </a:r>
            <a:r>
              <a:rPr lang="hr-HR" sz="2400" b="1" dirty="0" err="1">
                <a:latin typeface="Comic Sans MS" panose="030F0702030302020204" pitchFamily="66" charset="0"/>
              </a:rPr>
              <a:t>iti</a:t>
            </a:r>
            <a:r>
              <a:rPr lang="hr-HR" sz="2400" b="1" dirty="0">
                <a:latin typeface="Comic Sans MS" panose="030F0702030302020204" pitchFamily="66" charset="0"/>
              </a:rPr>
              <a:t> v </a:t>
            </a:r>
            <a:r>
              <a:rPr lang="hr-HR" sz="2400" b="1" dirty="0" err="1">
                <a:latin typeface="Comic Sans MS" panose="030F0702030302020204" pitchFamily="66" charset="0"/>
              </a:rPr>
              <a:t>guosti</a:t>
            </a:r>
            <a:r>
              <a:rPr lang="hr-HR" sz="2400" b="1" dirty="0">
                <a:latin typeface="Comic Sans MS" panose="030F0702030302020204" pitchFamily="66" charset="0"/>
              </a:rPr>
              <a:t> i da ne bi </a:t>
            </a:r>
            <a:r>
              <a:rPr lang="hr-HR" sz="2400" b="1" dirty="0" err="1">
                <a:latin typeface="Comic Sans MS" panose="030F0702030302020204" pitchFamily="66" charset="0"/>
              </a:rPr>
              <a:t>muorala</a:t>
            </a:r>
            <a:r>
              <a:rPr lang="hr-HR" sz="2400" b="1" dirty="0">
                <a:latin typeface="Comic Sans MS" panose="030F0702030302020204" pitchFamily="66" charset="0"/>
              </a:rPr>
              <a:t> stati ili da bi mogla </a:t>
            </a:r>
            <a:r>
              <a:rPr lang="hr-HR" sz="2400" b="1" dirty="0" err="1">
                <a:latin typeface="Comic Sans MS" panose="030F0702030302020204" pitchFamily="66" charset="0"/>
              </a:rPr>
              <a:t>gledeti</a:t>
            </a:r>
            <a:r>
              <a:rPr lang="hr-HR" sz="2400" b="1" dirty="0">
                <a:latin typeface="Comic Sans MS" panose="030F0702030302020204" pitchFamily="66" charset="0"/>
              </a:rPr>
              <a:t> </a:t>
            </a:r>
            <a:r>
              <a:rPr lang="hr-HR" sz="2400" b="1" dirty="0" err="1">
                <a:latin typeface="Comic Sans MS" panose="030F0702030302020204" pitchFamily="66" charset="0"/>
              </a:rPr>
              <a:t>ftičeke</a:t>
            </a:r>
            <a:r>
              <a:rPr lang="hr-HR" sz="2400" b="1" dirty="0">
                <a:latin typeface="Comic Sans MS" panose="030F0702030302020204" pitchFamily="66" charset="0"/>
              </a:rPr>
              <a:t> v svojem </a:t>
            </a:r>
            <a:r>
              <a:rPr lang="hr-HR" sz="2400" b="1" dirty="0" err="1">
                <a:latin typeface="Comic Sans MS" panose="030F0702030302020204" pitchFamily="66" charset="0"/>
              </a:rPr>
              <a:t>trnacu</a:t>
            </a:r>
            <a:r>
              <a:rPr lang="hr-HR" sz="2400" b="1" dirty="0">
                <a:latin typeface="Comic Sans MS" panose="030F0702030302020204" pitchFamily="66" charset="0"/>
              </a:rPr>
              <a:t>, </a:t>
            </a:r>
            <a:r>
              <a:rPr lang="hr-HR" sz="2400" b="1" dirty="0" err="1">
                <a:latin typeface="Comic Sans MS" panose="030F0702030302020204" pitchFamily="66" charset="0"/>
              </a:rPr>
              <a:t>Krunek</a:t>
            </a:r>
            <a:r>
              <a:rPr lang="hr-HR" sz="2400" b="1" dirty="0">
                <a:latin typeface="Comic Sans MS" panose="030F0702030302020204" pitchFamily="66" charset="0"/>
              </a:rPr>
              <a:t> je je </a:t>
            </a:r>
            <a:r>
              <a:rPr lang="hr-HR" sz="2400" b="1" dirty="0" err="1">
                <a:latin typeface="Comic Sans MS" panose="030F0702030302020204" pitchFamily="66" charset="0"/>
              </a:rPr>
              <a:t>napravil</a:t>
            </a:r>
            <a:r>
              <a:rPr lang="hr-HR" sz="2400" b="1" dirty="0">
                <a:latin typeface="Comic Sans MS" panose="030F0702030302020204" pitchFamily="66" charset="0"/>
              </a:rPr>
              <a:t> mali, drveni </a:t>
            </a:r>
            <a:r>
              <a:rPr lang="hr-HR" sz="2400" b="1" dirty="0" err="1">
                <a:latin typeface="Comic Sans MS" panose="030F0702030302020204" pitchFamily="66" charset="0"/>
              </a:rPr>
              <a:t>štokrlin</a:t>
            </a:r>
            <a:r>
              <a:rPr lang="hr-HR" sz="2400" b="1" dirty="0">
                <a:latin typeface="Comic Sans MS" panose="030F0702030302020204" pitchFamily="66" charset="0"/>
              </a:rPr>
              <a:t>, a Lota je napravila plakat o OPG-u „Bakina okućnica”.</a:t>
            </a:r>
          </a:p>
        </p:txBody>
      </p:sp>
      <p:pic>
        <p:nvPicPr>
          <p:cNvPr id="6" name="Slika 5" descr="Slika na kojoj se prikazuje osoba, na zatvorenom&#10;&#10;Opis je automatski generiran">
            <a:extLst>
              <a:ext uri="{FF2B5EF4-FFF2-40B4-BE49-F238E27FC236}">
                <a16:creationId xmlns:a16="http://schemas.microsoft.com/office/drawing/2014/main" id="{94640532-01FE-4B7A-9ACC-D98B478B6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160" y="723900"/>
            <a:ext cx="3420044" cy="5321300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12" name="Slika 11" descr="Slika na kojoj se prikazuje tekst, na zatvorenom, osoba&#10;&#10;Opis je automatski generiran">
            <a:extLst>
              <a:ext uri="{FF2B5EF4-FFF2-40B4-BE49-F238E27FC236}">
                <a16:creationId xmlns:a16="http://schemas.microsoft.com/office/drawing/2014/main" id="{159DE9B7-C144-4CDC-B313-27F7F53FD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14" y="2776561"/>
            <a:ext cx="5701541" cy="3735697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0526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pic>
        <p:nvPicPr>
          <p:cNvPr id="5" name="Slika 4" descr="Slika na kojoj se prikazuje osoba&#10;&#10;Opis je automatski generiran">
            <a:extLst>
              <a:ext uri="{FF2B5EF4-FFF2-40B4-BE49-F238E27FC236}">
                <a16:creationId xmlns:a16="http://schemas.microsoft.com/office/drawing/2014/main" id="{C71ABFAB-5C00-4269-B7C0-18A309BED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90" y="615812"/>
            <a:ext cx="3292555" cy="3771900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Slika 7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9AC99123-D5C6-4B1C-BE49-8CDA890DF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959" y="3011784"/>
            <a:ext cx="6378464" cy="3461995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91F8DBBB-4264-4AB1-A9FE-3F92AF809952}"/>
              </a:ext>
            </a:extLst>
          </p:cNvPr>
          <p:cNvSpPr txBox="1"/>
          <p:nvPr/>
        </p:nvSpPr>
        <p:spPr>
          <a:xfrm>
            <a:off x="5054046" y="620215"/>
            <a:ext cx="6974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Slavite ljubav! Poštujte se i podržavajte!</a:t>
            </a:r>
          </a:p>
          <a:p>
            <a:pPr algn="ctr"/>
            <a:endParaRPr lang="hr-HR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hr-HR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Sretno Valentinovo svima!!!</a:t>
            </a:r>
          </a:p>
        </p:txBody>
      </p:sp>
    </p:spTree>
    <p:extLst>
      <p:ext uri="{BB962C8B-B14F-4D97-AF65-F5344CB8AC3E}">
        <p14:creationId xmlns:p14="http://schemas.microsoft.com/office/powerpoint/2010/main" val="140663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B65188D-BB35-44AD-81A7-0F2AED655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4" y="760186"/>
            <a:ext cx="6954035" cy="5208814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C57E12EC-AA22-445D-BE64-D2067E3BFBAE}"/>
              </a:ext>
            </a:extLst>
          </p:cNvPr>
          <p:cNvSpPr txBox="1"/>
          <p:nvPr/>
        </p:nvSpPr>
        <p:spPr>
          <a:xfrm>
            <a:off x="8561291" y="510615"/>
            <a:ext cx="294381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Sveti Valentin, moli za nas, rekla je naša </a:t>
            </a:r>
            <a:r>
              <a:rPr lang="hr-HR" sz="4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domačica</a:t>
            </a:r>
            <a:r>
              <a:rPr lang="hr-HR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Nadica!</a:t>
            </a:r>
          </a:p>
        </p:txBody>
      </p:sp>
    </p:spTree>
    <p:extLst>
      <p:ext uri="{BB962C8B-B14F-4D97-AF65-F5344CB8AC3E}">
        <p14:creationId xmlns:p14="http://schemas.microsoft.com/office/powerpoint/2010/main" val="102834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pic>
        <p:nvPicPr>
          <p:cNvPr id="5" name="Slika 4" descr="Slika na kojoj se prikazuje crveno&#10;&#10;Opis je automatski generiran">
            <a:extLst>
              <a:ext uri="{FF2B5EF4-FFF2-40B4-BE49-F238E27FC236}">
                <a16:creationId xmlns:a16="http://schemas.microsoft.com/office/drawing/2014/main" id="{7F06702E-6D5F-40F3-A17D-F1BB0A2BF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901" y="1225171"/>
            <a:ext cx="4646463" cy="4457700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Slika 7" descr="Slika na kojoj se prikazuje osoba, tlo, poziranje&#10;&#10;Opis je automatski generiran">
            <a:extLst>
              <a:ext uri="{FF2B5EF4-FFF2-40B4-BE49-F238E27FC236}">
                <a16:creationId xmlns:a16="http://schemas.microsoft.com/office/drawing/2014/main" id="{1332BBFC-EF3C-4449-9DC5-D777E435A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65" y="648607"/>
            <a:ext cx="2818006" cy="5192486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1A5D71D1-44A3-4009-91DE-8FFE77B6DFA1}"/>
              </a:ext>
            </a:extLst>
          </p:cNvPr>
          <p:cNvSpPr txBox="1"/>
          <p:nvPr/>
        </p:nvSpPr>
        <p:spPr>
          <a:xfrm>
            <a:off x="3848100" y="2032000"/>
            <a:ext cx="27051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latin typeface="Comic Sans MS" panose="030F0702030302020204" pitchFamily="66" charset="0"/>
              </a:rPr>
              <a:t>Nadice </a:t>
            </a:r>
            <a:r>
              <a:rPr lang="hr-HR" sz="2800" b="1" dirty="0" err="1">
                <a:latin typeface="Comic Sans MS" panose="030F0702030302020204" pitchFamily="66" charset="0"/>
              </a:rPr>
              <a:t>Bedek</a:t>
            </a:r>
            <a:r>
              <a:rPr lang="hr-HR" sz="2800" b="1" dirty="0">
                <a:latin typeface="Comic Sans MS" panose="030F0702030302020204" pitchFamily="66" charset="0"/>
              </a:rPr>
              <a:t> </a:t>
            </a:r>
            <a:r>
              <a:rPr lang="hr-HR" sz="2800" b="1" dirty="0" err="1">
                <a:latin typeface="Comic Sans MS" panose="030F0702030302020204" pitchFamily="66" charset="0"/>
              </a:rPr>
              <a:t>fala</a:t>
            </a:r>
            <a:r>
              <a:rPr lang="hr-HR" sz="2800" b="1" dirty="0">
                <a:latin typeface="Comic Sans MS" panose="030F0702030302020204" pitchFamily="66" charset="0"/>
              </a:rPr>
              <a:t> za igru i običaje uz Valentinovo od učenika i učiteljice 4. c OŠ Oroslavje!</a:t>
            </a:r>
          </a:p>
        </p:txBody>
      </p:sp>
    </p:spTree>
    <p:extLst>
      <p:ext uri="{BB962C8B-B14F-4D97-AF65-F5344CB8AC3E}">
        <p14:creationId xmlns:p14="http://schemas.microsoft.com/office/powerpoint/2010/main" val="74646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A679A61-8024-4FF4-88DD-8B3306707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/>
          </a:bodyPr>
          <a:lstStyle/>
          <a:p>
            <a:r>
              <a:rPr lang="hr-HR" sz="5400" dirty="0">
                <a:solidFill>
                  <a:schemeClr val="bg1"/>
                </a:solidFill>
                <a:latin typeface="Algerian" panose="04020705040A02060702" pitchFamily="82" charset="0"/>
              </a:rPr>
              <a:t>Zake se na Valentinovo </a:t>
            </a:r>
            <a:r>
              <a:rPr lang="hr-HR" sz="5400" dirty="0" err="1">
                <a:solidFill>
                  <a:schemeClr val="bg1"/>
                </a:solidFill>
                <a:latin typeface="Algerian" panose="04020705040A02060702" pitchFamily="82" charset="0"/>
              </a:rPr>
              <a:t>ftičeki</a:t>
            </a:r>
            <a:r>
              <a:rPr lang="hr-HR" sz="5400" dirty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hr-HR" sz="5400" dirty="0" err="1">
                <a:solidFill>
                  <a:schemeClr val="bg1"/>
                </a:solidFill>
                <a:latin typeface="Algerian" panose="04020705040A02060702" pitchFamily="82" charset="0"/>
              </a:rPr>
              <a:t>ženiju</a:t>
            </a:r>
            <a:endParaRPr lang="hr-HR" sz="5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9526D7B-CE8C-4EE8-8871-2F1B3F0D8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1" y="395356"/>
            <a:ext cx="6928449" cy="1869956"/>
          </a:xfrm>
        </p:spPr>
        <p:txBody>
          <a:bodyPr anchor="b">
            <a:noAutofit/>
          </a:bodyPr>
          <a:lstStyle/>
          <a:p>
            <a:r>
              <a:rPr lang="hr-HR" sz="2800" b="1" i="1" dirty="0">
                <a:solidFill>
                  <a:schemeClr val="bg1"/>
                </a:solidFill>
                <a:latin typeface="Algerian" panose="04020705040A02060702" pitchFamily="82" charset="0"/>
              </a:rPr>
              <a:t>Da se ne </a:t>
            </a:r>
            <a:r>
              <a:rPr lang="hr-HR" sz="2800" b="1" i="1" dirty="0" err="1">
                <a:solidFill>
                  <a:schemeClr val="bg1"/>
                </a:solidFill>
                <a:latin typeface="Algerian" panose="04020705040A02060702" pitchFamily="82" charset="0"/>
              </a:rPr>
              <a:t>pozabi</a:t>
            </a:r>
            <a:endParaRPr lang="hr-HR" sz="2800" b="1" i="1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hr-HR" sz="2800" b="1" i="1" dirty="0">
                <a:solidFill>
                  <a:schemeClr val="bg1"/>
                </a:solidFill>
                <a:latin typeface="Algerian" panose="04020705040A02060702" pitchFamily="82" charset="0"/>
              </a:rPr>
              <a:t>Običaji uz dan svetoga </a:t>
            </a:r>
            <a:r>
              <a:rPr lang="hr-HR" sz="2800" b="1" i="1" dirty="0" err="1">
                <a:solidFill>
                  <a:schemeClr val="bg1"/>
                </a:solidFill>
                <a:latin typeface="Algerian" panose="04020705040A02060702" pitchFamily="82" charset="0"/>
              </a:rPr>
              <a:t>valentina</a:t>
            </a:r>
            <a:endParaRPr lang="hr-HR" sz="2800" b="1" i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pic>
        <p:nvPicPr>
          <p:cNvPr id="6" name="Slika 5" descr="Slika na kojoj se prikazuje na zatvorenom, raznobojno, uređeno&#10;&#10;Opis je automatski generiran">
            <a:extLst>
              <a:ext uri="{FF2B5EF4-FFF2-40B4-BE49-F238E27FC236}">
                <a16:creationId xmlns:a16="http://schemas.microsoft.com/office/drawing/2014/main" id="{B1190236-4F30-492B-8ABC-7CAC93479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551" y="1330334"/>
            <a:ext cx="3664785" cy="3752299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076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9526D7B-CE8C-4EE8-8871-2F1B3F0D8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1" y="228600"/>
            <a:ext cx="7391400" cy="6283228"/>
          </a:xfrm>
        </p:spPr>
        <p:txBody>
          <a:bodyPr anchor="b">
            <a:noAutofit/>
          </a:bodyPr>
          <a:lstStyle/>
          <a:p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Valentin se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zaljubil.Bil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je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pomale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srameći i nije se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vupal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reči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svoje ljubavi da mu se dopada.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Štel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je priznati svoju ljubav i jedini način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bil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je da je  napiše pisme. </a:t>
            </a:r>
          </a:p>
          <a:p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Bila je fest zima. Valentin je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napisal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pisme. Tople se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oblikel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i na glavu del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škrljak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.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Čez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zmržnjenu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hustu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se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prevlačil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.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Odjemput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je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počel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mrzli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sever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puhati. Valentin je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zateknul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pisme za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škrljak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i ruke del v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žep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. Sever mu je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hitil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z glave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škrljaki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pisme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odpuhal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v zrak.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Biežal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je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siromak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za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njiem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, ali ga nije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našel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.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Veter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je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otpuhnul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pisme na granu. Valentin je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žalosten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krenul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dima. Pisme svoje ljubavi nije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dal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. </a:t>
            </a:r>
          </a:p>
          <a:p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Došel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je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vrabec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na granu i v kljunu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odnesel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pisme.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Pozval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je druge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ftiče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. Čitali su pisme jen po jen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ftič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dek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niesu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navučili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se te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liepe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rieči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ljubavi napamet. Si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ftiči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su se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mam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zaljubili i odlučili su se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oženiti.Od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toga leta, pa se do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denes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na dan sv. Valentina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ftičeki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se </a:t>
            </a:r>
            <a:r>
              <a:rPr lang="hr-HR" sz="1150" b="1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ženiju</a:t>
            </a:r>
            <a:r>
              <a:rPr lang="hr-HR" sz="115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pic>
        <p:nvPicPr>
          <p:cNvPr id="14" name="Slika 13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22750AA7-1FD7-42D0-84E0-F6BC8A9AB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53556">
            <a:off x="8290137" y="1796144"/>
            <a:ext cx="3435247" cy="2811916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226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969A610-B13E-4EDC-BD3D-F143204ECCD0}"/>
              </a:ext>
            </a:extLst>
          </p:cNvPr>
          <p:cNvSpPr txBox="1"/>
          <p:nvPr/>
        </p:nvSpPr>
        <p:spPr>
          <a:xfrm>
            <a:off x="787400" y="723900"/>
            <a:ext cx="689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Comic Sans MS" panose="030F0702030302020204" pitchFamily="66" charset="0"/>
              </a:rPr>
              <a:t>Na OPG-u „ Bakina okućnica” i ove godine pripremljene su igre vezane uz </a:t>
            </a:r>
            <a:r>
              <a:rPr lang="hr-HR" b="1" dirty="0" err="1">
                <a:latin typeface="Comic Sans MS" panose="030F0702030302020204" pitchFamily="66" charset="0"/>
              </a:rPr>
              <a:t>Ftičekove</a:t>
            </a:r>
            <a:r>
              <a:rPr lang="hr-HR" b="1" dirty="0">
                <a:latin typeface="Comic Sans MS" panose="030F0702030302020204" pitchFamily="66" charset="0"/>
              </a:rPr>
              <a:t> gosti na Valentinovo.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F58628CA-FEAB-4AD9-8D73-6AE49A3F2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160" y="723899"/>
            <a:ext cx="3133640" cy="5319901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E03C3D82-6141-49B7-A61A-1F115771FF16}"/>
              </a:ext>
            </a:extLst>
          </p:cNvPr>
          <p:cNvSpPr txBox="1"/>
          <p:nvPr/>
        </p:nvSpPr>
        <p:spPr>
          <a:xfrm>
            <a:off x="787400" y="2044700"/>
            <a:ext cx="6571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Comic Sans MS" panose="030F0702030302020204" pitchFamily="66" charset="0"/>
              </a:rPr>
              <a:t>Gospođa Nadica </a:t>
            </a:r>
            <a:r>
              <a:rPr lang="hr-HR" b="1" dirty="0" err="1">
                <a:latin typeface="Comic Sans MS" panose="030F0702030302020204" pitchFamily="66" charset="0"/>
              </a:rPr>
              <a:t>Bedek</a:t>
            </a:r>
            <a:r>
              <a:rPr lang="hr-HR" b="1" dirty="0">
                <a:latin typeface="Comic Sans MS" panose="030F0702030302020204" pitchFamily="66" charset="0"/>
              </a:rPr>
              <a:t> je na svojem imanju ugostila uzvanike kako bi prikazala stare običaje vezane uz Valentinovo.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B4D9B530-3310-4E16-A845-497E0ACCC0CF}"/>
              </a:ext>
            </a:extLst>
          </p:cNvPr>
          <p:cNvSpPr txBox="1"/>
          <p:nvPr/>
        </p:nvSpPr>
        <p:spPr>
          <a:xfrm>
            <a:off x="787400" y="3721100"/>
            <a:ext cx="657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Comic Sans MS" panose="030F0702030302020204" pitchFamily="66" charset="0"/>
              </a:rPr>
              <a:t>Grm sa </a:t>
            </a:r>
            <a:r>
              <a:rPr lang="hr-HR" b="1" dirty="0" err="1">
                <a:latin typeface="Comic Sans MS" panose="030F0702030302020204" pitchFamily="66" charset="0"/>
              </a:rPr>
              <a:t>ftičekima</a:t>
            </a:r>
            <a:r>
              <a:rPr lang="hr-HR" b="1" dirty="0">
                <a:latin typeface="Comic Sans MS" panose="030F0702030302020204" pitchFamily="66" charset="0"/>
              </a:rPr>
              <a:t> ispod kojeg je bilo gnijezdo bio je okićen i srčekima, baš </a:t>
            </a:r>
            <a:r>
              <a:rPr lang="hr-HR" b="1" dirty="0" err="1">
                <a:latin typeface="Comic Sans MS" panose="030F0702030302020204" pitchFamily="66" charset="0"/>
              </a:rPr>
              <a:t>onak</a:t>
            </a:r>
            <a:r>
              <a:rPr lang="hr-HR" b="1" dirty="0">
                <a:latin typeface="Comic Sans MS" panose="030F0702030302020204" pitchFamily="66" charset="0"/>
              </a:rPr>
              <a:t> </a:t>
            </a:r>
            <a:r>
              <a:rPr lang="hr-HR" b="1" dirty="0" err="1">
                <a:latin typeface="Comic Sans MS" panose="030F0702030302020204" pitchFamily="66" charset="0"/>
              </a:rPr>
              <a:t>kak</a:t>
            </a:r>
            <a:r>
              <a:rPr lang="hr-HR" b="1" dirty="0">
                <a:latin typeface="Comic Sans MS" panose="030F0702030302020204" pitchFamily="66" charset="0"/>
              </a:rPr>
              <a:t> se „šika” za jedne gosti.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2C260B14-E8DF-49AA-8D96-DB21D3B84A18}"/>
              </a:ext>
            </a:extLst>
          </p:cNvPr>
          <p:cNvSpPr txBox="1"/>
          <p:nvPr/>
        </p:nvSpPr>
        <p:spPr>
          <a:xfrm>
            <a:off x="787400" y="4991100"/>
            <a:ext cx="6571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Comic Sans MS" panose="030F0702030302020204" pitchFamily="66" charset="0"/>
              </a:rPr>
              <a:t>I živa priče može krenuti…</a:t>
            </a:r>
          </a:p>
        </p:txBody>
      </p:sp>
    </p:spTree>
    <p:extLst>
      <p:ext uri="{BB962C8B-B14F-4D97-AF65-F5344CB8AC3E}">
        <p14:creationId xmlns:p14="http://schemas.microsoft.com/office/powerpoint/2010/main" val="14164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969A610-B13E-4EDC-BD3D-F143204ECCD0}"/>
              </a:ext>
            </a:extLst>
          </p:cNvPr>
          <p:cNvSpPr txBox="1"/>
          <p:nvPr/>
        </p:nvSpPr>
        <p:spPr>
          <a:xfrm>
            <a:off x="787400" y="723900"/>
            <a:ext cx="689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Comic Sans MS" panose="030F0702030302020204" pitchFamily="66" charset="0"/>
              </a:rPr>
              <a:t>V jutre rane, </a:t>
            </a:r>
            <a:r>
              <a:rPr lang="hr-HR" b="1" dirty="0" err="1">
                <a:latin typeface="Comic Sans MS" panose="030F0702030302020204" pitchFamily="66" charset="0"/>
              </a:rPr>
              <a:t>dek</a:t>
            </a:r>
            <a:r>
              <a:rPr lang="hr-HR" b="1" dirty="0">
                <a:latin typeface="Comic Sans MS" panose="030F0702030302020204" pitchFamily="66" charset="0"/>
              </a:rPr>
              <a:t> je još bile fest zima i </a:t>
            </a:r>
            <a:r>
              <a:rPr lang="hr-HR" b="1" dirty="0" err="1">
                <a:latin typeface="Comic Sans MS" panose="030F0702030302020204" pitchFamily="66" charset="0"/>
              </a:rPr>
              <a:t>dek</a:t>
            </a:r>
            <a:r>
              <a:rPr lang="hr-HR" b="1" dirty="0">
                <a:latin typeface="Comic Sans MS" panose="030F0702030302020204" pitchFamily="66" charset="0"/>
              </a:rPr>
              <a:t> je </a:t>
            </a:r>
            <a:r>
              <a:rPr lang="hr-HR" b="1" dirty="0" err="1">
                <a:latin typeface="Comic Sans MS" panose="030F0702030302020204" pitchFamily="66" charset="0"/>
              </a:rPr>
              <a:t>veter</a:t>
            </a:r>
            <a:r>
              <a:rPr lang="hr-HR" b="1" dirty="0">
                <a:latin typeface="Comic Sans MS" panose="030F0702030302020204" pitchFamily="66" charset="0"/>
              </a:rPr>
              <a:t> </a:t>
            </a:r>
            <a:r>
              <a:rPr lang="hr-HR" b="1" dirty="0" err="1">
                <a:latin typeface="Comic Sans MS" panose="030F0702030302020204" pitchFamily="66" charset="0"/>
              </a:rPr>
              <a:t>cvilil</a:t>
            </a:r>
            <a:r>
              <a:rPr lang="hr-HR" b="1" dirty="0">
                <a:latin typeface="Comic Sans MS" panose="030F0702030302020204" pitchFamily="66" charset="0"/>
              </a:rPr>
              <a:t>, a stekla su bila nacifrana </a:t>
            </a:r>
            <a:r>
              <a:rPr lang="hr-HR" b="1" dirty="0" err="1">
                <a:latin typeface="Comic Sans MS" panose="030F0702030302020204" pitchFamily="66" charset="0"/>
              </a:rPr>
              <a:t>zmrženjenem</a:t>
            </a:r>
            <a:r>
              <a:rPr lang="hr-HR" b="1" dirty="0">
                <a:latin typeface="Comic Sans MS" panose="030F0702030302020204" pitchFamily="66" charset="0"/>
              </a:rPr>
              <a:t> </a:t>
            </a:r>
            <a:r>
              <a:rPr lang="hr-HR" b="1" dirty="0" err="1">
                <a:latin typeface="Comic Sans MS" panose="030F0702030302020204" pitchFamily="66" charset="0"/>
              </a:rPr>
              <a:t>ruožicami</a:t>
            </a:r>
            <a:r>
              <a:rPr lang="hr-HR" b="1" dirty="0">
                <a:latin typeface="Comic Sans MS" panose="030F0702030302020204" pitchFamily="66" charset="0"/>
              </a:rPr>
              <a:t>, </a:t>
            </a:r>
            <a:r>
              <a:rPr lang="hr-HR" b="1" dirty="0" err="1">
                <a:latin typeface="Comic Sans MS" panose="030F0702030302020204" pitchFamily="66" charset="0"/>
              </a:rPr>
              <a:t>zbudila</a:t>
            </a:r>
            <a:r>
              <a:rPr lang="hr-HR" b="1" dirty="0">
                <a:latin typeface="Comic Sans MS" panose="030F0702030302020204" pitchFamily="66" charset="0"/>
              </a:rPr>
              <a:t> me mater.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E03C3D82-6141-49B7-A61A-1F115771FF16}"/>
              </a:ext>
            </a:extLst>
          </p:cNvPr>
          <p:cNvSpPr txBox="1"/>
          <p:nvPr/>
        </p:nvSpPr>
        <p:spPr>
          <a:xfrm>
            <a:off x="730364" y="1808243"/>
            <a:ext cx="657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latin typeface="Comic Sans MS" panose="030F0702030302020204" pitchFamily="66" charset="0"/>
              </a:rPr>
              <a:t>Onak</a:t>
            </a:r>
            <a:r>
              <a:rPr lang="hr-HR" b="1" dirty="0">
                <a:latin typeface="Comic Sans MS" panose="030F0702030302020204" pitchFamily="66" charset="0"/>
              </a:rPr>
              <a:t> pospanu v halje i bosu, poslala me van iskat </a:t>
            </a:r>
            <a:r>
              <a:rPr lang="hr-HR" b="1" dirty="0" err="1">
                <a:latin typeface="Comic Sans MS" panose="030F0702030302020204" pitchFamily="66" charset="0"/>
              </a:rPr>
              <a:t>koj</a:t>
            </a:r>
            <a:r>
              <a:rPr lang="hr-HR" b="1" dirty="0">
                <a:latin typeface="Comic Sans MS" panose="030F0702030302020204" pitchFamily="66" charset="0"/>
              </a:rPr>
              <a:t> su mi </a:t>
            </a:r>
            <a:r>
              <a:rPr lang="hr-HR" b="1" dirty="0" err="1">
                <a:latin typeface="Comic Sans MS" panose="030F0702030302020204" pitchFamily="66" charset="0"/>
              </a:rPr>
              <a:t>ftičeki</a:t>
            </a:r>
            <a:r>
              <a:rPr lang="hr-HR" b="1" dirty="0">
                <a:latin typeface="Comic Sans MS" panose="030F0702030302020204" pitchFamily="66" charset="0"/>
              </a:rPr>
              <a:t> ostavili od </a:t>
            </a:r>
            <a:r>
              <a:rPr lang="hr-HR" b="1" dirty="0" err="1">
                <a:latin typeface="Comic Sans MS" panose="030F0702030302020204" pitchFamily="66" charset="0"/>
              </a:rPr>
              <a:t>gostie</a:t>
            </a:r>
            <a:r>
              <a:rPr lang="hr-HR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B4D9B530-3310-4E16-A845-497E0ACCC0CF}"/>
              </a:ext>
            </a:extLst>
          </p:cNvPr>
          <p:cNvSpPr txBox="1"/>
          <p:nvPr/>
        </p:nvSpPr>
        <p:spPr>
          <a:xfrm>
            <a:off x="656119" y="2849929"/>
            <a:ext cx="657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latin typeface="Comic Sans MS" panose="030F0702030302020204" pitchFamily="66" charset="0"/>
              </a:rPr>
              <a:t>Čez</a:t>
            </a:r>
            <a:r>
              <a:rPr lang="hr-HR" b="1" dirty="0">
                <a:latin typeface="Comic Sans MS" panose="030F0702030302020204" pitchFamily="66" charset="0"/>
              </a:rPr>
              <a:t> </a:t>
            </a:r>
            <a:r>
              <a:rPr lang="hr-HR" b="1" dirty="0" err="1">
                <a:latin typeface="Comic Sans MS" panose="030F0702030302020204" pitchFamily="66" charset="0"/>
              </a:rPr>
              <a:t>glibuoki</a:t>
            </a:r>
            <a:r>
              <a:rPr lang="hr-HR" b="1" dirty="0">
                <a:latin typeface="Comic Sans MS" panose="030F0702030302020204" pitchFamily="66" charset="0"/>
              </a:rPr>
              <a:t> </a:t>
            </a:r>
            <a:r>
              <a:rPr lang="hr-HR" b="1" dirty="0" err="1">
                <a:latin typeface="Comic Sans MS" panose="030F0702030302020204" pitchFamily="66" charset="0"/>
              </a:rPr>
              <a:t>snieg</a:t>
            </a:r>
            <a:r>
              <a:rPr lang="hr-HR" b="1" dirty="0">
                <a:latin typeface="Comic Sans MS" panose="030F0702030302020204" pitchFamily="66" charset="0"/>
              </a:rPr>
              <a:t>, bosa išla sam do grmlja iskat </a:t>
            </a:r>
            <a:r>
              <a:rPr lang="hr-HR" b="1" dirty="0" err="1">
                <a:latin typeface="Comic Sans MS" panose="030F0702030302020204" pitchFamily="66" charset="0"/>
              </a:rPr>
              <a:t>ostanjke</a:t>
            </a:r>
            <a:r>
              <a:rPr lang="hr-HR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2C260B14-E8DF-49AA-8D96-DB21D3B84A18}"/>
              </a:ext>
            </a:extLst>
          </p:cNvPr>
          <p:cNvSpPr txBox="1"/>
          <p:nvPr/>
        </p:nvSpPr>
        <p:spPr>
          <a:xfrm>
            <a:off x="656119" y="3706124"/>
            <a:ext cx="6571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Comic Sans MS" panose="030F0702030302020204" pitchFamily="66" charset="0"/>
              </a:rPr>
              <a:t>Bila </a:t>
            </a:r>
            <a:r>
              <a:rPr lang="hr-HR" b="1" dirty="0" err="1">
                <a:latin typeface="Comic Sans MS" panose="030F0702030302020204" pitchFamily="66" charset="0"/>
              </a:rPr>
              <a:t>sem</a:t>
            </a:r>
            <a:r>
              <a:rPr lang="hr-HR" b="1" dirty="0">
                <a:latin typeface="Comic Sans MS" panose="030F0702030302020204" pitchFamily="66" charset="0"/>
              </a:rPr>
              <a:t> mala i </a:t>
            </a:r>
            <a:r>
              <a:rPr lang="hr-HR" b="1" dirty="0" err="1">
                <a:latin typeface="Comic Sans MS" panose="030F0702030302020204" pitchFamily="66" charset="0"/>
              </a:rPr>
              <a:t>niesam</a:t>
            </a:r>
            <a:r>
              <a:rPr lang="hr-HR" b="1" dirty="0">
                <a:latin typeface="Comic Sans MS" panose="030F0702030302020204" pitchFamily="66" charset="0"/>
              </a:rPr>
              <a:t> znala </a:t>
            </a:r>
            <a:r>
              <a:rPr lang="hr-HR" b="1" dirty="0" err="1">
                <a:latin typeface="Comic Sans MS" panose="030F0702030302020204" pitchFamily="66" charset="0"/>
              </a:rPr>
              <a:t>koj</a:t>
            </a:r>
            <a:r>
              <a:rPr lang="hr-HR" b="1" dirty="0">
                <a:latin typeface="Comic Sans MS" panose="030F0702030302020204" pitchFamily="66" charset="0"/>
              </a:rPr>
              <a:t> bi od </a:t>
            </a:r>
            <a:r>
              <a:rPr lang="hr-HR" b="1" dirty="0" err="1">
                <a:latin typeface="Comic Sans MS" panose="030F0702030302020204" pitchFamily="66" charset="0"/>
              </a:rPr>
              <a:t>sreče</a:t>
            </a:r>
            <a:r>
              <a:rPr lang="hr-HR" b="1" dirty="0">
                <a:latin typeface="Comic Sans MS" panose="030F0702030302020204" pitchFamily="66" charset="0"/>
              </a:rPr>
              <a:t> </a:t>
            </a:r>
            <a:r>
              <a:rPr lang="hr-HR" b="1" dirty="0" err="1">
                <a:latin typeface="Comic Sans MS" panose="030F0702030302020204" pitchFamily="66" charset="0"/>
              </a:rPr>
              <a:t>če</a:t>
            </a:r>
            <a:r>
              <a:rPr lang="hr-HR" b="1" dirty="0">
                <a:latin typeface="Comic Sans MS" panose="030F0702030302020204" pitchFamily="66" charset="0"/>
              </a:rPr>
              <a:t> </a:t>
            </a:r>
            <a:r>
              <a:rPr lang="hr-HR" b="1" dirty="0" err="1">
                <a:latin typeface="Comic Sans MS" panose="030F0702030302020204" pitchFamily="66" charset="0"/>
              </a:rPr>
              <a:t>najdem</a:t>
            </a:r>
            <a:r>
              <a:rPr lang="hr-HR" b="1" dirty="0">
                <a:latin typeface="Comic Sans MS" panose="030F0702030302020204" pitchFamily="66" charset="0"/>
              </a:rPr>
              <a:t> </a:t>
            </a:r>
            <a:r>
              <a:rPr lang="hr-HR" b="1" dirty="0" err="1">
                <a:latin typeface="Comic Sans MS" panose="030F0702030302020204" pitchFamily="66" charset="0"/>
              </a:rPr>
              <a:t>kakev</a:t>
            </a:r>
            <a:r>
              <a:rPr lang="hr-HR" b="1" dirty="0">
                <a:latin typeface="Comic Sans MS" panose="030F0702030302020204" pitchFamily="66" charset="0"/>
              </a:rPr>
              <a:t> slatkiš ili makar mali </a:t>
            </a:r>
            <a:r>
              <a:rPr lang="hr-HR" b="1" dirty="0" err="1">
                <a:latin typeface="Comic Sans MS" panose="030F0702030302020204" pitchFamily="66" charset="0"/>
              </a:rPr>
              <a:t>komaček</a:t>
            </a:r>
            <a:r>
              <a:rPr lang="hr-HR" b="1" dirty="0">
                <a:latin typeface="Comic Sans MS" panose="030F0702030302020204" pitchFamily="66" charset="0"/>
              </a:rPr>
              <a:t> kruha na </a:t>
            </a:r>
            <a:r>
              <a:rPr lang="hr-HR" b="1" dirty="0" err="1">
                <a:latin typeface="Comic Sans MS" panose="030F0702030302020204" pitchFamily="66" charset="0"/>
              </a:rPr>
              <a:t>terem</a:t>
            </a:r>
            <a:r>
              <a:rPr lang="hr-HR" b="1" dirty="0">
                <a:latin typeface="Comic Sans MS" panose="030F0702030302020204" pitchFamily="66" charset="0"/>
              </a:rPr>
              <a:t> je </a:t>
            </a:r>
            <a:r>
              <a:rPr lang="hr-HR" b="1" dirty="0" err="1">
                <a:latin typeface="Comic Sans MS" panose="030F0702030302020204" pitchFamily="66" charset="0"/>
              </a:rPr>
              <a:t>bil</a:t>
            </a:r>
            <a:r>
              <a:rPr lang="hr-HR" b="1" dirty="0">
                <a:latin typeface="Comic Sans MS" panose="030F0702030302020204" pitchFamily="66" charset="0"/>
              </a:rPr>
              <a:t> namazan domaći pekmez…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F5BFA59F-9BFF-4E38-AFC6-31A354A8A0BE}"/>
              </a:ext>
            </a:extLst>
          </p:cNvPr>
          <p:cNvSpPr txBox="1"/>
          <p:nvPr/>
        </p:nvSpPr>
        <p:spPr>
          <a:xfrm>
            <a:off x="624369" y="4884036"/>
            <a:ext cx="6571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latin typeface="Comic Sans MS" panose="030F0702030302020204" pitchFamily="66" charset="0"/>
              </a:rPr>
              <a:t>Vrnula</a:t>
            </a:r>
            <a:r>
              <a:rPr lang="hr-HR" b="1" dirty="0">
                <a:latin typeface="Comic Sans MS" panose="030F0702030302020204" pitchFamily="66" charset="0"/>
              </a:rPr>
              <a:t> </a:t>
            </a:r>
            <a:r>
              <a:rPr lang="hr-HR" b="1" dirty="0" err="1">
                <a:latin typeface="Comic Sans MS" panose="030F0702030302020204" pitchFamily="66" charset="0"/>
              </a:rPr>
              <a:t>sem</a:t>
            </a:r>
            <a:r>
              <a:rPr lang="hr-HR" b="1" dirty="0">
                <a:latin typeface="Comic Sans MS" panose="030F0702030302020204" pitchFamily="66" charset="0"/>
              </a:rPr>
              <a:t> se v </a:t>
            </a:r>
            <a:r>
              <a:rPr lang="hr-HR" b="1" dirty="0" err="1">
                <a:latin typeface="Comic Sans MS" panose="030F0702030302020204" pitchFamily="66" charset="0"/>
              </a:rPr>
              <a:t>hižu</a:t>
            </a:r>
            <a:r>
              <a:rPr lang="hr-HR" b="1" dirty="0">
                <a:latin typeface="Comic Sans MS" panose="030F0702030302020204" pitchFamily="66" charset="0"/>
              </a:rPr>
              <a:t> sa </a:t>
            </a:r>
            <a:r>
              <a:rPr lang="hr-HR" b="1" dirty="0" err="1">
                <a:latin typeface="Comic Sans MS" panose="030F0702030302020204" pitchFamily="66" charset="0"/>
              </a:rPr>
              <a:t>zmržnjena</a:t>
            </a:r>
            <a:r>
              <a:rPr lang="hr-HR" b="1" dirty="0">
                <a:latin typeface="Comic Sans MS" panose="030F0702030302020204" pitchFamily="66" charset="0"/>
              </a:rPr>
              <a:t>, ali vesela. Mati me </a:t>
            </a:r>
            <a:r>
              <a:rPr lang="hr-HR" b="1" dirty="0" err="1">
                <a:latin typeface="Comic Sans MS" panose="030F0702030302020204" pitchFamily="66" charset="0"/>
              </a:rPr>
              <a:t>posela</a:t>
            </a:r>
            <a:r>
              <a:rPr lang="hr-HR" b="1" dirty="0">
                <a:latin typeface="Comic Sans MS" panose="030F0702030302020204" pitchFamily="66" charset="0"/>
              </a:rPr>
              <a:t> na postelju i skupa </a:t>
            </a:r>
            <a:r>
              <a:rPr lang="hr-HR" b="1" dirty="0" err="1">
                <a:latin typeface="Comic Sans MS" panose="030F0702030302020204" pitchFamily="66" charset="0"/>
              </a:rPr>
              <a:t>sme</a:t>
            </a:r>
            <a:r>
              <a:rPr lang="hr-HR" b="1" dirty="0">
                <a:latin typeface="Comic Sans MS" panose="030F0702030302020204" pitchFamily="66" charset="0"/>
              </a:rPr>
              <a:t> </a:t>
            </a:r>
            <a:r>
              <a:rPr lang="hr-HR" b="1" dirty="0" err="1">
                <a:latin typeface="Comic Sans MS" panose="030F0702030302020204" pitchFamily="66" charset="0"/>
              </a:rPr>
              <a:t>popievale</a:t>
            </a:r>
            <a:r>
              <a:rPr lang="hr-HR" b="1" dirty="0">
                <a:latin typeface="Comic Sans MS" panose="030F0702030302020204" pitchFamily="66" charset="0"/>
              </a:rPr>
              <a:t>, jer je ona jake </a:t>
            </a:r>
            <a:r>
              <a:rPr lang="hr-HR" b="1" dirty="0" err="1">
                <a:latin typeface="Comic Sans MS" panose="030F0702030302020204" pitchFamily="66" charset="0"/>
              </a:rPr>
              <a:t>liepe</a:t>
            </a:r>
            <a:r>
              <a:rPr lang="hr-HR" b="1" dirty="0">
                <a:latin typeface="Comic Sans MS" panose="030F0702030302020204" pitchFamily="66" charset="0"/>
              </a:rPr>
              <a:t> znala </a:t>
            </a:r>
            <a:r>
              <a:rPr lang="hr-HR" b="1" dirty="0" err="1">
                <a:latin typeface="Comic Sans MS" panose="030F0702030302020204" pitchFamily="66" charset="0"/>
              </a:rPr>
              <a:t>popievati</a:t>
            </a:r>
            <a:r>
              <a:rPr lang="hr-HR" b="1" dirty="0">
                <a:latin typeface="Comic Sans MS" panose="030F0702030302020204" pitchFamily="66" charset="0"/>
              </a:rPr>
              <a:t>. Rada </a:t>
            </a:r>
            <a:r>
              <a:rPr lang="hr-HR" b="1" dirty="0" err="1">
                <a:latin typeface="Comic Sans MS" panose="030F0702030302020204" pitchFamily="66" charset="0"/>
              </a:rPr>
              <a:t>sem</a:t>
            </a:r>
            <a:r>
              <a:rPr lang="hr-HR" b="1" dirty="0">
                <a:latin typeface="Comic Sans MS" panose="030F0702030302020204" pitchFamily="66" charset="0"/>
              </a:rPr>
              <a:t> z nju </a:t>
            </a:r>
            <a:r>
              <a:rPr lang="hr-HR" b="1" dirty="0" err="1">
                <a:latin typeface="Comic Sans MS" panose="030F0702030302020204" pitchFamily="66" charset="0"/>
              </a:rPr>
              <a:t>popievala</a:t>
            </a:r>
            <a:r>
              <a:rPr lang="hr-HR" b="1" dirty="0">
                <a:latin typeface="Comic Sans MS" panose="030F0702030302020204" pitchFamily="66" charset="0"/>
              </a:rPr>
              <a:t>, </a:t>
            </a:r>
            <a:r>
              <a:rPr lang="hr-HR" b="1" dirty="0" err="1">
                <a:latin typeface="Comic Sans MS" panose="030F0702030302020204" pitchFamily="66" charset="0"/>
              </a:rPr>
              <a:t>če</a:t>
            </a:r>
            <a:r>
              <a:rPr lang="hr-HR" b="1" dirty="0">
                <a:latin typeface="Comic Sans MS" panose="030F0702030302020204" pitchFamily="66" charset="0"/>
              </a:rPr>
              <a:t> </a:t>
            </a:r>
            <a:r>
              <a:rPr lang="hr-HR" b="1" dirty="0" err="1">
                <a:latin typeface="Comic Sans MS" panose="030F0702030302020204" pitchFamily="66" charset="0"/>
              </a:rPr>
              <a:t>gli</a:t>
            </a:r>
            <a:r>
              <a:rPr lang="hr-HR" b="1" dirty="0">
                <a:latin typeface="Comic Sans MS" panose="030F0702030302020204" pitchFamily="66" charset="0"/>
              </a:rPr>
              <a:t> bi se </a:t>
            </a:r>
            <a:r>
              <a:rPr lang="hr-HR" b="1" dirty="0" err="1">
                <a:latin typeface="Comic Sans MS" panose="030F0702030302020204" pitchFamily="66" charset="0"/>
              </a:rPr>
              <a:t>najrajši</a:t>
            </a:r>
            <a:r>
              <a:rPr lang="hr-HR" b="1" dirty="0">
                <a:latin typeface="Comic Sans MS" panose="030F0702030302020204" pitchFamily="66" charset="0"/>
              </a:rPr>
              <a:t> bila plakala </a:t>
            </a:r>
            <a:r>
              <a:rPr lang="hr-HR" b="1" dirty="0" err="1">
                <a:latin typeface="Comic Sans MS" panose="030F0702030302020204" pitchFamily="66" charset="0"/>
              </a:rPr>
              <a:t>kak</a:t>
            </a:r>
            <a:r>
              <a:rPr lang="hr-HR" b="1" dirty="0">
                <a:latin typeface="Comic Sans MS" panose="030F0702030302020204" pitchFamily="66" charset="0"/>
              </a:rPr>
              <a:t> su me noge zeble i </a:t>
            </a:r>
            <a:r>
              <a:rPr lang="hr-HR" b="1" dirty="0" err="1">
                <a:latin typeface="Comic Sans MS" panose="030F0702030302020204" pitchFamily="66" charset="0"/>
              </a:rPr>
              <a:t>bolele</a:t>
            </a:r>
            <a:r>
              <a:rPr lang="hr-HR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08156918-EC8B-47D0-B18B-E4EFE73AD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291" y="1318463"/>
            <a:ext cx="3262491" cy="4355594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8974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BA2F4C26-688E-4563-B599-E7E783477601}"/>
              </a:ext>
            </a:extLst>
          </p:cNvPr>
          <p:cNvSpPr txBox="1"/>
          <p:nvPr/>
        </p:nvSpPr>
        <p:spPr>
          <a:xfrm>
            <a:off x="4059748" y="5357865"/>
            <a:ext cx="456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Došli su i drugi </a:t>
            </a:r>
            <a:r>
              <a:rPr lang="hr-HR" sz="2400" b="1" dirty="0" err="1">
                <a:latin typeface="Comic Sans MS" panose="030F0702030302020204" pitchFamily="66" charset="0"/>
              </a:rPr>
              <a:t>giščeniki</a:t>
            </a:r>
            <a:r>
              <a:rPr lang="hr-HR" sz="2400" dirty="0">
                <a:latin typeface="Comic Sans MS" panose="030F0702030302020204" pitchFamily="66" charset="0"/>
              </a:rPr>
              <a:t>…</a:t>
            </a:r>
          </a:p>
        </p:txBody>
      </p:sp>
      <p:pic>
        <p:nvPicPr>
          <p:cNvPr id="7" name="Slika 6" descr="Slika na kojoj se prikazuje osoba, grupa, ljudi, poziranje&#10;&#10;Opis je automatski generiran">
            <a:extLst>
              <a:ext uri="{FF2B5EF4-FFF2-40B4-BE49-F238E27FC236}">
                <a16:creationId xmlns:a16="http://schemas.microsoft.com/office/drawing/2014/main" id="{E3689858-E18F-4F4A-8726-5A7542DF6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051" y="2224327"/>
            <a:ext cx="3733189" cy="2788225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04813F09-FB26-4B28-916B-D70AFDC3BBEC}"/>
              </a:ext>
            </a:extLst>
          </p:cNvPr>
          <p:cNvSpPr txBox="1"/>
          <p:nvPr/>
        </p:nvSpPr>
        <p:spPr>
          <a:xfrm>
            <a:off x="614180" y="1347519"/>
            <a:ext cx="2786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Comic Sans MS" panose="030F0702030302020204" pitchFamily="66" charset="0"/>
              </a:rPr>
              <a:t>V </a:t>
            </a:r>
            <a:r>
              <a:rPr lang="hr-HR" sz="2800" dirty="0" err="1">
                <a:latin typeface="Comic Sans MS" panose="030F0702030302020204" pitchFamily="66" charset="0"/>
              </a:rPr>
              <a:t>gostie</a:t>
            </a:r>
            <a:r>
              <a:rPr lang="hr-HR" sz="2800" dirty="0">
                <a:latin typeface="Comic Sans MS" panose="030F0702030302020204" pitchFamily="66" charset="0"/>
              </a:rPr>
              <a:t> su bili i </a:t>
            </a:r>
            <a:r>
              <a:rPr lang="hr-HR" sz="2800" dirty="0" err="1">
                <a:latin typeface="Comic Sans MS" panose="030F0702030302020204" pitchFamily="66" charset="0"/>
              </a:rPr>
              <a:t>mačkari</a:t>
            </a:r>
            <a:r>
              <a:rPr lang="hr-HR" sz="2800" dirty="0">
                <a:latin typeface="Comic Sans MS" panose="030F0702030302020204" pitchFamily="66" charset="0"/>
              </a:rPr>
              <a:t>….</a:t>
            </a:r>
          </a:p>
        </p:txBody>
      </p:sp>
      <p:pic>
        <p:nvPicPr>
          <p:cNvPr id="12" name="Slika 11" descr="Slika na kojoj se prikazuje zid, na zatvorenom, odjeven&#10;&#10;Opis je automatski generiran">
            <a:extLst>
              <a:ext uri="{FF2B5EF4-FFF2-40B4-BE49-F238E27FC236}">
                <a16:creationId xmlns:a16="http://schemas.microsoft.com/office/drawing/2014/main" id="{FEFC074B-6D4F-4A7A-A197-79DDB8DF8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85" y="2448812"/>
            <a:ext cx="2068682" cy="3878780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19" name="Slika 18" descr="Slika na kojoj se prikazuje osoba, poziranje&#10;&#10;Opis je automatski generiran">
            <a:extLst>
              <a:ext uri="{FF2B5EF4-FFF2-40B4-BE49-F238E27FC236}">
                <a16:creationId xmlns:a16="http://schemas.microsoft.com/office/drawing/2014/main" id="{371DAC3D-9069-471F-B800-BAC131233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760" y="1824573"/>
            <a:ext cx="3426843" cy="3751162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ED309625-7B63-495D-8D75-F3104D350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80" y="375582"/>
            <a:ext cx="6974428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E03C3D82-6141-49B7-A61A-1F115771FF16}"/>
              </a:ext>
            </a:extLst>
          </p:cNvPr>
          <p:cNvSpPr txBox="1"/>
          <p:nvPr/>
        </p:nvSpPr>
        <p:spPr>
          <a:xfrm>
            <a:off x="1168400" y="510430"/>
            <a:ext cx="6563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Gđa Nadica </a:t>
            </a:r>
            <a:r>
              <a:rPr lang="hr-HR" sz="2400" b="1" dirty="0" err="1">
                <a:latin typeface="Comic Sans MS" panose="030F0702030302020204" pitchFamily="66" charset="0"/>
              </a:rPr>
              <a:t>odpeljala</a:t>
            </a:r>
            <a:r>
              <a:rPr lang="hr-HR" sz="2400" b="1" dirty="0">
                <a:latin typeface="Comic Sans MS" panose="030F0702030302020204" pitchFamily="66" charset="0"/>
              </a:rPr>
              <a:t> nas je do grma na </a:t>
            </a:r>
            <a:r>
              <a:rPr lang="hr-HR" sz="2400" b="1" dirty="0" err="1">
                <a:latin typeface="Comic Sans MS" panose="030F0702030302020204" pitchFamily="66" charset="0"/>
              </a:rPr>
              <a:t>terem</a:t>
            </a:r>
            <a:r>
              <a:rPr lang="hr-HR" sz="2400" b="1" dirty="0">
                <a:latin typeface="Comic Sans MS" panose="030F0702030302020204" pitchFamily="66" charset="0"/>
              </a:rPr>
              <a:t> su bile gosti rane v jutre.</a:t>
            </a:r>
          </a:p>
        </p:txBody>
      </p:sp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D4ECB489-D86A-476C-8BAE-B2D02E5C6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79" y="1607483"/>
            <a:ext cx="1755123" cy="3197188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10" name="Slika 9" descr="Slika na kojoj se prikazuje na zatvorenom, raznobojno, uređeno&#10;&#10;Opis je automatski generiran">
            <a:extLst>
              <a:ext uri="{FF2B5EF4-FFF2-40B4-BE49-F238E27FC236}">
                <a16:creationId xmlns:a16="http://schemas.microsoft.com/office/drawing/2014/main" id="{87EF5AAB-DD10-4111-BA83-9A92F2F83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57" y="1504981"/>
            <a:ext cx="2984328" cy="2689004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2089AEA4-5B97-489B-A24F-4094CE705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2113" y="354194"/>
            <a:ext cx="3220024" cy="5767206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4F87A8A2-524F-48FB-B61D-80BE8E0601F3}"/>
              </a:ext>
            </a:extLst>
          </p:cNvPr>
          <p:cNvSpPr txBox="1"/>
          <p:nvPr/>
        </p:nvSpPr>
        <p:spPr>
          <a:xfrm>
            <a:off x="917100" y="4433669"/>
            <a:ext cx="3204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latin typeface="Comic Sans MS" panose="030F0702030302020204" pitchFamily="66" charset="0"/>
              </a:rPr>
              <a:t>Ftiček</a:t>
            </a:r>
            <a:r>
              <a:rPr lang="hr-HR" sz="2400" b="1" dirty="0">
                <a:latin typeface="Comic Sans MS" panose="030F0702030302020204" pitchFamily="66" charset="0"/>
              </a:rPr>
              <a:t> mami </a:t>
            </a:r>
            <a:r>
              <a:rPr lang="hr-HR" sz="2400" b="1" dirty="0" err="1">
                <a:latin typeface="Comic Sans MS" panose="030F0702030302020204" pitchFamily="66" charset="0"/>
              </a:rPr>
              <a:t>ftičicu</a:t>
            </a:r>
            <a:r>
              <a:rPr lang="hr-HR" sz="2400" b="1" dirty="0">
                <a:latin typeface="Comic Sans MS" panose="030F0702030302020204" pitchFamily="66" charset="0"/>
              </a:rPr>
              <a:t>! </a:t>
            </a:r>
            <a:r>
              <a:rPr lang="hr-HR" sz="2400" b="1" dirty="0" err="1">
                <a:latin typeface="Comic Sans MS" panose="030F0702030302020204" pitchFamily="66" charset="0"/>
              </a:rPr>
              <a:t>Kak</a:t>
            </a:r>
            <a:r>
              <a:rPr lang="hr-HR" sz="2400" b="1" dirty="0">
                <a:latin typeface="Comic Sans MS" panose="030F0702030302020204" pitchFamily="66" charset="0"/>
              </a:rPr>
              <a:t> same </a:t>
            </a:r>
            <a:r>
              <a:rPr lang="hr-HR" sz="2400" b="1" dirty="0" err="1">
                <a:latin typeface="Comic Sans MS" panose="030F0702030302020204" pitchFamily="66" charset="0"/>
              </a:rPr>
              <a:t>liepe</a:t>
            </a:r>
            <a:r>
              <a:rPr lang="hr-HR" sz="2400" b="1" dirty="0">
                <a:latin typeface="Comic Sans MS" panose="030F0702030302020204" pitchFamily="66" charset="0"/>
              </a:rPr>
              <a:t> </a:t>
            </a:r>
            <a:r>
              <a:rPr lang="hr-HR" sz="2400" b="1" dirty="0" err="1">
                <a:latin typeface="Comic Sans MS" panose="030F0702030302020204" pitchFamily="66" charset="0"/>
              </a:rPr>
              <a:t>popieva</a:t>
            </a:r>
            <a:r>
              <a:rPr lang="hr-HR" sz="2400" b="1" dirty="0">
                <a:latin typeface="Comic Sans MS" panose="030F0702030302020204" pitchFamily="66" charset="0"/>
              </a:rPr>
              <a:t>!!!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A274191F-0E84-4EC9-986C-B5202CA88A84}"/>
              </a:ext>
            </a:extLst>
          </p:cNvPr>
          <p:cNvSpPr txBox="1"/>
          <p:nvPr/>
        </p:nvSpPr>
        <p:spPr>
          <a:xfrm>
            <a:off x="4865186" y="5147241"/>
            <a:ext cx="3204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I zebe i vrapci i si drugi </a:t>
            </a:r>
            <a:r>
              <a:rPr lang="hr-HR" sz="2400" b="1" dirty="0" err="1">
                <a:latin typeface="Comic Sans MS" panose="030F0702030302020204" pitchFamily="66" charset="0"/>
              </a:rPr>
              <a:t>ftiči</a:t>
            </a:r>
            <a:r>
              <a:rPr lang="hr-HR" sz="2400" b="1" dirty="0">
                <a:latin typeface="Comic Sans MS" panose="030F0702030302020204" pitchFamily="66" charset="0"/>
              </a:rPr>
              <a:t> se </a:t>
            </a:r>
            <a:r>
              <a:rPr lang="hr-HR" sz="2400" b="1" dirty="0" err="1">
                <a:latin typeface="Comic Sans MS" panose="030F0702030302020204" pitchFamily="66" charset="0"/>
              </a:rPr>
              <a:t>pribiraju</a:t>
            </a:r>
            <a:r>
              <a:rPr lang="hr-HR" sz="2400" b="1" dirty="0">
                <a:latin typeface="Comic Sans MS" panose="030F070203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7570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584FF77-8077-4B34-AC07-889E2FECC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291" y="395785"/>
            <a:ext cx="3034877" cy="5435600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Slika 7" descr="Slika na kojoj se prikazuje osoba, na zatvorenom, poziranje&#10;&#10;Opis je automatski generiran">
            <a:extLst>
              <a:ext uri="{FF2B5EF4-FFF2-40B4-BE49-F238E27FC236}">
                <a16:creationId xmlns:a16="http://schemas.microsoft.com/office/drawing/2014/main" id="{0DBF5BF4-8D5B-4FE1-A19A-05305168B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0498" y="568595"/>
            <a:ext cx="1981451" cy="5604279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12" name="Slika 11" descr="Slika na kojoj se prikazuje na zatvorenom, raznobojno, uređeno&#10;&#10;Opis je automatski generiran">
            <a:extLst>
              <a:ext uri="{FF2B5EF4-FFF2-40B4-BE49-F238E27FC236}">
                <a16:creationId xmlns:a16="http://schemas.microsoft.com/office/drawing/2014/main" id="{B40A2191-037E-4280-8203-D8697CB1B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867" y="568595"/>
            <a:ext cx="3370670" cy="3037114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36C3B544-33DF-46AC-A35D-37F693F426D7}"/>
              </a:ext>
            </a:extLst>
          </p:cNvPr>
          <p:cNvSpPr txBox="1"/>
          <p:nvPr/>
        </p:nvSpPr>
        <p:spPr>
          <a:xfrm>
            <a:off x="3721848" y="4142241"/>
            <a:ext cx="4370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latin typeface="Comic Sans MS" panose="030F0702030302020204" pitchFamily="66" charset="0"/>
              </a:rPr>
              <a:t>Prečitane</a:t>
            </a:r>
            <a:r>
              <a:rPr lang="hr-HR" sz="2400" b="1" dirty="0">
                <a:latin typeface="Comic Sans MS" panose="030F0702030302020204" pitchFamily="66" charset="0"/>
              </a:rPr>
              <a:t> je se kaj se treba i ne treba v </a:t>
            </a:r>
            <a:r>
              <a:rPr lang="hr-HR" sz="2400" b="1" dirty="0" err="1">
                <a:latin typeface="Comic Sans MS" panose="030F0702030302020204" pitchFamily="66" charset="0"/>
              </a:rPr>
              <a:t>jednem</a:t>
            </a:r>
            <a:r>
              <a:rPr lang="hr-HR" sz="2400" b="1" dirty="0">
                <a:latin typeface="Comic Sans MS" panose="030F0702030302020204" pitchFamily="66" charset="0"/>
              </a:rPr>
              <a:t> </a:t>
            </a:r>
            <a:r>
              <a:rPr lang="hr-HR" sz="2400" b="1" dirty="0" err="1">
                <a:latin typeface="Comic Sans MS" panose="030F0702030302020204" pitchFamily="66" charset="0"/>
              </a:rPr>
              <a:t>dobrem</a:t>
            </a:r>
            <a:r>
              <a:rPr lang="hr-HR" sz="2400" b="1" dirty="0">
                <a:latin typeface="Comic Sans MS" panose="030F0702030302020204" pitchFamily="66" charset="0"/>
              </a:rPr>
              <a:t> braku poštivati i </a:t>
            </a:r>
            <a:r>
              <a:rPr lang="hr-HR" sz="2400" b="1" dirty="0" err="1">
                <a:latin typeface="Comic Sans MS" panose="030F0702030302020204" pitchFamily="66" charset="0"/>
              </a:rPr>
              <a:t>ceniti</a:t>
            </a:r>
            <a:r>
              <a:rPr lang="hr-HR" sz="2400" b="1" dirty="0">
                <a:latin typeface="Comic Sans MS" panose="030F070203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239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6AD3-54DE-4DA1-8EAA-E2F4194E0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" r="5580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B4D9B530-3310-4E16-A845-497E0ACCC0CF}"/>
              </a:ext>
            </a:extLst>
          </p:cNvPr>
          <p:cNvSpPr txBox="1"/>
          <p:nvPr/>
        </p:nvSpPr>
        <p:spPr>
          <a:xfrm>
            <a:off x="1310777" y="518495"/>
            <a:ext cx="6571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>
                <a:latin typeface="Comic Sans MS" panose="030F0702030302020204" pitchFamily="66" charset="0"/>
              </a:rPr>
              <a:t>Deca</a:t>
            </a:r>
            <a:r>
              <a:rPr lang="hr-HR" sz="2800" b="1" dirty="0">
                <a:latin typeface="Comic Sans MS" panose="030F0702030302020204" pitchFamily="66" charset="0"/>
              </a:rPr>
              <a:t> su iskala </a:t>
            </a:r>
            <a:r>
              <a:rPr lang="hr-HR" sz="2800" b="1" dirty="0" err="1">
                <a:latin typeface="Comic Sans MS" panose="030F0702030302020204" pitchFamily="66" charset="0"/>
              </a:rPr>
              <a:t>ostanjke</a:t>
            </a:r>
            <a:r>
              <a:rPr lang="hr-HR" sz="2800" b="1" dirty="0">
                <a:latin typeface="Comic Sans MS" panose="030F0702030302020204" pitchFamily="66" charset="0"/>
              </a:rPr>
              <a:t> od </a:t>
            </a:r>
            <a:r>
              <a:rPr lang="hr-HR" sz="2800" b="1" dirty="0" err="1">
                <a:latin typeface="Comic Sans MS" panose="030F0702030302020204" pitchFamily="66" charset="0"/>
              </a:rPr>
              <a:t>gostie</a:t>
            </a:r>
            <a:r>
              <a:rPr lang="hr-HR" sz="2800" b="1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2C260B14-E8DF-49AA-8D96-DB21D3B84A18}"/>
              </a:ext>
            </a:extLst>
          </p:cNvPr>
          <p:cNvSpPr txBox="1"/>
          <p:nvPr/>
        </p:nvSpPr>
        <p:spPr>
          <a:xfrm>
            <a:off x="4463279" y="2260081"/>
            <a:ext cx="32097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Ispod grmlja v </a:t>
            </a:r>
            <a:r>
              <a:rPr lang="hr-HR" sz="2400" b="1" dirty="0" err="1">
                <a:latin typeface="Comic Sans MS" panose="030F0702030302020204" pitchFamily="66" charset="0"/>
              </a:rPr>
              <a:t>gniezdu</a:t>
            </a:r>
            <a:r>
              <a:rPr lang="hr-HR" sz="2400" b="1" dirty="0">
                <a:latin typeface="Comic Sans MS" panose="030F0702030302020204" pitchFamily="66" charset="0"/>
              </a:rPr>
              <a:t> bili su </a:t>
            </a:r>
            <a:r>
              <a:rPr lang="hr-HR" sz="2400" b="1" dirty="0" err="1">
                <a:latin typeface="Comic Sans MS" panose="030F0702030302020204" pitchFamily="66" charset="0"/>
              </a:rPr>
              <a:t>bombuoni</a:t>
            </a:r>
            <a:r>
              <a:rPr lang="hr-HR" sz="2400" b="1" dirty="0">
                <a:latin typeface="Comic Sans MS" panose="030F0702030302020204" pitchFamily="66" charset="0"/>
              </a:rPr>
              <a:t> </a:t>
            </a:r>
            <a:r>
              <a:rPr lang="hr-HR" sz="2400" b="1" dirty="0" err="1">
                <a:latin typeface="Comic Sans MS" panose="030F0702030302020204" pitchFamily="66" charset="0"/>
              </a:rPr>
              <a:t>teri</a:t>
            </a:r>
            <a:r>
              <a:rPr lang="hr-HR" sz="2400" b="1" dirty="0">
                <a:latin typeface="Comic Sans MS" panose="030F0702030302020204" pitchFamily="66" charset="0"/>
              </a:rPr>
              <a:t> su bili spravljeni za se one </a:t>
            </a:r>
            <a:r>
              <a:rPr lang="hr-HR" sz="2400" b="1" dirty="0" err="1">
                <a:latin typeface="Comic Sans MS" panose="030F0702030302020204" pitchFamily="66" charset="0"/>
              </a:rPr>
              <a:t>teri</a:t>
            </a:r>
            <a:r>
              <a:rPr lang="hr-HR" sz="2400" b="1" dirty="0">
                <a:latin typeface="Comic Sans MS" panose="030F0702030302020204" pitchFamily="66" charset="0"/>
              </a:rPr>
              <a:t> </a:t>
            </a:r>
            <a:r>
              <a:rPr lang="hr-HR" sz="2400" b="1" dirty="0" err="1">
                <a:latin typeface="Comic Sans MS" panose="030F0702030302020204" pitchFamily="66" charset="0"/>
              </a:rPr>
              <a:t>buju</a:t>
            </a:r>
            <a:r>
              <a:rPr lang="hr-HR" sz="2400" b="1" dirty="0">
                <a:latin typeface="Comic Sans MS" panose="030F0702030302020204" pitchFamily="66" charset="0"/>
              </a:rPr>
              <a:t> došli </a:t>
            </a:r>
            <a:r>
              <a:rPr lang="hr-HR" sz="2400" b="1" dirty="0" err="1">
                <a:latin typeface="Comic Sans MS" panose="030F0702030302020204" pitchFamily="66" charset="0"/>
              </a:rPr>
              <a:t>poklem</a:t>
            </a:r>
            <a:r>
              <a:rPr lang="hr-HR" sz="2400" b="1" dirty="0">
                <a:latin typeface="Comic Sans MS" panose="030F0702030302020204" pitchFamily="66" charset="0"/>
              </a:rPr>
              <a:t> </a:t>
            </a:r>
            <a:r>
              <a:rPr lang="hr-HR" sz="2400" b="1" dirty="0" err="1">
                <a:latin typeface="Comic Sans MS" panose="030F0702030302020204" pitchFamily="66" charset="0"/>
              </a:rPr>
              <a:t>ftičekove</a:t>
            </a:r>
            <a:r>
              <a:rPr lang="hr-HR" sz="2400" b="1" dirty="0">
                <a:latin typeface="Comic Sans MS" panose="030F0702030302020204" pitchFamily="66" charset="0"/>
              </a:rPr>
              <a:t> </a:t>
            </a:r>
            <a:r>
              <a:rPr lang="hr-HR" sz="2400" b="1" dirty="0" err="1">
                <a:latin typeface="Comic Sans MS" panose="030F0702030302020204" pitchFamily="66" charset="0"/>
              </a:rPr>
              <a:t>gostie</a:t>
            </a:r>
            <a:r>
              <a:rPr lang="hr-HR" sz="2400" b="1" dirty="0">
                <a:latin typeface="Comic Sans MS" panose="030F0702030302020204" pitchFamily="66" charset="0"/>
              </a:rPr>
              <a:t> iskat slatke…</a:t>
            </a:r>
          </a:p>
        </p:txBody>
      </p:sp>
      <p:pic>
        <p:nvPicPr>
          <p:cNvPr id="2" name="Deca iščeju ostanjke">
            <a:hlinkClick r:id="" action="ppaction://media"/>
            <a:extLst>
              <a:ext uri="{FF2B5EF4-FFF2-40B4-BE49-F238E27FC236}">
                <a16:creationId xmlns:a16="http://schemas.microsoft.com/office/drawing/2014/main" id="{79993CD8-351C-4294-96C6-634D2B136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3184" y="1437305"/>
            <a:ext cx="2757488" cy="4902200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5" name="Slika 4" descr="Slika na kojoj se prikazuje osoba&#10;&#10;Opis je automatski generiran">
            <a:extLst>
              <a:ext uri="{FF2B5EF4-FFF2-40B4-BE49-F238E27FC236}">
                <a16:creationId xmlns:a16="http://schemas.microsoft.com/office/drawing/2014/main" id="{56DC325F-5F29-43ED-8AE2-67FCAFB08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781" y="1589543"/>
            <a:ext cx="3622802" cy="4150227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7952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GradientRiseVTI">
  <a:themeElements>
    <a:clrScheme name="AnalogousFromRegularSeedLeftStep">
      <a:dk1>
        <a:srgbClr val="000000"/>
      </a:dk1>
      <a:lt1>
        <a:srgbClr val="FFFFFF"/>
      </a:lt1>
      <a:dk2>
        <a:srgbClr val="352441"/>
      </a:dk2>
      <a:lt2>
        <a:srgbClr val="E2E8E7"/>
      </a:lt2>
      <a:accent1>
        <a:srgbClr val="C34D61"/>
      </a:accent1>
      <a:accent2>
        <a:srgbClr val="B13B80"/>
      </a:accent2>
      <a:accent3>
        <a:srgbClr val="C34DC3"/>
      </a:accent3>
      <a:accent4>
        <a:srgbClr val="803BB1"/>
      </a:accent4>
      <a:accent5>
        <a:srgbClr val="604DC3"/>
      </a:accent5>
      <a:accent6>
        <a:srgbClr val="3B59B1"/>
      </a:accent6>
      <a:hlink>
        <a:srgbClr val="309282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621</Words>
  <Application>Microsoft Office PowerPoint</Application>
  <PresentationFormat>Široki zaslon</PresentationFormat>
  <Paragraphs>33</Paragraphs>
  <Slides>14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0" baseType="lpstr">
      <vt:lpstr>Algerian</vt:lpstr>
      <vt:lpstr>Arial</vt:lpstr>
      <vt:lpstr>Arial Black</vt:lpstr>
      <vt:lpstr>Avenir Next LT Pro</vt:lpstr>
      <vt:lpstr>Comic Sans MS</vt:lpstr>
      <vt:lpstr>GradientRiseVTI</vt:lpstr>
      <vt:lpstr>FTIČEKOVE GOSTI  NA OPG-u ” BAKINA OKUĆNICA”</vt:lpstr>
      <vt:lpstr>Zake se na Valentinovo ftičeki ženiju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FTIČEKOVE GOSTI  NA OPG-u” BAKINA OKUĆNICA”</dc:title>
  <dc:creator>snjezana.sitaric-knezic@skole.hr</dc:creator>
  <cp:lastModifiedBy>snjezana.sitaric-knezic@skole.hr</cp:lastModifiedBy>
  <cp:revision>28</cp:revision>
  <dcterms:created xsi:type="dcterms:W3CDTF">2021-02-13T17:31:28Z</dcterms:created>
  <dcterms:modified xsi:type="dcterms:W3CDTF">2021-02-13T19:59:50Z</dcterms:modified>
</cp:coreProperties>
</file>