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89FAE-B971-FA1B-3829-A2FAFD3A06C1}" v="63" dt="2020-12-16T08:07:11.219"/>
    <p1510:client id="{26058043-2C3F-4DD8-B391-C78E93343E2E}" v="975" dt="2020-12-16T02:43:19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rsationswithmyancestors.blogspot.com/2009/12/advent-calendar-day-24-christmas-ev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ew.genial.ly/5fd8dd90ea42195c7cbaf5d9/game-untitled-genial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erdotus.com/2017/12/christmas-eve-child-is-born-unto-u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eetingsisland.com/eCard/snx2hs4odpw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ristmas Scene Background Free Stock Photo - Public ...">
            <a:extLst>
              <a:ext uri="{FF2B5EF4-FFF2-40B4-BE49-F238E27FC236}">
                <a16:creationId xmlns:a16="http://schemas.microsoft.com/office/drawing/2014/main" id="{56710195-FAC5-4BCF-9BE6-E8072F8C9E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41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68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5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8117" y="122296"/>
            <a:ext cx="5998193" cy="3187427"/>
          </a:xfrm>
        </p:spPr>
        <p:txBody>
          <a:bodyPr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  <a:cs typeface="Calibri Light"/>
              </a:rPr>
              <a:t>Sretan Božić!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715" y="3386609"/>
            <a:ext cx="7132196" cy="204330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2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200">
                <a:solidFill>
                  <a:srgbClr val="FFFFFF"/>
                </a:solidFill>
                <a:cs typeface="Calibri"/>
              </a:rPr>
              <a:t>Žele</a:t>
            </a:r>
            <a:r>
              <a:rPr lang="en-US" sz="22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>
                <a:solidFill>
                  <a:srgbClr val="FFFFFF"/>
                </a:solidFill>
                <a:cs typeface="Calibri"/>
              </a:rPr>
              <a:t>vam</a:t>
            </a:r>
            <a:r>
              <a:rPr lang="en-US" sz="22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200">
                <a:solidFill>
                  <a:srgbClr val="FFFFFF"/>
                </a:solidFill>
                <a:cs typeface="Calibri"/>
              </a:rPr>
              <a:t>učenici</a:t>
            </a:r>
            <a:r>
              <a:rPr lang="en-US" sz="2200" dirty="0">
                <a:solidFill>
                  <a:srgbClr val="FFFFFF"/>
                </a:solidFill>
                <a:cs typeface="Calibri"/>
              </a:rPr>
              <a:t> I </a:t>
            </a:r>
            <a:r>
              <a:rPr lang="en-US" sz="2200">
                <a:solidFill>
                  <a:srgbClr val="FFFFFF"/>
                </a:solidFill>
                <a:cs typeface="Calibri"/>
              </a:rPr>
              <a:t>učiteljica</a:t>
            </a:r>
            <a:r>
              <a:rPr lang="en-US" sz="2200" dirty="0">
                <a:solidFill>
                  <a:srgbClr val="FFFFFF"/>
                </a:solidFill>
                <a:cs typeface="Calibri"/>
              </a:rPr>
              <a:t>  1. I 2. r. PŠ </a:t>
            </a:r>
            <a:r>
              <a:rPr lang="en-US" sz="2200" dirty="0" err="1">
                <a:solidFill>
                  <a:srgbClr val="FFFFFF"/>
                </a:solidFill>
                <a:cs typeface="Calibri"/>
              </a:rPr>
              <a:t>Lončari</a:t>
            </a:r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105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Illuminated Christmas Tree on Snow Covered Landscape ...">
            <a:extLst>
              <a:ext uri="{FF2B5EF4-FFF2-40B4-BE49-F238E27FC236}">
                <a16:creationId xmlns:a16="http://schemas.microsoft.com/office/drawing/2014/main" id="{B639A727-A1FD-44CF-AD56-B7D335D9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82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92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42C221F-D95A-48C8-9B6D-45D48157207C}"/>
              </a:ext>
            </a:extLst>
          </p:cNvPr>
          <p:cNvSpPr txBox="1"/>
          <p:nvPr/>
        </p:nvSpPr>
        <p:spPr>
          <a:xfrm>
            <a:off x="5858674" y="549329"/>
            <a:ext cx="5376625" cy="50170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 err="1">
                <a:solidFill>
                  <a:srgbClr val="FFFFFF"/>
                </a:solidFill>
              </a:rPr>
              <a:t>Dragi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projektni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partneri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>
                <a:solidFill>
                  <a:srgbClr val="FFFFFF"/>
                </a:solidFill>
              </a:rPr>
              <a:t>Mi </a:t>
            </a:r>
            <a:r>
              <a:rPr lang="en-US" b="1" err="1">
                <a:solidFill>
                  <a:srgbClr val="FFFFFF"/>
                </a:solidFill>
              </a:rPr>
              <a:t>smo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učenici</a:t>
            </a:r>
            <a:r>
              <a:rPr lang="en-US" b="1" dirty="0">
                <a:solidFill>
                  <a:srgbClr val="FFFFFF"/>
                </a:solidFill>
              </a:rPr>
              <a:t> 1. I 2. </a:t>
            </a:r>
            <a:r>
              <a:rPr lang="en-US" b="1" err="1">
                <a:solidFill>
                  <a:srgbClr val="FFFFFF"/>
                </a:solidFill>
              </a:rPr>
              <a:t>razreda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Područne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škole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Lončari</a:t>
            </a:r>
            <a:r>
              <a:rPr lang="en-US" b="1" dirty="0">
                <a:solidFill>
                  <a:srgbClr val="FFFFFF"/>
                </a:solidFill>
              </a:rPr>
              <a:t>. U </a:t>
            </a:r>
            <a:r>
              <a:rPr lang="en-US" b="1" err="1">
                <a:solidFill>
                  <a:srgbClr val="FFFFFF"/>
                </a:solidFill>
              </a:rPr>
              <a:t>razredu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nas</a:t>
            </a:r>
            <a:r>
              <a:rPr lang="en-US" b="1" dirty="0">
                <a:solidFill>
                  <a:srgbClr val="FFFFFF"/>
                </a:solidFill>
              </a:rPr>
              <a:t> je </a:t>
            </a:r>
            <a:r>
              <a:rPr lang="en-US" b="1" err="1">
                <a:solidFill>
                  <a:srgbClr val="FFFFFF"/>
                </a:solidFill>
              </a:rPr>
              <a:t>samo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četvero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err="1">
                <a:solidFill>
                  <a:srgbClr val="FFFFFF"/>
                </a:solidFill>
              </a:rPr>
              <a:t>ali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uživamo</a:t>
            </a:r>
            <a:r>
              <a:rPr lang="en-US" b="1" dirty="0">
                <a:solidFill>
                  <a:srgbClr val="FFFFFF"/>
                </a:solidFill>
              </a:rPr>
              <a:t> u  </a:t>
            </a:r>
            <a:r>
              <a:rPr lang="en-US" b="1" err="1">
                <a:solidFill>
                  <a:srgbClr val="FFFFFF"/>
                </a:solidFill>
              </a:rPr>
              <a:t>igri</a:t>
            </a:r>
            <a:r>
              <a:rPr lang="en-US" b="1">
                <a:solidFill>
                  <a:srgbClr val="FFFFFF"/>
                </a:solidFill>
              </a:rPr>
              <a:t> , druženju I </a:t>
            </a:r>
            <a:r>
              <a:rPr lang="en-US" b="1" err="1">
                <a:solidFill>
                  <a:srgbClr val="FFFFFF"/>
                </a:solidFill>
              </a:rPr>
              <a:t>učenju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kroz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igru</a:t>
            </a:r>
            <a:r>
              <a:rPr lang="en-US" b="1">
                <a:solidFill>
                  <a:srgbClr val="FFFFFF"/>
                </a:solidFill>
              </a:rPr>
              <a:t>. </a:t>
            </a:r>
            <a:r>
              <a:rPr lang="en-US" b="1" err="1">
                <a:solidFill>
                  <a:srgbClr val="FFFFFF"/>
                </a:solidFill>
              </a:rPr>
              <a:t>Naša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učiteljica</a:t>
            </a:r>
            <a:r>
              <a:rPr lang="en-US" b="1">
                <a:solidFill>
                  <a:srgbClr val="FFFFFF"/>
                </a:solidFill>
              </a:rPr>
              <a:t> se </a:t>
            </a:r>
            <a:r>
              <a:rPr lang="en-US" b="1" dirty="0" err="1">
                <a:solidFill>
                  <a:srgbClr val="FFFFFF"/>
                </a:solidFill>
              </a:rPr>
              <a:t>zove</a:t>
            </a:r>
            <a:r>
              <a:rPr lang="en-US" b="1" dirty="0">
                <a:solidFill>
                  <a:srgbClr val="FFFFFF"/>
                </a:solidFill>
              </a:rPr>
              <a:t> Marina.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>
                <a:solidFill>
                  <a:srgbClr val="FFFFFF"/>
                </a:solidFill>
              </a:rPr>
              <a:t> </a:t>
            </a:r>
            <a:r>
              <a:rPr lang="en-US" b="1" err="1">
                <a:solidFill>
                  <a:srgbClr val="FFFFFF"/>
                </a:solidFill>
              </a:rPr>
              <a:t>Veselimo</a:t>
            </a:r>
            <a:r>
              <a:rPr lang="en-US" b="1" dirty="0">
                <a:solidFill>
                  <a:srgbClr val="FFFFFF"/>
                </a:solidFill>
              </a:rPr>
              <a:t> se </a:t>
            </a:r>
            <a:r>
              <a:rPr lang="en-US" b="1" err="1">
                <a:solidFill>
                  <a:srgbClr val="FFFFFF"/>
                </a:solidFill>
              </a:rPr>
              <a:t>svim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projektnim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aktivnostima</a:t>
            </a:r>
            <a:r>
              <a:rPr lang="en-US" b="1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2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CE66930-D3F6-4DB9-A267-BF8C4D57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47" y="2667981"/>
            <a:ext cx="3301409" cy="3499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1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84" name="Freeform: Shape 16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5" name="Freeform: Shape 17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17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18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18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289" name="Rectangle 18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outdoor, snow, sitting, water&#10;&#10;Description automatically generated">
            <a:extLst>
              <a:ext uri="{FF2B5EF4-FFF2-40B4-BE49-F238E27FC236}">
                <a16:creationId xmlns:a16="http://schemas.microsoft.com/office/drawing/2014/main" id="{FB54B387-4C78-44A2-B3CF-41175DF0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70" r="-1" b="4126"/>
          <a:stretch/>
        </p:blipFill>
        <p:spPr>
          <a:xfrm>
            <a:off x="-53143" y="-8850"/>
            <a:ext cx="12188932" cy="6856614"/>
          </a:xfrm>
          <a:prstGeom prst="rect">
            <a:avLst/>
          </a:prstGeom>
        </p:spPr>
      </p:pic>
      <p:grpSp>
        <p:nvGrpSpPr>
          <p:cNvPr id="191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4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05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4CAFDD-8D1A-4A50-A89B-1EDD50B1805D}"/>
              </a:ext>
            </a:extLst>
          </p:cNvPr>
          <p:cNvSpPr txBox="1"/>
          <p:nvPr/>
        </p:nvSpPr>
        <p:spPr>
          <a:xfrm>
            <a:off x="2066396" y="-1063276"/>
            <a:ext cx="8814486" cy="50170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>
                <a:solidFill>
                  <a:schemeClr val="bg1"/>
                </a:solidFill>
              </a:rPr>
              <a:t>Uživali </a:t>
            </a:r>
            <a:r>
              <a:rPr lang="en-US" b="1" dirty="0" err="1">
                <a:solidFill>
                  <a:schemeClr val="bg1"/>
                </a:solidFill>
              </a:rPr>
              <a:t>smo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igri</a:t>
            </a:r>
            <a:r>
              <a:rPr lang="en-US" b="1" dirty="0">
                <a:solidFill>
                  <a:schemeClr val="bg1"/>
                </a:solidFill>
              </a:rPr>
              <a:t>  </a:t>
            </a:r>
            <a:r>
              <a:rPr lang="en-US" b="1" dirty="0" err="1">
                <a:solidFill>
                  <a:schemeClr val="bg1"/>
                </a:solidFill>
              </a:rPr>
              <a:t>pokvarenog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telefona</a:t>
            </a:r>
            <a:r>
              <a:rPr lang="en-US" b="1" dirty="0">
                <a:solidFill>
                  <a:schemeClr val="bg1"/>
                </a:solidFill>
              </a:rPr>
              <a:t> I </a:t>
            </a:r>
            <a:r>
              <a:rPr lang="en-US" b="1" dirty="0" err="1">
                <a:solidFill>
                  <a:schemeClr val="bg1"/>
                </a:solidFill>
              </a:rPr>
              <a:t>otkrivanju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skrivene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poruke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 err="1">
                <a:solidFill>
                  <a:schemeClr val="bg1"/>
                </a:solidFill>
              </a:rPr>
              <a:t>Nadamo</a:t>
            </a:r>
            <a:r>
              <a:rPr lang="en-US" b="1" dirty="0">
                <a:solidFill>
                  <a:schemeClr val="bg1"/>
                </a:solidFill>
              </a:rPr>
              <a:t> se da </a:t>
            </a:r>
            <a:r>
              <a:rPr lang="en-US" b="1" dirty="0" err="1">
                <a:solidFill>
                  <a:schemeClr val="bg1"/>
                </a:solidFill>
              </a:rPr>
              <a:t>će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vam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svidjeti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naš</a:t>
            </a:r>
            <a:r>
              <a:rPr lang="en-US" b="1" dirty="0">
                <a:solidFill>
                  <a:schemeClr val="bg1"/>
                </a:solidFill>
              </a:rPr>
              <a:t> ,,</a:t>
            </a:r>
            <a:r>
              <a:rPr lang="en-US" dirty="0" err="1">
                <a:solidFill>
                  <a:schemeClr val="bg1"/>
                </a:solidFill>
              </a:rPr>
              <a:t>paket</a:t>
            </a:r>
            <a:r>
              <a:rPr lang="en-US" b="1" dirty="0">
                <a:solidFill>
                  <a:schemeClr val="bg1"/>
                </a:solidFill>
              </a:rPr>
              <a:t>".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 err="1">
                <a:solidFill>
                  <a:schemeClr val="bg1"/>
                </a:solidFill>
              </a:rPr>
              <a:t>Odigrajte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naš</a:t>
            </a:r>
            <a:r>
              <a:rPr lang="en-US" b="1" dirty="0">
                <a:solidFill>
                  <a:schemeClr val="bg1"/>
                </a:solidFill>
              </a:rPr>
              <a:t>  </a:t>
            </a:r>
            <a:r>
              <a:rPr lang="en-US" b="1" dirty="0" err="1">
                <a:solidFill>
                  <a:schemeClr val="bg1"/>
                </a:solidFill>
              </a:rPr>
              <a:t>kviz</a:t>
            </a:r>
            <a:r>
              <a:rPr lang="en-US" b="1" dirty="0">
                <a:solidFill>
                  <a:schemeClr val="bg1"/>
                </a:solidFill>
              </a:rPr>
              <a:t> I </a:t>
            </a:r>
            <a:r>
              <a:rPr lang="en-US" b="1" dirty="0" err="1">
                <a:solidFill>
                  <a:schemeClr val="bg1"/>
                </a:solidFill>
              </a:rPr>
              <a:t>dobit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ćete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skrivenu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poruku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sz="2400" b="1" dirty="0">
                <a:solidFill>
                  <a:schemeClr val="bg1"/>
                </a:solidFill>
              </a:rPr>
              <a:t>SRETNO!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r>
              <a:rPr lang="en-US" b="1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https://view.genial.ly/5fd8dd90ea42195c7cbaf5d9/game-untitled-genially</a:t>
            </a:r>
          </a:p>
          <a:p>
            <a:pPr indent="-2286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Avenir Next LT Pro" panose="020B0504020202020204" pitchFamily="34" charset="0"/>
              <a:buChar char="+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0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tage, dark&#10;&#10;Description automatically generated">
            <a:extLst>
              <a:ext uri="{FF2B5EF4-FFF2-40B4-BE49-F238E27FC236}">
                <a16:creationId xmlns:a16="http://schemas.microsoft.com/office/drawing/2014/main" id="{A8F99ACE-6CE3-4CB5-8EAC-E41ECBD01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9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4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0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1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4C3E58F-B1F1-4ECA-B71A-CC2DC2CFEF96}"/>
              </a:ext>
            </a:extLst>
          </p:cNvPr>
          <p:cNvSpPr txBox="1"/>
          <p:nvPr/>
        </p:nvSpPr>
        <p:spPr>
          <a:xfrm>
            <a:off x="5001841" y="726641"/>
            <a:ext cx="6423495" cy="3187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https://www.greetingsisland.com/eCard/snx2hs4odpwg</a:t>
            </a:r>
            <a:endParaRPr lang="en-US" sz="5400" dirty="0">
              <a:solidFill>
                <a:srgbClr val="FFFFFF"/>
              </a:solidFill>
              <a:latin typeface="Posterama"/>
              <a:cs typeface="Posterama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0000"/>
              </a:solidFill>
              <a:latin typeface="Avenir Next LT Pro"/>
              <a:ea typeface="+mj-ea"/>
              <a:cs typeface="Posterama"/>
            </a:endParaRPr>
          </a:p>
        </p:txBody>
      </p:sp>
      <p:grpSp>
        <p:nvGrpSpPr>
          <p:cNvPr id="191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753526-A1F3-4212-BF91-97B059B7C732}"/>
              </a:ext>
            </a:extLst>
          </p:cNvPr>
          <p:cNvSpPr txBox="1"/>
          <p:nvPr/>
        </p:nvSpPr>
        <p:spPr>
          <a:xfrm>
            <a:off x="5179848" y="2473434"/>
            <a:ext cx="50204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Sretni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blagdani</a:t>
            </a:r>
            <a:r>
              <a:rPr lang="en-US" sz="36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03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ExploreVTI</vt:lpstr>
      <vt:lpstr>Sretan Božić!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156</cp:revision>
  <dcterms:created xsi:type="dcterms:W3CDTF">2020-12-16T02:01:28Z</dcterms:created>
  <dcterms:modified xsi:type="dcterms:W3CDTF">2020-12-16T08:09:47Z</dcterms:modified>
</cp:coreProperties>
</file>