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68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234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517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63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08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82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544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44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175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480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79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256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3E6F-7CA2-4EFC-B241-B47AEF79EF0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8551C-A9BF-418E-BBD8-6F3F081DE6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092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emical_Pioneer_Award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American_Chemical_Society" TargetMode="External"/><Relationship Id="rId4" Type="http://schemas.openxmlformats.org/officeDocument/2006/relationships/hyperlink" Target="https://en.wikipedia.org/wiki/American_Institute_of_Chemis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ational_Medal_of_Technology" TargetMode="External"/><Relationship Id="rId2" Type="http://schemas.openxmlformats.org/officeDocument/2006/relationships/hyperlink" Target="https://en.wikipedia.org/wiki/National_Inventors_Hall_of_Fa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ational_Women%27s_Hall_of_Fame" TargetMode="External"/><Relationship Id="rId5" Type="http://schemas.openxmlformats.org/officeDocument/2006/relationships/hyperlink" Target="https://en.wikipedia.org/wiki/Perkin_Medal" TargetMode="External"/><Relationship Id="rId4" Type="http://schemas.openxmlformats.org/officeDocument/2006/relationships/hyperlink" Target="https://en.wikipedia.org/wiki/IRI_Achievement_Awar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.search.myway.com/search/AJimage.jhtml?n=7866f3d1&amp;p2=%5EBYL%5Exdm363%5ES35618%5Ehr&amp;ptb=78AC71AB-D9FC-47FF-ACF9-433A2671AC6A&amp;qs=&amp;si=google_bucket6allbanners&amp;ss=sub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File:Stephanie_Kwolek_at_Spinning_Elements_by_Harry_Kalish.T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File:New_Kensington,_Pennsylvania_(8482184857)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rnegie_Mellon_University" TargetMode="External"/><Relationship Id="rId2" Type="http://schemas.openxmlformats.org/officeDocument/2006/relationships/hyperlink" Target="https://en.wikipedia.org/wiki/Margaret_Morrison_Carnegie_College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avoisier_Meda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STEPHANIE KWOLEK</a:t>
            </a:r>
            <a:endParaRPr lang="hr-HR" sz="5400" i="1" dirty="0">
              <a:solidFill>
                <a:schemeClr val="accent1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288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31" y="2377492"/>
            <a:ext cx="3248025" cy="242887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Godine</a:t>
            </a:r>
            <a:r>
              <a:rPr lang="en-US" dirty="0"/>
              <a:t> 1980., </a:t>
            </a:r>
            <a:r>
              <a:rPr lang="en-US" dirty="0" err="1"/>
              <a:t>Kwolek</a:t>
            </a:r>
            <a:r>
              <a:rPr lang="en-US" dirty="0"/>
              <a:t> </a:t>
            </a:r>
            <a:r>
              <a:rPr lang="en-US" dirty="0" err="1"/>
              <a:t>primila</a:t>
            </a:r>
            <a:r>
              <a:rPr lang="en-US" dirty="0"/>
              <a:t> </a:t>
            </a:r>
            <a:r>
              <a:rPr lang="en-US" u="sng" dirty="0">
                <a:hlinkClick r:id="rId3"/>
              </a:rPr>
              <a:t>Pioneer Award </a:t>
            </a:r>
            <a:r>
              <a:rPr lang="en-US" u="sng" dirty="0" err="1">
                <a:hlinkClick r:id="rId3"/>
              </a:rPr>
              <a:t>Kemijska</a:t>
            </a:r>
            <a:r>
              <a:rPr lang="en-US" dirty="0"/>
              <a:t> </a:t>
            </a:r>
            <a:r>
              <a:rPr lang="en-US" dirty="0" err="1"/>
              <a:t>iz</a:t>
            </a:r>
            <a:r>
              <a:rPr lang="en-US" dirty="0"/>
              <a:t> </a:t>
            </a:r>
            <a:r>
              <a:rPr lang="en-US" u="sng" dirty="0" err="1">
                <a:hlinkClick r:id="rId4"/>
              </a:rPr>
              <a:t>Američkog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instituta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za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kemičara</a:t>
            </a:r>
            <a:r>
              <a:rPr lang="en-US" dirty="0"/>
              <a:t> , </a:t>
            </a:r>
            <a:r>
              <a:rPr lang="en-US" dirty="0" err="1"/>
              <a:t>te</a:t>
            </a:r>
            <a:r>
              <a:rPr lang="en-US" dirty="0"/>
              <a:t> </a:t>
            </a:r>
            <a:r>
              <a:rPr lang="en-US" dirty="0" err="1"/>
              <a:t>nagradu</a:t>
            </a:r>
            <a:r>
              <a:rPr lang="en-US" dirty="0"/>
              <a:t> </a:t>
            </a:r>
            <a:r>
              <a:rPr lang="en-US" dirty="0" err="1"/>
              <a:t>za</a:t>
            </a:r>
            <a:r>
              <a:rPr lang="en-US" dirty="0"/>
              <a:t> </a:t>
            </a:r>
            <a:r>
              <a:rPr lang="en-US" dirty="0" err="1"/>
              <a:t>kreativan</a:t>
            </a:r>
            <a:r>
              <a:rPr lang="en-US" dirty="0"/>
              <a:t> </a:t>
            </a:r>
            <a:r>
              <a:rPr lang="en-US" dirty="0" err="1"/>
              <a:t>izum</a:t>
            </a:r>
            <a:r>
              <a:rPr lang="en-US" dirty="0"/>
              <a:t> </a:t>
            </a:r>
            <a:r>
              <a:rPr lang="en-US" dirty="0" err="1"/>
              <a:t>iz</a:t>
            </a:r>
            <a:r>
              <a:rPr lang="en-US" dirty="0"/>
              <a:t> </a:t>
            </a:r>
            <a:r>
              <a:rPr lang="en-US" u="sng" dirty="0">
                <a:hlinkClick r:id="rId5"/>
              </a:rPr>
              <a:t>American Chemical Society</a:t>
            </a:r>
            <a:r>
              <a:rPr lang="en-US" dirty="0"/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507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ahnschrift Light SemiCondensed" panose="020B0502040204020203" pitchFamily="34" charset="0"/>
              </a:rPr>
              <a:t>Godine njenih nagrada : </a:t>
            </a:r>
            <a:endParaRPr lang="hr-HR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1995. </a:t>
            </a:r>
            <a:r>
              <a:rPr lang="en-US" baseline="30000" dirty="0" err="1"/>
              <a:t>godine</a:t>
            </a:r>
            <a:r>
              <a:rPr lang="en-US" baseline="30000" dirty="0"/>
              <a:t>  </a:t>
            </a:r>
            <a:r>
              <a:rPr lang="en-US" baseline="30000" dirty="0" err="1"/>
              <a:t>Kwolek</a:t>
            </a:r>
            <a:r>
              <a:rPr lang="en-US" baseline="30000" dirty="0"/>
              <a:t> je </a:t>
            </a:r>
            <a:r>
              <a:rPr lang="en-US" baseline="30000" dirty="0" err="1"/>
              <a:t>dodan</a:t>
            </a:r>
            <a:r>
              <a:rPr lang="en-US" baseline="30000" dirty="0"/>
              <a:t> u </a:t>
            </a:r>
            <a:r>
              <a:rPr lang="en-US" u="sng" dirty="0" err="1">
                <a:hlinkClick r:id="rId2"/>
              </a:rPr>
              <a:t>Kuću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slavnih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nacionalnog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izumitelja</a:t>
            </a:r>
            <a:r>
              <a:rPr lang="en-US" dirty="0"/>
              <a:t> . </a:t>
            </a:r>
            <a:r>
              <a:rPr lang="en-US" baseline="30000" dirty="0" err="1"/>
              <a:t>Godine</a:t>
            </a:r>
            <a:r>
              <a:rPr lang="en-US" baseline="30000" dirty="0"/>
              <a:t> 1996. </a:t>
            </a:r>
            <a:r>
              <a:rPr lang="en-US" baseline="30000" dirty="0" err="1"/>
              <a:t>dobila</a:t>
            </a:r>
            <a:r>
              <a:rPr lang="en-US" baseline="30000" dirty="0"/>
              <a:t> je </a:t>
            </a:r>
            <a:r>
              <a:rPr lang="en-US" u="sng" dirty="0" err="1">
                <a:hlinkClick r:id="rId3"/>
              </a:rPr>
              <a:t>nacionalnu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medalju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za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tehnologiju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nagradu</a:t>
            </a:r>
            <a:r>
              <a:rPr lang="en-US" dirty="0"/>
              <a:t> </a:t>
            </a:r>
            <a:r>
              <a:rPr lang="en-US" u="sng" dirty="0">
                <a:hlinkClick r:id="rId4"/>
              </a:rPr>
              <a:t>IRI Achievement Award</a:t>
            </a:r>
            <a:r>
              <a:rPr lang="en-US" dirty="0"/>
              <a:t> . </a:t>
            </a:r>
            <a:r>
              <a:rPr lang="en-US" dirty="0" err="1"/>
              <a:t>Godine</a:t>
            </a:r>
            <a:r>
              <a:rPr lang="en-US" dirty="0"/>
              <a:t> 1997. </a:t>
            </a:r>
            <a:r>
              <a:rPr lang="en-US" dirty="0" err="1"/>
              <a:t>dobila</a:t>
            </a:r>
            <a:r>
              <a:rPr lang="en-US" dirty="0"/>
              <a:t> je </a:t>
            </a:r>
            <a:r>
              <a:rPr lang="en-US" u="sng" dirty="0" err="1">
                <a:hlinkClick r:id="rId5"/>
              </a:rPr>
              <a:t>Perkininu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medalju</a:t>
            </a:r>
            <a:r>
              <a:rPr lang="en-US" dirty="0"/>
              <a:t> od </a:t>
            </a:r>
            <a:r>
              <a:rPr lang="en-US" dirty="0" err="1"/>
              <a:t>Američkog</a:t>
            </a:r>
            <a:r>
              <a:rPr lang="en-US" dirty="0"/>
              <a:t> </a:t>
            </a:r>
            <a:r>
              <a:rPr lang="en-US" dirty="0" err="1"/>
              <a:t>kemijskog</a:t>
            </a:r>
            <a:r>
              <a:rPr lang="en-US" dirty="0"/>
              <a:t> </a:t>
            </a:r>
            <a:r>
              <a:rPr lang="en-US" dirty="0" err="1"/>
              <a:t>društva</a:t>
            </a:r>
            <a:r>
              <a:rPr lang="en-US" dirty="0"/>
              <a:t>. </a:t>
            </a:r>
            <a:r>
              <a:rPr lang="en-US" baseline="30000" dirty="0"/>
              <a:t> 2003. </a:t>
            </a:r>
            <a:r>
              <a:rPr lang="en-US" baseline="30000" dirty="0" err="1"/>
              <a:t>godine</a:t>
            </a:r>
            <a:r>
              <a:rPr lang="en-US" baseline="30000" dirty="0"/>
              <a:t> </a:t>
            </a:r>
            <a:r>
              <a:rPr lang="en-US" baseline="30000" dirty="0" err="1"/>
              <a:t>primljena</a:t>
            </a:r>
            <a:r>
              <a:rPr lang="en-US" baseline="30000" dirty="0"/>
              <a:t> je u </a:t>
            </a:r>
            <a:r>
              <a:rPr lang="en-US" u="sng" dirty="0" err="1">
                <a:hlinkClick r:id="rId6"/>
              </a:rPr>
              <a:t>Nacionalnu</a:t>
            </a:r>
            <a:r>
              <a:rPr lang="en-US" u="sng" dirty="0">
                <a:hlinkClick r:id="rId6"/>
              </a:rPr>
              <a:t> </a:t>
            </a:r>
            <a:r>
              <a:rPr lang="en-US" u="sng" dirty="0" err="1">
                <a:hlinkClick r:id="rId6"/>
              </a:rPr>
              <a:t>žensku</a:t>
            </a:r>
            <a:r>
              <a:rPr lang="en-US" u="sng" dirty="0">
                <a:hlinkClick r:id="rId6"/>
              </a:rPr>
              <a:t> </a:t>
            </a:r>
            <a:r>
              <a:rPr lang="en-US" u="sng" dirty="0" err="1">
                <a:hlinkClick r:id="rId6"/>
              </a:rPr>
              <a:t>kuću</a:t>
            </a:r>
            <a:r>
              <a:rPr lang="en-US" u="sng" dirty="0">
                <a:hlinkClick r:id="rId6"/>
              </a:rPr>
              <a:t> </a:t>
            </a:r>
            <a:r>
              <a:rPr lang="en-US" u="sng" dirty="0" err="1">
                <a:hlinkClick r:id="rId6"/>
              </a:rPr>
              <a:t>slavnih</a:t>
            </a:r>
            <a:r>
              <a:rPr lang="en-US" dirty="0"/>
              <a:t> . 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786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665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gency FB" panose="020B0503020202020204" pitchFamily="34" charset="0"/>
              </a:rPr>
              <a:t>Uglavnom sve diplome pred kraj </a:t>
            </a:r>
            <a:r>
              <a:rPr lang="hr-HR" dirty="0" err="1" smtClean="0">
                <a:latin typeface="Agency FB" panose="020B0503020202020204" pitchFamily="34" charset="0"/>
              </a:rPr>
              <a:t>dodjeljene</a:t>
            </a:r>
            <a:r>
              <a:rPr lang="hr-HR" dirty="0" smtClean="0">
                <a:latin typeface="Agency FB" panose="020B0503020202020204" pitchFamily="34" charset="0"/>
              </a:rPr>
              <a:t> su joj u sveučilištu . </a:t>
            </a:r>
            <a:endParaRPr lang="hr-HR" dirty="0">
              <a:latin typeface="Agency FB" panose="020B0503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65895" y="953835"/>
            <a:ext cx="6281873" cy="524862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base"/>
            <a:r>
              <a:rPr lang="en-US" dirty="0" err="1"/>
              <a:t>Svečane</a:t>
            </a:r>
            <a:r>
              <a:rPr lang="en-US" dirty="0"/>
              <a:t> </a:t>
            </a:r>
            <a:r>
              <a:rPr lang="en-US" dirty="0" err="1"/>
              <a:t>diplome</a:t>
            </a:r>
            <a:r>
              <a:rPr lang="en-US" dirty="0"/>
              <a:t> </a:t>
            </a:r>
            <a:r>
              <a:rPr lang="en-US" dirty="0" err="1"/>
              <a:t>dodijelile</a:t>
            </a:r>
            <a:r>
              <a:rPr lang="en-US" dirty="0"/>
              <a:t> </a:t>
            </a:r>
            <a:r>
              <a:rPr lang="en-US" dirty="0" err="1"/>
              <a:t>su</a:t>
            </a:r>
            <a:r>
              <a:rPr lang="en-US" dirty="0"/>
              <a:t> </a:t>
            </a:r>
            <a:r>
              <a:rPr lang="en-US" dirty="0" err="1"/>
              <a:t>joj</a:t>
            </a:r>
            <a:r>
              <a:rPr lang="en-US" dirty="0"/>
              <a:t> </a:t>
            </a:r>
            <a:r>
              <a:rPr lang="en-US" dirty="0" err="1"/>
              <a:t>sveučilište</a:t>
            </a:r>
            <a:r>
              <a:rPr lang="en-US" dirty="0"/>
              <a:t> Carnegie Mellon (2001), </a:t>
            </a:r>
            <a:r>
              <a:rPr lang="en-US" baseline="30000" dirty="0"/>
              <a:t> Worcester Polytechnic Institute (1981)  </a:t>
            </a:r>
            <a:r>
              <a:rPr lang="en-US" baseline="30000" dirty="0" err="1"/>
              <a:t>i</a:t>
            </a:r>
            <a:r>
              <a:rPr lang="en-US" baseline="30000" dirty="0"/>
              <a:t> </a:t>
            </a:r>
            <a:r>
              <a:rPr lang="en-US" baseline="30000" dirty="0" err="1"/>
              <a:t>sveučilište</a:t>
            </a:r>
            <a:r>
              <a:rPr lang="en-US" baseline="30000" dirty="0"/>
              <a:t> Clarkson (1997).</a:t>
            </a:r>
            <a:r>
              <a:rPr lang="en-US" dirty="0"/>
              <a:t> </a:t>
            </a:r>
          </a:p>
          <a:p>
            <a:pPr fontAlgn="base"/>
            <a:r>
              <a:rPr lang="en-US" dirty="0" err="1"/>
              <a:t>Kraljevsko</a:t>
            </a:r>
            <a:r>
              <a:rPr lang="en-US" dirty="0"/>
              <a:t> </a:t>
            </a:r>
            <a:r>
              <a:rPr lang="en-US" dirty="0" err="1"/>
              <a:t>društvo</a:t>
            </a:r>
            <a:r>
              <a:rPr lang="en-US" dirty="0"/>
              <a:t> </a:t>
            </a:r>
            <a:r>
              <a:rPr lang="en-US" dirty="0" err="1"/>
              <a:t>za</a:t>
            </a:r>
            <a:r>
              <a:rPr lang="en-US" dirty="0"/>
              <a:t> </a:t>
            </a:r>
            <a:r>
              <a:rPr lang="en-US" dirty="0" err="1"/>
              <a:t>kemiju</a:t>
            </a:r>
            <a:r>
              <a:rPr lang="en-US" dirty="0"/>
              <a:t> - </a:t>
            </a:r>
            <a:r>
              <a:rPr lang="en-US" dirty="0" err="1"/>
              <a:t>nagrada</a:t>
            </a:r>
            <a:r>
              <a:rPr lang="en-US" dirty="0"/>
              <a:t> Stephanie L </a:t>
            </a:r>
            <a:r>
              <a:rPr lang="en-US" dirty="0" err="1"/>
              <a:t>Kwolek</a:t>
            </a:r>
            <a:r>
              <a:rPr lang="en-US" dirty="0"/>
              <a:t> (2014)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90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pl-PL" sz="2200" dirty="0" smtClean="0">
                <a:solidFill>
                  <a:schemeClr val="bg1"/>
                </a:solidFill>
              </a:rPr>
              <a:t>Tekst :  </a:t>
            </a:r>
            <a:r>
              <a:rPr lang="en-US" sz="2200" dirty="0">
                <a:solidFill>
                  <a:schemeClr val="bg1"/>
                </a:solidFill>
              </a:rPr>
              <a:t>Stephanie </a:t>
            </a:r>
            <a:r>
              <a:rPr lang="en-US" sz="2200" dirty="0" err="1">
                <a:solidFill>
                  <a:schemeClr val="bg1"/>
                </a:solidFill>
              </a:rPr>
              <a:t>Kwolek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hr-HR" sz="2200" dirty="0" smtClean="0">
                <a:solidFill>
                  <a:schemeClr val="bg1"/>
                </a:solidFill>
              </a:rPr>
              <a:t/>
            </a:r>
            <a:br>
              <a:rPr lang="hr-HR" sz="2200" dirty="0" smtClean="0">
                <a:solidFill>
                  <a:schemeClr val="bg1"/>
                </a:solidFill>
              </a:rPr>
            </a:br>
            <a:r>
              <a:rPr lang="hr-HR" sz="2200" dirty="0" smtClean="0">
                <a:solidFill>
                  <a:schemeClr val="bg1"/>
                </a:solidFill>
              </a:rPr>
              <a:t>https://en.wikpedia.org/wiki/Stephanie _</a:t>
            </a:r>
            <a:r>
              <a:rPr lang="hr-HR" sz="2200" dirty="0" err="1" smtClean="0">
                <a:solidFill>
                  <a:schemeClr val="bg1"/>
                </a:solidFill>
              </a:rPr>
              <a:t>Kwollek</a:t>
            </a:r>
            <a:r>
              <a:rPr lang="en-US" sz="2200" dirty="0" smtClean="0">
                <a:solidFill>
                  <a:schemeClr val="bg1"/>
                </a:solidFill>
              </a:rPr>
              <a:t>:</a:t>
            </a:r>
            <a:r>
              <a:rPr lang="en-US" sz="2200" dirty="0">
                <a:solidFill>
                  <a:schemeClr val="bg1"/>
                </a:solidFill>
              </a:rPr>
              <a:t> </a:t>
            </a:r>
            <a:endParaRPr lang="hr-HR" sz="4000" dirty="0">
              <a:solidFill>
                <a:schemeClr val="bg1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406315" y="3764120"/>
            <a:ext cx="5366026" cy="1513490"/>
          </a:xfrm>
        </p:spPr>
        <p:txBody>
          <a:bodyPr>
            <a:normAutofit fontScale="25000" lnSpcReduction="20000"/>
          </a:bodyPr>
          <a:lstStyle/>
          <a:p>
            <a:r>
              <a:rPr lang="hr-HR" sz="7200" dirty="0">
                <a:latin typeface="+mj-lt"/>
              </a:rPr>
              <a:t>S</a:t>
            </a:r>
            <a:r>
              <a:rPr lang="hr-HR" sz="7200" dirty="0" smtClean="0">
                <a:latin typeface="+mj-lt"/>
              </a:rPr>
              <a:t>like: </a:t>
            </a:r>
            <a:r>
              <a:rPr lang="en-US" sz="6400" u="sng" dirty="0">
                <a:hlinkClick r:id="rId2"/>
              </a:rPr>
              <a:t>https://int.search.myway.com/search/AJimage.jhtml?n=7866f3d1&amp;p2=%5EBYL%5Exdm363%5ES35618%5Ehr&amp;ptb=78AC71AB-D9FC-47FF-ACF9-433A2671AC6A&amp;qs=&amp;si=google_bucket6allbanners&amp;ss=sub</a:t>
            </a:r>
            <a:r>
              <a:rPr lang="en-US" sz="6400" dirty="0"/>
              <a:t>                                                                   </a:t>
            </a:r>
            <a:endParaRPr lang="hr-HR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6450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ahnschrift" panose="020B0502040204020203" pitchFamily="34" charset="0"/>
              </a:rPr>
              <a:t>Iva </a:t>
            </a:r>
            <a:r>
              <a:rPr lang="hr-HR" dirty="0">
                <a:latin typeface="Bahnschrift" panose="020B0502040204020203" pitchFamily="34" charset="0"/>
              </a:rPr>
              <a:t>O</a:t>
            </a:r>
            <a:r>
              <a:rPr lang="hr-HR" dirty="0" smtClean="0">
                <a:latin typeface="Bahnschrift" panose="020B0502040204020203" pitchFamily="34" charset="0"/>
              </a:rPr>
              <a:t>rešković 6.d</a:t>
            </a:r>
            <a:endParaRPr lang="hr-HR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3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705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87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401107" y="5912932"/>
            <a:ext cx="3498979" cy="245644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Stephanie</a:t>
            </a:r>
            <a:r>
              <a:rPr lang="hr-HR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hr-HR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Kwolek</a:t>
            </a:r>
            <a:r>
              <a:rPr lang="hr-HR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rođena je 31. srpnja 1923 godine . </a:t>
            </a:r>
            <a:r>
              <a:rPr lang="hr-H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U</a:t>
            </a:r>
            <a:r>
              <a:rPr lang="hr-HR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mrla je 18 . </a:t>
            </a:r>
            <a:r>
              <a:rPr lang="hr-H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l</a:t>
            </a:r>
            <a:r>
              <a:rPr lang="hr-HR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ipnja 2014 ( u dobi od 90 godina )</a:t>
            </a:r>
            <a:endParaRPr lang="hr-HR" sz="4000" dirty="0">
              <a:solidFill>
                <a:schemeClr val="accent1">
                  <a:lumMod val="60000"/>
                  <a:lumOff val="40000"/>
                </a:scheme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2051" name="Picture 3" descr="Stephanie Kwolek u Spinning Elementsima Harry Kalish.T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00" y="2351744"/>
            <a:ext cx="20955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6084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52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2569272" y="5797318"/>
            <a:ext cx="3498979" cy="245644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Rođena je u New Kensington-u , (Sjedinjene države )</a:t>
            </a:r>
            <a:endParaRPr lang="hr-HR" dirty="0"/>
          </a:p>
        </p:txBody>
      </p:sp>
      <p:pic>
        <p:nvPicPr>
          <p:cNvPr id="1027" name="Picture 3" descr="New Kensington, Pennsylvania (8482184857) 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10" y="2594905"/>
            <a:ext cx="23812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3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ahnschrift Light SemiCondensed" panose="020B0502040204020203" pitchFamily="34" charset="0"/>
              </a:rPr>
              <a:t>Školovanje :</a:t>
            </a:r>
            <a:endParaRPr lang="hr-HR" dirty="0">
              <a:latin typeface="Bahnschrift Light SemiCondensed" panose="020B0502040204020203" pitchFamily="34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Stephanie je </a:t>
            </a:r>
            <a:r>
              <a:rPr lang="en-US" dirty="0" err="1"/>
              <a:t>stekla</a:t>
            </a:r>
            <a:r>
              <a:rPr lang="en-US" dirty="0"/>
              <a:t> </a:t>
            </a:r>
            <a:r>
              <a:rPr lang="en-US" dirty="0" err="1"/>
              <a:t>diplomu</a:t>
            </a:r>
            <a:r>
              <a:rPr lang="en-US" dirty="0"/>
              <a:t> </a:t>
            </a:r>
            <a:r>
              <a:rPr lang="en-US" dirty="0" err="1"/>
              <a:t>iz</a:t>
            </a:r>
            <a:r>
              <a:rPr lang="en-US" dirty="0"/>
              <a:t> </a:t>
            </a:r>
            <a:r>
              <a:rPr lang="en-US" dirty="0" err="1"/>
              <a:t>kemije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u="sng" dirty="0">
                <a:hlinkClick r:id="rId2"/>
              </a:rPr>
              <a:t>Margaret Morrison Carnegie College</a:t>
            </a:r>
            <a:r>
              <a:rPr lang="en-US" dirty="0"/>
              <a:t> </a:t>
            </a:r>
            <a:r>
              <a:rPr lang="en-US" dirty="0" err="1"/>
              <a:t>sa</a:t>
            </a:r>
            <a:r>
              <a:rPr lang="en-US" dirty="0"/>
              <a:t> </a:t>
            </a:r>
            <a:r>
              <a:rPr lang="en-US" u="sng" dirty="0" err="1">
                <a:hlinkClick r:id="rId3"/>
              </a:rPr>
              <a:t>Sveučilišta</a:t>
            </a:r>
            <a:r>
              <a:rPr lang="en-US" u="sng" dirty="0">
                <a:hlinkClick r:id="rId3"/>
              </a:rPr>
              <a:t> Carnegie Mellon</a:t>
            </a:r>
            <a:r>
              <a:rPr lang="en-US" dirty="0"/>
              <a:t> . </a:t>
            </a:r>
            <a:r>
              <a:rPr lang="en-US" dirty="0" err="1"/>
              <a:t>Planirala</a:t>
            </a:r>
            <a:r>
              <a:rPr lang="en-US" dirty="0"/>
              <a:t> je </a:t>
            </a:r>
            <a:r>
              <a:rPr lang="en-US" dirty="0" err="1"/>
              <a:t>postati</a:t>
            </a:r>
            <a:r>
              <a:rPr lang="en-US" dirty="0"/>
              <a:t> </a:t>
            </a:r>
            <a:r>
              <a:rPr lang="en-US" dirty="0" err="1"/>
              <a:t>liječnica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nadala</a:t>
            </a:r>
            <a:r>
              <a:rPr lang="en-US" dirty="0"/>
              <a:t> se da </a:t>
            </a:r>
            <a:r>
              <a:rPr lang="en-US" dirty="0" err="1"/>
              <a:t>će</a:t>
            </a:r>
            <a:r>
              <a:rPr lang="en-US" dirty="0"/>
              <a:t> </a:t>
            </a:r>
            <a:r>
              <a:rPr lang="en-US" dirty="0" err="1"/>
              <a:t>zaraditi</a:t>
            </a:r>
            <a:r>
              <a:rPr lang="en-US" dirty="0"/>
              <a:t> </a:t>
            </a:r>
            <a:r>
              <a:rPr lang="en-US" dirty="0" err="1"/>
              <a:t>dovoljno</a:t>
            </a:r>
            <a:r>
              <a:rPr lang="en-US" dirty="0"/>
              <a:t> </a:t>
            </a:r>
            <a:r>
              <a:rPr lang="en-US" dirty="0" err="1"/>
              <a:t>novca</a:t>
            </a:r>
            <a:r>
              <a:rPr lang="en-US" dirty="0"/>
              <a:t> od </a:t>
            </a:r>
            <a:r>
              <a:rPr lang="en-US" dirty="0" err="1"/>
              <a:t>privremenog</a:t>
            </a:r>
            <a:r>
              <a:rPr lang="en-US" dirty="0"/>
              <a:t> </a:t>
            </a:r>
            <a:r>
              <a:rPr lang="en-US" dirty="0" err="1"/>
              <a:t>posla</a:t>
            </a:r>
            <a:r>
              <a:rPr lang="en-US" dirty="0"/>
              <a:t> u </a:t>
            </a:r>
            <a:r>
              <a:rPr lang="en-US" dirty="0" err="1"/>
              <a:t>polju</a:t>
            </a:r>
            <a:r>
              <a:rPr lang="en-US" dirty="0"/>
              <a:t> </a:t>
            </a:r>
            <a:r>
              <a:rPr lang="en-US" dirty="0" err="1"/>
              <a:t>povezanom</a:t>
            </a:r>
            <a:r>
              <a:rPr lang="en-US" dirty="0"/>
              <a:t> s </a:t>
            </a:r>
            <a:r>
              <a:rPr lang="en-US" dirty="0" err="1"/>
              <a:t>kemijom</a:t>
            </a:r>
            <a:r>
              <a:rPr lang="en-US" dirty="0"/>
              <a:t> da </a:t>
            </a:r>
            <a:r>
              <a:rPr lang="en-US" dirty="0" err="1"/>
              <a:t>pohađa</a:t>
            </a:r>
            <a:r>
              <a:rPr lang="en-US" dirty="0"/>
              <a:t> </a:t>
            </a:r>
            <a:r>
              <a:rPr lang="en-US" dirty="0" err="1"/>
              <a:t>medicinski</a:t>
            </a:r>
            <a:r>
              <a:rPr lang="en-US" dirty="0"/>
              <a:t> </a:t>
            </a:r>
            <a:r>
              <a:rPr lang="en-US" dirty="0" err="1" smtClean="0"/>
              <a:t>fakult</a:t>
            </a:r>
            <a:r>
              <a:rPr lang="hr-HR" dirty="0" smtClean="0"/>
              <a:t>-</a:t>
            </a:r>
            <a:r>
              <a:rPr lang="en-US" dirty="0" smtClean="0"/>
              <a:t>et</a:t>
            </a:r>
            <a:r>
              <a:rPr lang="en-US" dirty="0"/>
              <a:t>.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7848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910" y="1731659"/>
            <a:ext cx="1934419" cy="307470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8631" y="1731659"/>
            <a:ext cx="3498979" cy="307470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STEPHANIE   U   SVOM   IZUMU</a:t>
            </a:r>
            <a:endParaRPr lang="hr-HR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</a:t>
            </a:r>
            <a:r>
              <a:rPr lang="en-US" dirty="0"/>
              <a:t> </a:t>
            </a:r>
            <a:r>
              <a:rPr lang="en-US" dirty="0" err="1"/>
              <a:t>svoje</a:t>
            </a:r>
            <a:r>
              <a:rPr lang="en-US" dirty="0"/>
              <a:t> </a:t>
            </a:r>
            <a:r>
              <a:rPr lang="en-US" dirty="0" err="1"/>
              <a:t>otkriće</a:t>
            </a:r>
            <a:r>
              <a:rPr lang="en-US" dirty="0"/>
              <a:t> </a:t>
            </a:r>
            <a:r>
              <a:rPr lang="en-US" dirty="0" err="1"/>
              <a:t>Kevlara</a:t>
            </a:r>
            <a:r>
              <a:rPr lang="en-US" dirty="0"/>
              <a:t>, </a:t>
            </a:r>
            <a:r>
              <a:rPr lang="en-US" dirty="0" err="1"/>
              <a:t>Kwolek</a:t>
            </a:r>
            <a:r>
              <a:rPr lang="en-US" dirty="0"/>
              <a:t> je 1995. </a:t>
            </a:r>
            <a:r>
              <a:rPr lang="en-US" dirty="0" err="1"/>
              <a:t>godine</a:t>
            </a:r>
            <a:r>
              <a:rPr lang="en-US" dirty="0"/>
              <a:t> </a:t>
            </a:r>
            <a:r>
              <a:rPr lang="en-US" dirty="0" err="1"/>
              <a:t>nagrađen</a:t>
            </a:r>
            <a:r>
              <a:rPr lang="en-US" dirty="0"/>
              <a:t> </a:t>
            </a:r>
            <a:r>
              <a:rPr lang="en-US" u="sng" dirty="0" err="1">
                <a:hlinkClick r:id="rId3"/>
              </a:rPr>
              <a:t>medaljom</a:t>
            </a:r>
            <a:r>
              <a:rPr lang="en-US" dirty="0"/>
              <a:t> DuPont-</a:t>
            </a:r>
            <a:r>
              <a:rPr lang="en-US" dirty="0" err="1"/>
              <a:t>ove</a:t>
            </a:r>
            <a:r>
              <a:rPr lang="en-US" dirty="0"/>
              <a:t> </a:t>
            </a:r>
            <a:r>
              <a:rPr lang="en-US" dirty="0" err="1"/>
              <a:t>tvrtke</a:t>
            </a:r>
            <a:r>
              <a:rPr lang="en-US" dirty="0"/>
              <a:t> </a:t>
            </a:r>
            <a:r>
              <a:rPr lang="en-US" u="sng" dirty="0">
                <a:hlinkClick r:id="rId3"/>
              </a:rPr>
              <a:t>Lavoisier</a:t>
            </a:r>
            <a:r>
              <a:rPr lang="en-US" dirty="0"/>
              <a:t> </a:t>
            </a:r>
            <a:r>
              <a:rPr lang="en-US" dirty="0" err="1"/>
              <a:t>za</a:t>
            </a:r>
            <a:r>
              <a:rPr lang="en-US" dirty="0"/>
              <a:t> </a:t>
            </a:r>
            <a:r>
              <a:rPr lang="en-US" dirty="0" err="1"/>
              <a:t>izvrsno</a:t>
            </a:r>
            <a:r>
              <a:rPr lang="en-US" dirty="0"/>
              <a:t> </a:t>
            </a:r>
            <a:r>
              <a:rPr lang="en-US" dirty="0" err="1"/>
              <a:t>tehničko</a:t>
            </a:r>
            <a:r>
              <a:rPr lang="en-US" dirty="0"/>
              <a:t> </a:t>
            </a:r>
            <a:r>
              <a:rPr lang="en-US" dirty="0" err="1"/>
              <a:t>dostignuće</a:t>
            </a:r>
            <a:r>
              <a:rPr lang="en-US" dirty="0"/>
              <a:t>, </a:t>
            </a:r>
            <a:r>
              <a:rPr lang="en-US" dirty="0" err="1"/>
              <a:t>kao</a:t>
            </a:r>
            <a:r>
              <a:rPr lang="en-US" dirty="0"/>
              <a:t> "</a:t>
            </a:r>
            <a:r>
              <a:rPr lang="en-US" dirty="0" err="1"/>
              <a:t>uporni</a:t>
            </a:r>
            <a:r>
              <a:rPr lang="en-US" dirty="0"/>
              <a:t> </a:t>
            </a:r>
            <a:r>
              <a:rPr lang="en-US" dirty="0" err="1"/>
              <a:t>eksperimentalist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uzor</a:t>
            </a:r>
            <a:r>
              <a:rPr lang="en-US" dirty="0"/>
              <a:t>, </a:t>
            </a:r>
            <a:r>
              <a:rPr lang="en-US" dirty="0" err="1"/>
              <a:t>čije</a:t>
            </a:r>
            <a:r>
              <a:rPr lang="en-US" dirty="0"/>
              <a:t> je </a:t>
            </a:r>
            <a:r>
              <a:rPr lang="en-US" dirty="0" err="1"/>
              <a:t>otkriće</a:t>
            </a:r>
            <a:r>
              <a:rPr lang="en-US" dirty="0"/>
              <a:t> </a:t>
            </a:r>
            <a:r>
              <a:rPr lang="en-US" dirty="0" err="1"/>
              <a:t>tekućih</a:t>
            </a:r>
            <a:r>
              <a:rPr lang="en-US" dirty="0"/>
              <a:t> </a:t>
            </a:r>
            <a:r>
              <a:rPr lang="en-US" dirty="0" err="1"/>
              <a:t>kristalnih</a:t>
            </a:r>
            <a:r>
              <a:rPr lang="en-US" dirty="0"/>
              <a:t> </a:t>
            </a:r>
            <a:r>
              <a:rPr lang="en-US" dirty="0" err="1"/>
              <a:t>poliamida</a:t>
            </a:r>
            <a:r>
              <a:rPr lang="en-US" dirty="0"/>
              <a:t> </a:t>
            </a:r>
            <a:r>
              <a:rPr lang="en-US" dirty="0" err="1"/>
              <a:t>dovelo</a:t>
            </a:r>
            <a:r>
              <a:rPr lang="en-US" dirty="0"/>
              <a:t> do </a:t>
            </a:r>
            <a:r>
              <a:rPr lang="en-US" dirty="0" err="1"/>
              <a:t>aramidnih</a:t>
            </a:r>
            <a:r>
              <a:rPr lang="en-US" dirty="0"/>
              <a:t> </a:t>
            </a:r>
            <a:r>
              <a:rPr lang="en-US" dirty="0" err="1"/>
              <a:t>vlakana</a:t>
            </a:r>
            <a:r>
              <a:rPr lang="en-US" dirty="0"/>
              <a:t> Kevlar".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1140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885443" y="2457256"/>
            <a:ext cx="5776646" cy="117803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3200" dirty="0" err="1" smtClean="0"/>
              <a:t>Stephanie</a:t>
            </a:r>
            <a:r>
              <a:rPr lang="hr-HR" sz="3200" dirty="0" smtClean="0"/>
              <a:t> u svojim izumima</a:t>
            </a:r>
            <a:endParaRPr lang="hr-HR" sz="3200" dirty="0"/>
          </a:p>
        </p:txBody>
      </p:sp>
      <p:sp>
        <p:nvSpPr>
          <p:cNvPr id="5" name="Rezervirano mjesto slike 1"/>
          <p:cNvSpPr txBox="1">
            <a:spLocks/>
          </p:cNvSpPr>
          <p:nvPr/>
        </p:nvSpPr>
        <p:spPr>
          <a:xfrm>
            <a:off x="7543510" y="0"/>
            <a:ext cx="4648490" cy="68580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155" y="666556"/>
            <a:ext cx="2743200" cy="179070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7973" y="3367559"/>
            <a:ext cx="2494748" cy="249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5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69</TotalTime>
  <Words>466</Words>
  <Application>Microsoft Office PowerPoint</Application>
  <PresentationFormat>Široki zaslon</PresentationFormat>
  <Paragraphs>17</Paragraphs>
  <Slides>15</Slides>
  <Notes>0</Notes>
  <HiddenSlides>4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5" baseType="lpstr">
      <vt:lpstr>Agency FB</vt:lpstr>
      <vt:lpstr>Arial Rounded MT Bold</vt:lpstr>
      <vt:lpstr>Bahnschrift</vt:lpstr>
      <vt:lpstr>Bahnschrift Light SemiCondensed</vt:lpstr>
      <vt:lpstr>Bahnschrift SemiBold Condensed</vt:lpstr>
      <vt:lpstr>Baskerville Old Face</vt:lpstr>
      <vt:lpstr>Calibri Light</vt:lpstr>
      <vt:lpstr>Rockwell</vt:lpstr>
      <vt:lpstr>Wingdings</vt:lpstr>
      <vt:lpstr>Atlas</vt:lpstr>
      <vt:lpstr>STEPHANIE KWOLEK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Školovanje :</vt:lpstr>
      <vt:lpstr>STEPHANIE   U   SVOM   IZUMU</vt:lpstr>
      <vt:lpstr>PowerPoint prezentacija</vt:lpstr>
      <vt:lpstr>PowerPoint prezentacija</vt:lpstr>
      <vt:lpstr>Godine njenih nagrada : </vt:lpstr>
      <vt:lpstr>PowerPoint prezentacija</vt:lpstr>
      <vt:lpstr>Uglavnom sve diplome pred kraj dodjeljene su joj u sveučilištu . </vt:lpstr>
      <vt:lpstr>Tekst :  Stephanie Kwolek  https://en.wikpedia.org/wiki/Stephanie _Kwollek: </vt:lpstr>
      <vt:lpstr>Iva Orešković 6.d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STEPHANIE KWOLEK</dc:title>
  <dc:creator>Windows korisnik</dc:creator>
  <cp:lastModifiedBy>Windows korisnik</cp:lastModifiedBy>
  <cp:revision>10</cp:revision>
  <dcterms:created xsi:type="dcterms:W3CDTF">2020-02-20T14:09:01Z</dcterms:created>
  <dcterms:modified xsi:type="dcterms:W3CDTF">2020-02-24T08:08:49Z</dcterms:modified>
</cp:coreProperties>
</file>