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7" r:id="rId13"/>
    <p:sldId id="266" r:id="rId14"/>
    <p:sldId id="269" r:id="rId15"/>
    <p:sldId id="271" r:id="rId16"/>
    <p:sldId id="272" r:id="rId17"/>
    <p:sldId id="273" r:id="rId18"/>
    <p:sldId id="26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03C8521-597C-4CFD-8B3B-E8F26056ABEE}" type="datetimeFigureOut">
              <a:rPr lang="tr-TR" smtClean="0"/>
              <a:pPr/>
              <a:t>9.2.2021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BFEBD5-C558-4A90-A223-8826F85DC65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03C8521-597C-4CFD-8B3B-E8F26056ABEE}" type="datetimeFigureOut">
              <a:rPr lang="tr-TR" smtClean="0"/>
              <a:pPr/>
              <a:t>9.2.2021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BFEBD5-C558-4A90-A223-8826F85DC65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03C8521-597C-4CFD-8B3B-E8F26056ABEE}" type="datetimeFigureOut">
              <a:rPr lang="tr-TR" smtClean="0"/>
              <a:pPr/>
              <a:t>9.2.2021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BFEBD5-C558-4A90-A223-8826F85DC65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03C8521-597C-4CFD-8B3B-E8F26056ABEE}" type="datetimeFigureOut">
              <a:rPr lang="tr-TR" smtClean="0"/>
              <a:pPr/>
              <a:t>9.2.2021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BFEBD5-C558-4A90-A223-8826F85DC65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C03C8521-597C-4CFD-8B3B-E8F26056ABEE}" type="datetimeFigureOut">
              <a:rPr lang="tr-TR" smtClean="0"/>
              <a:pPr/>
              <a:t>9.2.2021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6BFEBD5-C558-4A90-A223-8826F85DC65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C03C8521-597C-4CFD-8B3B-E8F26056ABEE}" type="datetimeFigureOut">
              <a:rPr lang="tr-TR" smtClean="0"/>
              <a:pPr/>
              <a:t>9.2.2021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6BFEBD5-C558-4A90-A223-8826F85DC65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C03C8521-597C-4CFD-8B3B-E8F26056ABEE}" type="datetimeFigureOut">
              <a:rPr lang="tr-TR" smtClean="0"/>
              <a:pPr/>
              <a:t>9.2.2021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6BFEBD5-C558-4A90-A223-8826F85DC65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C03C8521-597C-4CFD-8B3B-E8F26056ABEE}" type="datetimeFigureOut">
              <a:rPr lang="tr-TR" smtClean="0"/>
              <a:pPr/>
              <a:t>9.2.2021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6BFEBD5-C558-4A90-A223-8826F85DC65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03C8521-597C-4CFD-8B3B-E8F26056ABEE}" type="datetimeFigureOut">
              <a:rPr lang="tr-TR" smtClean="0"/>
              <a:pPr/>
              <a:t>9.2.2021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6BFEBD5-C558-4A90-A223-8826F85DC65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03C8521-597C-4CFD-8B3B-E8F26056ABEE}" type="datetimeFigureOut">
              <a:rPr lang="tr-TR" smtClean="0"/>
              <a:pPr/>
              <a:t>9.2.2021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6BFEBD5-C558-4A90-A223-8826F85DC65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03C8521-597C-4CFD-8B3B-E8F26056ABEE}" type="datetimeFigureOut">
              <a:rPr lang="tr-TR" smtClean="0"/>
              <a:pPr/>
              <a:t>9.2.2021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6BFEBD5-C558-4A90-A223-8826F85DC65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3C8521-597C-4CFD-8B3B-E8F26056ABEE}" type="datetimeFigureOut">
              <a:rPr lang="tr-TR" smtClean="0"/>
              <a:pPr/>
              <a:t>9.2.2021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FEBD5-C558-4A90-A223-8826F85DC65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CAD-MATH PROJE</a:t>
            </a:r>
            <a:endParaRPr lang="tr-TR" dirty="0"/>
          </a:p>
        </p:txBody>
      </p:sp>
      <p:sp>
        <p:nvSpPr>
          <p:cNvPr id="3" name="2 Alt Başlık"/>
          <p:cNvSpPr>
            <a:spLocks noGrp="1"/>
          </p:cNvSpPr>
          <p:nvPr>
            <p:ph type="subTitle" idx="1"/>
          </p:nvPr>
        </p:nvSpPr>
        <p:spPr/>
        <p:txBody>
          <a:bodyPr/>
          <a:lstStyle/>
          <a:p>
            <a:r>
              <a:rPr lang="tr-TR" dirty="0" smtClean="0"/>
              <a:t>E-SAFETY DAY ETKİNLİĞİ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7. Güvenli Sitelerden Satın Alım Yapın</a:t>
            </a:r>
            <a:endParaRPr lang="tr-TR" dirty="0"/>
          </a:p>
        </p:txBody>
      </p:sp>
      <p:sp>
        <p:nvSpPr>
          <p:cNvPr id="3" name="2 İçerik Yer Tutucusu"/>
          <p:cNvSpPr>
            <a:spLocks noGrp="1"/>
          </p:cNvSpPr>
          <p:nvPr>
            <p:ph idx="1"/>
          </p:nvPr>
        </p:nvSpPr>
        <p:spPr/>
        <p:txBody>
          <a:bodyPr>
            <a:normAutofit fontScale="92500" lnSpcReduction="20000"/>
          </a:bodyPr>
          <a:lstStyle/>
          <a:p>
            <a:r>
              <a:rPr lang="tr-TR" dirty="0"/>
              <a:t>Çevrimiçi bir ürün satın aldığınızda, kredi kartı veya banka hesabı bilgilerini kullanmanız gerekmektedir. Dolayısıyla bu bilgileri güvenli, şifreli bağlantılar sağlayan sitelere girmeniz hayati önem taşımaktadır. Ürün satın almadan önce kart bilgilerini gireceğiniz web sitelerinin https: ile başladığından emin olmalısınız. Eğer yalnızca http: ile başlıyorsa o siteden kesinlikle alışveriş yapmamalısınız. Burada sonda bulunan “S” ifadesi </a:t>
            </a:r>
            <a:r>
              <a:rPr lang="tr-TR" dirty="0" err="1"/>
              <a:t>secure</a:t>
            </a:r>
            <a:r>
              <a:rPr lang="tr-TR" dirty="0"/>
              <a:t> yani güvenli anlamına gelmektedir.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fi-FI" b="1" dirty="0"/>
              <a:t>8. Ne Yazdığınıza Dikkat Edin</a:t>
            </a:r>
            <a:endParaRPr lang="tr-TR" dirty="0"/>
          </a:p>
        </p:txBody>
      </p:sp>
      <p:sp>
        <p:nvSpPr>
          <p:cNvPr id="3" name="2 İçerik Yer Tutucusu"/>
          <p:cNvSpPr>
            <a:spLocks noGrp="1"/>
          </p:cNvSpPr>
          <p:nvPr>
            <p:ph idx="1"/>
          </p:nvPr>
        </p:nvSpPr>
        <p:spPr/>
        <p:txBody>
          <a:bodyPr>
            <a:normAutofit fontScale="85000" lnSpcReduction="10000"/>
          </a:bodyPr>
          <a:lstStyle/>
          <a:p>
            <a:r>
              <a:rPr lang="tr-TR" dirty="0"/>
              <a:t>İnternette bir silme anahtarı yoktur yani sizin internet üzerinde paylaştığınız tüm yorumlar, resimler ve içerikler silseniz dahi internet üzerinde sonsuza dek kalabilirler. Çevrimiçi gönderdiğiniz herhangi bir yorum veya resim </a:t>
            </a:r>
            <a:r>
              <a:rPr lang="tr-TR" dirty="0" err="1"/>
              <a:t>Twitter’dan</a:t>
            </a:r>
            <a:r>
              <a:rPr lang="tr-TR" dirty="0"/>
              <a:t> kaldırılmış olsa dahi, başkalarının sildiğiniz içeriği kendi bilgisayarına kopyalamadığından %100 emin olamazsınız. Dolayısıyla içerik paylaşırken ailenizin, potansiyel işvereninizin ve geri kalan çevrenizin görmesini </a:t>
            </a:r>
            <a:r>
              <a:rPr lang="tr-TR" dirty="0" err="1"/>
              <a:t>istemeyeceğinizşeyler</a:t>
            </a:r>
            <a:r>
              <a:rPr lang="tr-TR" dirty="0"/>
              <a:t> paylaşmamaya özen gösterin.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9. Kiminle Tanıştığınıza Dikkat Edin</a:t>
            </a:r>
            <a:endParaRPr lang="tr-TR" dirty="0"/>
          </a:p>
        </p:txBody>
      </p:sp>
      <p:sp>
        <p:nvSpPr>
          <p:cNvPr id="3" name="2 İçerik Yer Tutucusu"/>
          <p:cNvSpPr>
            <a:spLocks noGrp="1"/>
          </p:cNvSpPr>
          <p:nvPr>
            <p:ph idx="1"/>
          </p:nvPr>
        </p:nvSpPr>
        <p:spPr/>
        <p:txBody>
          <a:bodyPr>
            <a:normAutofit fontScale="92500" lnSpcReduction="20000"/>
          </a:bodyPr>
          <a:lstStyle/>
          <a:p>
            <a:r>
              <a:rPr lang="tr-TR" dirty="0"/>
              <a:t>Çevrimiçi olarak tanıştığınız kişiler, her zaman iddia ettikleri kişiler olmayabilir. Hatta gerçek kişiler bile olmayabilirler. As </a:t>
            </a:r>
            <a:r>
              <a:rPr lang="tr-TR" dirty="0" err="1"/>
              <a:t>InfoWorld’ün</a:t>
            </a:r>
            <a:r>
              <a:rPr lang="tr-TR" dirty="0"/>
              <a:t> raporlarına göre, sahte sosyal medya profilleri sıradan sosyal medya kullanıcıların kullandığı bir yöntem olduğu kadar </a:t>
            </a:r>
            <a:r>
              <a:rPr lang="tr-TR" dirty="0" err="1"/>
              <a:t>hackerlar</a:t>
            </a:r>
            <a:r>
              <a:rPr lang="tr-TR" dirty="0"/>
              <a:t> için de insanların hesaplarını çalmak amacıyla kullandıkları popüler bir yoldur. O yüzden çevrimiçi sosyal yaşamınızda, kişisel sosyal yaşamınızda olduğunuz kadar dikkatli ve mantıklı olmanızda fayda vardır.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it-IT" b="1" dirty="0"/>
              <a:t>10. Virüs Koruma Programınızı Güncel Tutun</a:t>
            </a:r>
            <a:endParaRPr lang="tr-TR" dirty="0"/>
          </a:p>
        </p:txBody>
      </p:sp>
      <p:sp>
        <p:nvSpPr>
          <p:cNvPr id="3" name="2 İçerik Yer Tutucusu"/>
          <p:cNvSpPr>
            <a:spLocks noGrp="1"/>
          </p:cNvSpPr>
          <p:nvPr>
            <p:ph idx="1"/>
          </p:nvPr>
        </p:nvSpPr>
        <p:spPr/>
        <p:txBody>
          <a:bodyPr/>
          <a:lstStyle/>
          <a:p>
            <a:r>
              <a:rPr lang="tr-TR" dirty="0"/>
              <a:t>İnternet güvenlik yazılımlarınız sizi  her tehdide karşı koruyamayacaktır, ancak bu yazılımları güncel tuttuğunuz müddetçe sizi bir çok </a:t>
            </a:r>
            <a:r>
              <a:rPr lang="tr-TR" dirty="0" err="1"/>
              <a:t>malware</a:t>
            </a:r>
            <a:r>
              <a:rPr lang="tr-TR" dirty="0"/>
              <a:t> virüslerinden koruyacaklardır. Dolayısıyla, işletim sisteminizin ve kullandığınız başta güvenlik yazılımlarınız olmak üzere tüm uygulamaların güncellemelerini aksatmadan düzenli bir şekilde yapmalısınız.</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 </a:t>
            </a:r>
            <a:r>
              <a:rPr lang="tr-TR" dirty="0" err="1" smtClean="0"/>
              <a:t>safety</a:t>
            </a:r>
            <a:r>
              <a:rPr lang="tr-TR" dirty="0" smtClean="0"/>
              <a:t> </a:t>
            </a:r>
            <a:r>
              <a:rPr lang="tr-TR" dirty="0" err="1" smtClean="0"/>
              <a:t>day</a:t>
            </a:r>
            <a:r>
              <a:rPr lang="tr-TR" dirty="0" smtClean="0"/>
              <a:t> </a:t>
            </a:r>
            <a:endParaRPr lang="tr-TR" dirty="0"/>
          </a:p>
        </p:txBody>
      </p:sp>
      <p:sp>
        <p:nvSpPr>
          <p:cNvPr id="3" name="2 İçerik Yer Tutucusu"/>
          <p:cNvSpPr>
            <a:spLocks noGrp="1"/>
          </p:cNvSpPr>
          <p:nvPr>
            <p:ph idx="1"/>
          </p:nvPr>
        </p:nvSpPr>
        <p:spPr/>
        <p:txBody>
          <a:bodyPr/>
          <a:lstStyle/>
          <a:p>
            <a:r>
              <a:rPr lang="tr-TR" dirty="0" smtClean="0"/>
              <a:t>* Okul güvenlik politikası </a:t>
            </a:r>
            <a:r>
              <a:rPr lang="tr-TR" dirty="0" smtClean="0"/>
              <a:t>her okulda olmalı</a:t>
            </a:r>
            <a:endParaRPr lang="tr-TR" dirty="0" smtClean="0"/>
          </a:p>
          <a:p>
            <a:r>
              <a:rPr lang="tr-TR" dirty="0" smtClean="0"/>
              <a:t>* </a:t>
            </a:r>
            <a:r>
              <a:rPr lang="tr-TR" dirty="0" err="1" smtClean="0"/>
              <a:t>Meb</a:t>
            </a:r>
            <a:r>
              <a:rPr lang="tr-TR" dirty="0" smtClean="0"/>
              <a:t> e güvenlik </a:t>
            </a:r>
            <a:r>
              <a:rPr lang="tr-TR" dirty="0" err="1" smtClean="0"/>
              <a:t>pdf</a:t>
            </a:r>
            <a:r>
              <a:rPr lang="tr-TR" dirty="0" smtClean="0"/>
              <a:t> </a:t>
            </a:r>
            <a:r>
              <a:rPr lang="tr-TR" dirty="0" err="1" smtClean="0"/>
              <a:t>leri</a:t>
            </a:r>
            <a:r>
              <a:rPr lang="tr-TR" dirty="0" smtClean="0"/>
              <a:t> sunumu </a:t>
            </a:r>
            <a:r>
              <a:rPr lang="tr-TR" dirty="0" smtClean="0"/>
              <a:t>öğrenci –veli ve öğretmenlere okutulmalı </a:t>
            </a:r>
            <a:endParaRPr lang="tr-TR" dirty="0" smtClean="0"/>
          </a:p>
          <a:p>
            <a:r>
              <a:rPr lang="tr-TR" dirty="0" smtClean="0"/>
              <a:t>*</a:t>
            </a:r>
            <a:r>
              <a:rPr lang="tr-TR" dirty="0" err="1" smtClean="0"/>
              <a:t>esafetylabel</a:t>
            </a:r>
            <a:r>
              <a:rPr lang="tr-TR" dirty="0" smtClean="0"/>
              <a:t>.</a:t>
            </a:r>
            <a:r>
              <a:rPr lang="tr-TR" dirty="0" err="1" smtClean="0"/>
              <a:t>eu</a:t>
            </a:r>
            <a:r>
              <a:rPr lang="tr-TR" dirty="0" smtClean="0"/>
              <a:t> sitesinden okul güvenlik etiketi almalı </a:t>
            </a:r>
            <a:endParaRPr lang="tr-TR" dirty="0" smtClean="0"/>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ÖĞRENCİLER </a:t>
            </a:r>
            <a:endParaRPr lang="tr-TR" dirty="0"/>
          </a:p>
        </p:txBody>
      </p:sp>
      <p:sp>
        <p:nvSpPr>
          <p:cNvPr id="3" name="2 İçerik Yer Tutucusu"/>
          <p:cNvSpPr>
            <a:spLocks noGrp="1"/>
          </p:cNvSpPr>
          <p:nvPr>
            <p:ph idx="1"/>
          </p:nvPr>
        </p:nvSpPr>
        <p:spPr/>
        <p:txBody>
          <a:bodyPr>
            <a:normAutofit lnSpcReduction="10000"/>
          </a:bodyPr>
          <a:lstStyle/>
          <a:p>
            <a:r>
              <a:rPr lang="tr-TR" dirty="0" err="1" smtClean="0"/>
              <a:t>Azra</a:t>
            </a:r>
            <a:r>
              <a:rPr lang="tr-TR" dirty="0" smtClean="0"/>
              <a:t> (BAAL</a:t>
            </a:r>
            <a:r>
              <a:rPr lang="tr-TR" dirty="0" smtClean="0"/>
              <a:t>)</a:t>
            </a:r>
          </a:p>
          <a:p>
            <a:r>
              <a:rPr lang="tr-TR" dirty="0" smtClean="0"/>
              <a:t>Balkar </a:t>
            </a:r>
            <a:r>
              <a:rPr lang="tr-TR" dirty="0" smtClean="0"/>
              <a:t>( BAAL</a:t>
            </a:r>
            <a:r>
              <a:rPr lang="tr-TR" dirty="0" smtClean="0"/>
              <a:t>)</a:t>
            </a:r>
          </a:p>
          <a:p>
            <a:r>
              <a:rPr lang="tr-TR" dirty="0" smtClean="0"/>
              <a:t>Gökçe </a:t>
            </a:r>
            <a:r>
              <a:rPr lang="tr-TR" dirty="0" smtClean="0"/>
              <a:t>( </a:t>
            </a:r>
            <a:r>
              <a:rPr lang="tr-TR" dirty="0" smtClean="0"/>
              <a:t>BAAL)</a:t>
            </a:r>
          </a:p>
          <a:p>
            <a:r>
              <a:rPr lang="tr-TR" dirty="0" smtClean="0"/>
              <a:t>Beyza </a:t>
            </a:r>
            <a:r>
              <a:rPr lang="tr-TR" dirty="0" smtClean="0"/>
              <a:t>( BAAL</a:t>
            </a:r>
            <a:r>
              <a:rPr lang="tr-TR" dirty="0" smtClean="0"/>
              <a:t>)</a:t>
            </a:r>
          </a:p>
          <a:p>
            <a:r>
              <a:rPr lang="tr-TR" dirty="0" smtClean="0"/>
              <a:t>Işık Balıkesir </a:t>
            </a:r>
            <a:r>
              <a:rPr lang="tr-TR" dirty="0" smtClean="0"/>
              <a:t>Bilsem</a:t>
            </a:r>
          </a:p>
          <a:p>
            <a:r>
              <a:rPr lang="tr-TR" dirty="0" smtClean="0"/>
              <a:t>Ebru Balıkesir Bilsem</a:t>
            </a:r>
            <a:endParaRPr lang="tr-TR" dirty="0" smtClean="0"/>
          </a:p>
          <a:p>
            <a:r>
              <a:rPr lang="tr-TR" dirty="0" smtClean="0"/>
              <a:t>Hakan U</a:t>
            </a:r>
            <a:r>
              <a:rPr lang="tr-TR" dirty="0" smtClean="0"/>
              <a:t>.</a:t>
            </a:r>
            <a:r>
              <a:rPr lang="tr-TR" dirty="0" smtClean="0"/>
              <a:t> GAL</a:t>
            </a:r>
            <a:endParaRPr lang="tr-TR" dirty="0" smtClean="0"/>
          </a:p>
          <a:p>
            <a:r>
              <a:rPr lang="tr-TR" dirty="0" smtClean="0"/>
              <a:t>Orçun </a:t>
            </a:r>
            <a:r>
              <a:rPr lang="tr-TR" dirty="0" smtClean="0"/>
              <a:t>D. GAL</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ÖĞRENCİLER</a:t>
            </a:r>
            <a:endParaRPr lang="tr-TR" dirty="0"/>
          </a:p>
        </p:txBody>
      </p:sp>
      <p:sp>
        <p:nvSpPr>
          <p:cNvPr id="3" name="2 İçerik Yer Tutucusu"/>
          <p:cNvSpPr>
            <a:spLocks noGrp="1"/>
          </p:cNvSpPr>
          <p:nvPr>
            <p:ph idx="1"/>
          </p:nvPr>
        </p:nvSpPr>
        <p:spPr/>
        <p:txBody>
          <a:bodyPr/>
          <a:lstStyle/>
          <a:p>
            <a:r>
              <a:rPr lang="tr-TR" dirty="0" smtClean="0"/>
              <a:t>1-Demet ( ZMHSFL) </a:t>
            </a:r>
            <a:endParaRPr lang="tr-TR" dirty="0" smtClean="0"/>
          </a:p>
          <a:p>
            <a:r>
              <a:rPr lang="tr-TR" dirty="0" smtClean="0"/>
              <a:t>2-</a:t>
            </a:r>
            <a:r>
              <a:rPr lang="tr-TR" dirty="0" err="1" smtClean="0"/>
              <a:t>Haticetül</a:t>
            </a:r>
            <a:r>
              <a:rPr lang="tr-TR" dirty="0" smtClean="0"/>
              <a:t> </a:t>
            </a:r>
            <a:r>
              <a:rPr lang="tr-TR" dirty="0" smtClean="0"/>
              <a:t>Kübra (</a:t>
            </a:r>
            <a:r>
              <a:rPr lang="tr-TR" dirty="0" smtClean="0"/>
              <a:t>ZMHSFL)</a:t>
            </a:r>
            <a:endParaRPr lang="tr-TR" dirty="0" smtClean="0"/>
          </a:p>
          <a:p>
            <a:r>
              <a:rPr lang="tr-TR" dirty="0" smtClean="0"/>
              <a:t>3-Bayram Kaan (ZMHSFL)</a:t>
            </a:r>
          </a:p>
          <a:p>
            <a:r>
              <a:rPr lang="tr-TR" dirty="0" smtClean="0"/>
              <a:t>Ömer Zafer Dündar </a:t>
            </a:r>
            <a:r>
              <a:rPr lang="tr-TR" dirty="0" smtClean="0"/>
              <a:t>(</a:t>
            </a:r>
            <a:r>
              <a:rPr lang="tr-TR" dirty="0" err="1" smtClean="0"/>
              <a:t>SBilsem</a:t>
            </a:r>
            <a:r>
              <a:rPr lang="tr-TR" dirty="0" smtClean="0"/>
              <a:t>)</a:t>
            </a:r>
          </a:p>
          <a:p>
            <a:r>
              <a:rPr lang="tr-TR" dirty="0" smtClean="0"/>
              <a:t>Okan </a:t>
            </a:r>
            <a:r>
              <a:rPr lang="tr-TR" dirty="0" smtClean="0"/>
              <a:t>Bölük(</a:t>
            </a:r>
            <a:r>
              <a:rPr lang="tr-TR" dirty="0" err="1" smtClean="0"/>
              <a:t>SBilsem</a:t>
            </a:r>
            <a:r>
              <a:rPr lang="tr-TR" dirty="0" smtClean="0"/>
              <a:t>)</a:t>
            </a:r>
            <a:endParaRPr lang="tr-TR" dirty="0" smtClean="0"/>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ÖĞRENCİLER</a:t>
            </a:r>
            <a:endParaRPr lang="tr-TR" dirty="0"/>
          </a:p>
        </p:txBody>
      </p:sp>
      <p:sp>
        <p:nvSpPr>
          <p:cNvPr id="3" name="2 İçerik Yer Tutucusu"/>
          <p:cNvSpPr>
            <a:spLocks noGrp="1"/>
          </p:cNvSpPr>
          <p:nvPr>
            <p:ph idx="1"/>
          </p:nvPr>
        </p:nvSpPr>
        <p:spPr/>
        <p:txBody>
          <a:bodyPr/>
          <a:lstStyle/>
          <a:p>
            <a:r>
              <a:rPr lang="tr-TR" dirty="0" smtClean="0"/>
              <a:t>1-Ece (ŞMKFL) </a:t>
            </a:r>
            <a:endParaRPr lang="tr-TR" dirty="0" smtClean="0"/>
          </a:p>
          <a:p>
            <a:r>
              <a:rPr lang="tr-TR" dirty="0" smtClean="0"/>
              <a:t>2-Lokman(ŞMKFL</a:t>
            </a:r>
            <a:r>
              <a:rPr lang="tr-TR" dirty="0" smtClean="0"/>
              <a:t>) </a:t>
            </a:r>
            <a:endParaRPr lang="tr-TR" dirty="0" smtClean="0"/>
          </a:p>
          <a:p>
            <a:r>
              <a:rPr lang="tr-TR" dirty="0" smtClean="0"/>
              <a:t>3-Yusuf </a:t>
            </a:r>
            <a:r>
              <a:rPr lang="tr-TR" dirty="0" smtClean="0"/>
              <a:t>Efe (</a:t>
            </a:r>
            <a:r>
              <a:rPr lang="tr-TR" dirty="0" smtClean="0"/>
              <a:t>ŞMKFL)</a:t>
            </a:r>
          </a:p>
          <a:p>
            <a:r>
              <a:rPr lang="tr-TR" dirty="0" smtClean="0"/>
              <a:t>4- </a:t>
            </a:r>
            <a:r>
              <a:rPr lang="tr-TR" dirty="0" smtClean="0"/>
              <a:t>Yusuf  (ŞMKFL)</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404664"/>
            <a:ext cx="7643192" cy="1944216"/>
          </a:xfrm>
        </p:spPr>
        <p:txBody>
          <a:bodyPr>
            <a:normAutofit/>
          </a:bodyPr>
          <a:lstStyle/>
          <a:p>
            <a:r>
              <a:rPr lang="tr-TR" dirty="0" smtClean="0"/>
              <a:t>TEŞEKKÜRLER</a:t>
            </a:r>
            <a:br>
              <a:rPr lang="tr-TR" dirty="0" smtClean="0"/>
            </a:br>
            <a:r>
              <a:rPr lang="tr-TR" dirty="0" smtClean="0"/>
              <a:t>CAD-MATH PROJE EKİBİ </a:t>
            </a:r>
            <a:r>
              <a:rPr lang="tr-TR" dirty="0" smtClean="0"/>
              <a:t> </a:t>
            </a:r>
            <a:endParaRPr lang="tr-TR" dirty="0"/>
          </a:p>
        </p:txBody>
      </p:sp>
      <p:pic>
        <p:nvPicPr>
          <p:cNvPr id="4" name="3 İçerik Yer Tutucusu" descr="kisspng-etwinning-europe-school-learning-education-5b01fcdea618e0.9655226515268569266803.png"/>
          <p:cNvPicPr>
            <a:picLocks noGrp="1" noChangeAspect="1"/>
          </p:cNvPicPr>
          <p:nvPr>
            <p:ph idx="1"/>
          </p:nvPr>
        </p:nvPicPr>
        <p:blipFill>
          <a:blip r:embed="rId2" cstate="print"/>
          <a:stretch>
            <a:fillRect/>
          </a:stretch>
        </p:blipFill>
        <p:spPr>
          <a:xfrm>
            <a:off x="1043608" y="2348880"/>
            <a:ext cx="3240360" cy="2448272"/>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E-TWINNING</a:t>
            </a:r>
            <a:endParaRPr lang="tr-TR" dirty="0"/>
          </a:p>
        </p:txBody>
      </p:sp>
      <p:pic>
        <p:nvPicPr>
          <p:cNvPr id="4" name="3 İçerik Yer Tutucusu" descr="esaftyyyy.PNG"/>
          <p:cNvPicPr>
            <a:picLocks noGrp="1" noChangeAspect="1"/>
          </p:cNvPicPr>
          <p:nvPr>
            <p:ph idx="1"/>
          </p:nvPr>
        </p:nvPicPr>
        <p:blipFill>
          <a:blip r:embed="rId2" cstate="print"/>
          <a:stretch>
            <a:fillRect/>
          </a:stretch>
        </p:blipFill>
        <p:spPr>
          <a:xfrm>
            <a:off x="1475656" y="1412776"/>
            <a:ext cx="6662058" cy="4896544"/>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9 Şubat </a:t>
            </a:r>
            <a:r>
              <a:rPr lang="tr-TR" b="1" dirty="0" smtClean="0"/>
              <a:t>2021,SALI E-SAFETY DAY </a:t>
            </a:r>
            <a:endParaRPr lang="tr-TR" dirty="0"/>
          </a:p>
        </p:txBody>
      </p:sp>
      <p:pic>
        <p:nvPicPr>
          <p:cNvPr id="4" name="3 İçerik Yer Tutucusu" descr="esafety day eee.PNG"/>
          <p:cNvPicPr>
            <a:picLocks noGrp="1" noChangeAspect="1"/>
          </p:cNvPicPr>
          <p:nvPr>
            <p:ph idx="1"/>
          </p:nvPr>
        </p:nvPicPr>
        <p:blipFill>
          <a:blip r:embed="rId2" cstate="print"/>
          <a:stretch>
            <a:fillRect/>
          </a:stretch>
        </p:blipFill>
        <p:spPr>
          <a:xfrm>
            <a:off x="457200" y="1700808"/>
            <a:ext cx="8229600" cy="396044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Güvenli İnternet Kullanımı</a:t>
            </a:r>
            <a:br>
              <a:rPr lang="tr-TR" b="1" dirty="0"/>
            </a:br>
            <a:endParaRPr lang="tr-TR" dirty="0"/>
          </a:p>
        </p:txBody>
      </p:sp>
      <p:sp>
        <p:nvSpPr>
          <p:cNvPr id="3" name="2 İçerik Yer Tutucusu"/>
          <p:cNvSpPr>
            <a:spLocks noGrp="1"/>
          </p:cNvSpPr>
          <p:nvPr>
            <p:ph idx="1"/>
          </p:nvPr>
        </p:nvSpPr>
        <p:spPr/>
        <p:txBody>
          <a:bodyPr>
            <a:normAutofit fontScale="70000" lnSpcReduction="20000"/>
          </a:bodyPr>
          <a:lstStyle/>
          <a:p>
            <a:r>
              <a:rPr lang="tr-TR" dirty="0"/>
              <a:t>Hayatın neredeyse her alanında evimizde, cebimizde, </a:t>
            </a:r>
            <a:r>
              <a:rPr lang="tr-TR" dirty="0" err="1"/>
              <a:t>kafelerde</a:t>
            </a:r>
            <a:r>
              <a:rPr lang="tr-TR" dirty="0"/>
              <a:t>, restoranlarda, </a:t>
            </a:r>
            <a:r>
              <a:rPr lang="tr-TR" dirty="0" err="1"/>
              <a:t>AVM’lerde</a:t>
            </a:r>
            <a:r>
              <a:rPr lang="tr-TR" dirty="0"/>
              <a:t> ve aklınıza gelebilecek her türlü ortamda interneti özgürce kullanabiliyoruz. Bu denli büyüyen ve gün geçtikçe gelişmeyi sürdüren internetin, gerek sosyal gerekse iş hayatındaki olumlu katkıları yadsınamaz ancak kimi zaman da pek çok olumsuz durumla da bizi yüz yüze bırakabiliyor. İşte bu noktada olumsuz durumları yaşamamak ya da en azından minimuma indirmek adına birtakım önlemler almak gerekiyor. Peki güvenli internet kullanımı için yapılması gerekenler neler, gelin bir gözden geçirelim…</a:t>
            </a:r>
          </a:p>
          <a:p>
            <a:r>
              <a:rPr lang="tr-TR" b="1" dirty="0"/>
              <a:t>1. Kişisel Bilgileri Profesyonel ve Sınırlı Tutun</a:t>
            </a:r>
            <a:endParaRPr lang="tr-TR" dirty="0"/>
          </a:p>
          <a:p>
            <a:r>
              <a:rPr lang="tr-TR" dirty="0"/>
              <a:t>Potansiyel işveren veya müşterilerin kişisel ilişki durumunuzu veya ev adresinizi bilmesine gerek yok. Uzmanlık alanınızı, profesyonel geçmişinizi ve sizinle nasıl iletişim kuracaklarını belirtmiş olmanız yeterlidir. Şahsi bilgilerinizi tanımadığınız milyonlarca yabancı kişiye kendi ellerinizle teslim etmeyin.</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2. Gizlilik Ayarlarınızı Açık Tutun</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Pazarlamacılar </a:t>
            </a:r>
            <a:r>
              <a:rPr lang="tr-TR" dirty="0"/>
              <a:t>sizin hakkınızda her şeyi bilmek isterler aynı zamanda </a:t>
            </a:r>
            <a:r>
              <a:rPr lang="tr-TR" dirty="0" err="1"/>
              <a:t>hackerlar</a:t>
            </a:r>
            <a:r>
              <a:rPr lang="tr-TR" dirty="0"/>
              <a:t> da ister tabii. Her ikisi de internet taramalarınızdan ve sosyal medya kullanımınızdan bir çok şey öğrenebilir. Bunun önlemini alabilmeniz için hem web tarayıcıların hem de mobil işletim sistemlerin gizliliğinizi çevrimiçi korumak için çeşitli ayarlar bulunmaktadır. Ayrıca </a:t>
            </a:r>
            <a:r>
              <a:rPr lang="tr-TR" dirty="0" err="1"/>
              <a:t>Facebook</a:t>
            </a:r>
            <a:r>
              <a:rPr lang="tr-TR" dirty="0"/>
              <a:t>, </a:t>
            </a:r>
            <a:r>
              <a:rPr lang="tr-TR" dirty="0" err="1"/>
              <a:t>Instagram</a:t>
            </a:r>
            <a:r>
              <a:rPr lang="tr-TR" dirty="0"/>
              <a:t> ve </a:t>
            </a:r>
            <a:r>
              <a:rPr lang="tr-TR" dirty="0" err="1"/>
              <a:t>Twitter</a:t>
            </a:r>
            <a:r>
              <a:rPr lang="tr-TR" dirty="0"/>
              <a:t> gibi büyük sosyal medya uygulamalarının da gizlilik artırıcı ayarları mevcut. Bu ayarlar içerisinden aradıklarınıza erişebilmeniz bazen çok zor olabilir. Çünkü şirketler kişisel bilgilerinizi pazarlayıp maddi gelir elde etmek için kullanıyorlar. Dolayısıyla bu bilgileri gizli tutmakta ne kadar zorlanırsanız bu durum onların işlerine gelecektir. Burada sizin yapmanız gereken tüm bu güvenlik ayarlarını detaylı bir şekilde gözden geçirip önemli olanlar başta olmak üzere tüm güvenlik ayarlarınızın açık olduğundan emin olmalısınız.</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3. Gördüğünüz Her Linke Tıklamayın</a:t>
            </a:r>
            <a:endParaRPr lang="tr-TR" dirty="0"/>
          </a:p>
        </p:txBody>
      </p:sp>
      <p:sp>
        <p:nvSpPr>
          <p:cNvPr id="3" name="2 İçerik Yer Tutucusu"/>
          <p:cNvSpPr>
            <a:spLocks noGrp="1"/>
          </p:cNvSpPr>
          <p:nvPr>
            <p:ph idx="1"/>
          </p:nvPr>
        </p:nvSpPr>
        <p:spPr/>
        <p:txBody>
          <a:bodyPr>
            <a:normAutofit fontScale="77500" lnSpcReduction="20000"/>
          </a:bodyPr>
          <a:lstStyle/>
          <a:p>
            <a:r>
              <a:rPr lang="tr-TR" dirty="0"/>
              <a:t>Tehlikeli bir semtte yürümeyi tercih etmezsiniz değil mi? O zaman tehlikeli web sitelerinde de dolaşmamalısınız. Siber suçlular, bu tarz tehlikeli gibi gözükmeyen ancak içerisinde bir çok tuzak barındıran sahte içerikleri birer yem olarak kullanırlar. Siber suçlular bir çok insanın arama yaptıkları esnada buldukları kaynaklar şüpheli dahi olsa merak duygularına yenik düşeceklerini ve içeriklerin cazibelerine kapılıp gardlarını indireceklerini biliyorlar. Bu tarz dikkatsiz tıklamalar sonucunda kişisel verilerinizin açığa çıkabileceği gibi elektronik cihazlarınıza </a:t>
            </a:r>
            <a:r>
              <a:rPr lang="tr-TR" dirty="0" err="1"/>
              <a:t>malware</a:t>
            </a:r>
            <a:r>
              <a:rPr lang="tr-TR" dirty="0"/>
              <a:t> diye tabir edilen kötü amaçlı </a:t>
            </a:r>
            <a:r>
              <a:rPr lang="tr-TR" dirty="0" err="1"/>
              <a:t>yazılımlarınyüklenmesine</a:t>
            </a:r>
            <a:r>
              <a:rPr lang="tr-TR" dirty="0"/>
              <a:t> de sebebiyet verebilir. Dolayısıyla içinizdeki dürtülere direnerek o şüpheli gördüğünüz içeriklerdeki linklere tıklayıp </a:t>
            </a:r>
            <a:r>
              <a:rPr lang="tr-TR" dirty="0" err="1"/>
              <a:t>hackerlara</a:t>
            </a:r>
            <a:r>
              <a:rPr lang="tr-TR" dirty="0"/>
              <a:t> sizi </a:t>
            </a:r>
            <a:r>
              <a:rPr lang="tr-TR" dirty="0" err="1"/>
              <a:t>hacklemeleri</a:t>
            </a:r>
            <a:r>
              <a:rPr lang="tr-TR" dirty="0"/>
              <a:t> için fırsat tanımamalısınız.</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4. İnternet Bağlantınızın Güvenli Olduğundan Emin Olun</a:t>
            </a:r>
            <a:endParaRPr lang="tr-TR" dirty="0"/>
          </a:p>
        </p:txBody>
      </p:sp>
      <p:sp>
        <p:nvSpPr>
          <p:cNvPr id="3" name="2 İçerik Yer Tutucusu"/>
          <p:cNvSpPr>
            <a:spLocks noGrp="1"/>
          </p:cNvSpPr>
          <p:nvPr>
            <p:ph idx="1"/>
          </p:nvPr>
        </p:nvSpPr>
        <p:spPr/>
        <p:txBody>
          <a:bodyPr>
            <a:normAutofit fontScale="85000" lnSpcReduction="20000"/>
          </a:bodyPr>
          <a:lstStyle/>
          <a:p>
            <a:r>
              <a:rPr lang="tr-TR" dirty="0"/>
              <a:t>Halka açık bir yerde, örneğin herkese açık bir </a:t>
            </a:r>
            <a:r>
              <a:rPr lang="tr-TR" dirty="0" err="1"/>
              <a:t>Wi</a:t>
            </a:r>
            <a:r>
              <a:rPr lang="tr-TR" dirty="0"/>
              <a:t>-Fi bağlantısı kullanarak çevrimiçi olduğunuzda, artık cihazınızın güvenliğinin üzerinde doğrudan kontrolünüz olmadığını bilmelisiniz. Bu sebepten dolayı siber güvenlik uzmanları birliği dış dünya ile bağlantı kurduğunuz halka açık özel ağlar ile ilgili oldukça endişeliler. Onların tavsiyesine göre eğer banka hesap numaranız gibi önemli bilgileri girecekseniz önce cihazınızın bağlandığı ağın güvenli olduğundan emin olmalısınız. Eğer güvenlik ile ilgili herhangi bir şüpheniz varsa, güvenli bir </a:t>
            </a:r>
            <a:r>
              <a:rPr lang="tr-TR" dirty="0" err="1"/>
              <a:t>Wi</a:t>
            </a:r>
            <a:r>
              <a:rPr lang="tr-TR" dirty="0"/>
              <a:t>-Fi ağına bağlanana kadar beklemelisiniz.</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5. Ne İndirdiğinize Dikkat Edin</a:t>
            </a:r>
            <a:endParaRPr lang="tr-TR" dirty="0"/>
          </a:p>
        </p:txBody>
      </p:sp>
      <p:sp>
        <p:nvSpPr>
          <p:cNvPr id="3" name="2 İçerik Yer Tutucusu"/>
          <p:cNvSpPr>
            <a:spLocks noGrp="1"/>
          </p:cNvSpPr>
          <p:nvPr>
            <p:ph idx="1"/>
          </p:nvPr>
        </p:nvSpPr>
        <p:spPr/>
        <p:txBody>
          <a:bodyPr>
            <a:normAutofit fontScale="92500" lnSpcReduction="10000"/>
          </a:bodyPr>
          <a:lstStyle/>
          <a:p>
            <a:r>
              <a:rPr lang="tr-TR" dirty="0"/>
              <a:t>Siber suçluların en önemli amacı, kişisel bilgilerinizi çalmaya çalışan veya bilgisayarınızı kendi kötü çıkarları için kullanmaya çalışan kötü amaçlı yazılımları indirmenizi sağlamaktır. Bu kötü amaçlı yazılımlar popüler bir oyunun içerisine saklanabileceği gibi, trafik durumunu veya hava durumunu kontrol eden uygulamanın içerisinde de saklı bulunabilmektedir. Dolayısıyla şüpheli gördüğünüz veya güvenmediğiniz sitelere ait uygulamaları indirmemelisiniz.</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6. Güçlü Şifreleri Seçin</a:t>
            </a:r>
            <a:endParaRPr lang="tr-TR" dirty="0"/>
          </a:p>
        </p:txBody>
      </p:sp>
      <p:sp>
        <p:nvSpPr>
          <p:cNvPr id="3" name="2 İçerik Yer Tutucusu"/>
          <p:cNvSpPr>
            <a:spLocks noGrp="1"/>
          </p:cNvSpPr>
          <p:nvPr>
            <p:ph idx="1"/>
          </p:nvPr>
        </p:nvSpPr>
        <p:spPr/>
        <p:txBody>
          <a:bodyPr>
            <a:normAutofit fontScale="77500" lnSpcReduction="20000"/>
          </a:bodyPr>
          <a:lstStyle/>
          <a:p>
            <a:r>
              <a:rPr lang="tr-TR" dirty="0"/>
              <a:t>Şifreler, tüm internet güvenliği yapısında en büyük zayıf noktalardan biridir. Günümüzde parolalarla ilgili esas problem, insanların siber hırsızların tahmin etmeleri kolay olan şifreler kullanmalarıdır. İnsanlar hatırlanması kolay olan şifreleri seçme eğiliminde olduklarından dolayı şifrelerini basit seçmektedirler. Eğer elektronik aygıtlarınızın ve internet üzerinde bulunan tüm hesaplarınızın güvenliklerini artırmak istiyorsanız siber suçluların tahmin etmesi zor olan güçlü şifreleri </a:t>
            </a:r>
            <a:r>
              <a:rPr lang="tr-TR" dirty="0" err="1"/>
              <a:t>seçmeyeözen</a:t>
            </a:r>
            <a:r>
              <a:rPr lang="tr-TR" dirty="0"/>
              <a:t> göstermelisiniz. Güçlü bir parola belirleyebilmek için, benzersiz kelime grupları oluşturmalı ve en az 15 karakter uzunluğunda, harfleri, sayıları ve özel karakterleri barındıran şifreler kullanmalısınız.</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400</Words>
  <Application>Microsoft Office PowerPoint</Application>
  <PresentationFormat>Ekran Gösterisi (4:3)</PresentationFormat>
  <Paragraphs>51</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CAD-MATH PROJE</vt:lpstr>
      <vt:lpstr>E-TWINNING</vt:lpstr>
      <vt:lpstr>9 Şubat 2021,SALI E-SAFETY DAY </vt:lpstr>
      <vt:lpstr>Güvenli İnternet Kullanımı </vt:lpstr>
      <vt:lpstr>2. Gizlilik Ayarlarınızı Açık Tutun </vt:lpstr>
      <vt:lpstr>3. Gördüğünüz Her Linke Tıklamayın</vt:lpstr>
      <vt:lpstr>4. İnternet Bağlantınızın Güvenli Olduğundan Emin Olun</vt:lpstr>
      <vt:lpstr>5. Ne İndirdiğinize Dikkat Edin</vt:lpstr>
      <vt:lpstr>6. Güçlü Şifreleri Seçin</vt:lpstr>
      <vt:lpstr>7. Güvenli Sitelerden Satın Alım Yapın</vt:lpstr>
      <vt:lpstr>8. Ne Yazdığınıza Dikkat Edin</vt:lpstr>
      <vt:lpstr>9. Kiminle Tanıştığınıza Dikkat Edin</vt:lpstr>
      <vt:lpstr>10. Virüs Koruma Programınızı Güncel Tutun</vt:lpstr>
      <vt:lpstr>e- safety day </vt:lpstr>
      <vt:lpstr>ÖĞRENCİLER </vt:lpstr>
      <vt:lpstr>ÖĞRENCİLER</vt:lpstr>
      <vt:lpstr>ÖĞRENCİLER</vt:lpstr>
      <vt:lpstr>TEŞEKKÜRLER CAD-MATH PROJE EKİBİ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CAD-MATH PROJE</dc:title>
  <dc:creator>Toshiba-Pc</dc:creator>
  <cp:lastModifiedBy>Toshiba-Pc</cp:lastModifiedBy>
  <cp:revision>14</cp:revision>
  <dcterms:created xsi:type="dcterms:W3CDTF">2021-02-08T08:16:43Z</dcterms:created>
  <dcterms:modified xsi:type="dcterms:W3CDTF">2021-02-09T19:46:08Z</dcterms:modified>
</cp:coreProperties>
</file>