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8288000" cy="10287000"/>
  <p:notesSz cx="6858000" cy="9144000"/>
  <p:embeddedFontLst>
    <p:embeddedFont>
      <p:font typeface="Atteron" panose="02000503000000020003" pitchFamily="2" charset="0"/>
      <p:regular r:id="rId12"/>
    </p:embeddedFont>
    <p:embeddedFont>
      <p:font typeface="Calibri" panose="020F0502020204030204" pitchFamily="34" charset="0"/>
      <p:regular r:id="rId13"/>
      <p:bold r:id="rId14"/>
      <p:italic r:id="rId15"/>
      <p:boldItalic r:id="rId16"/>
    </p:embeddedFont>
    <p:embeddedFont>
      <p:font typeface="Glacial Indifference Italics" pitchFamily="2" charset="0"/>
      <p:regular r:id="rId17"/>
    </p:embeddedFont>
    <p:embeddedFont>
      <p:font typeface="Montserrat" panose="02000000000000000000" pitchFamily="2" charset="0"/>
      <p:regular r:id="rId18"/>
      <p:bold r:id="rId19"/>
      <p:italic r:id="rId20"/>
      <p:boldItalic r:id="rId21"/>
    </p:embeddedFont>
    <p:embeddedFont>
      <p:font typeface="Open Sans" panose="020B0606030504020204" pitchFamily="34" charset="0"/>
      <p:regular r:id="rId22"/>
      <p:bold r:id="rId23"/>
      <p:italic r:id="rId24"/>
      <p:boldItalic r:id="rId25"/>
    </p:embeddedFont>
    <p:embeddedFont>
      <p:font typeface="Tenor Sans" panose="02000000000000000000" pitchFamily="2"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5" d="100"/>
          <a:sy n="55" d="100"/>
        </p:scale>
        <p:origin x="658"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font" Target="fonts/font2.fntdata" /><Relationship Id="rId18" Type="http://schemas.openxmlformats.org/officeDocument/2006/relationships/font" Target="fonts/font7.fntdata" /><Relationship Id="rId26" Type="http://schemas.openxmlformats.org/officeDocument/2006/relationships/font" Target="fonts/font15.fntdata" /><Relationship Id="rId3" Type="http://schemas.openxmlformats.org/officeDocument/2006/relationships/slide" Target="slides/slide2.xml" /><Relationship Id="rId21" Type="http://schemas.openxmlformats.org/officeDocument/2006/relationships/font" Target="fonts/font10.fntdata" /><Relationship Id="rId7" Type="http://schemas.openxmlformats.org/officeDocument/2006/relationships/slide" Target="slides/slide6.xml" /><Relationship Id="rId12" Type="http://schemas.openxmlformats.org/officeDocument/2006/relationships/font" Target="fonts/font1.fntdata" /><Relationship Id="rId17" Type="http://schemas.openxmlformats.org/officeDocument/2006/relationships/font" Target="fonts/font6.fntdata" /><Relationship Id="rId25" Type="http://schemas.openxmlformats.org/officeDocument/2006/relationships/font" Target="fonts/font14.fntdata" /><Relationship Id="rId2" Type="http://schemas.openxmlformats.org/officeDocument/2006/relationships/slide" Target="slides/slide1.xml" /><Relationship Id="rId16" Type="http://schemas.openxmlformats.org/officeDocument/2006/relationships/font" Target="fonts/font5.fntdata" /><Relationship Id="rId20" Type="http://schemas.openxmlformats.org/officeDocument/2006/relationships/font" Target="fonts/font9.fntdata" /><Relationship Id="rId29" Type="http://schemas.openxmlformats.org/officeDocument/2006/relationships/theme" Target="theme/theme1.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font" Target="fonts/font13.fntdata" /><Relationship Id="rId5" Type="http://schemas.openxmlformats.org/officeDocument/2006/relationships/slide" Target="slides/slide4.xml" /><Relationship Id="rId15" Type="http://schemas.openxmlformats.org/officeDocument/2006/relationships/font" Target="fonts/font4.fntdata" /><Relationship Id="rId23" Type="http://schemas.openxmlformats.org/officeDocument/2006/relationships/font" Target="fonts/font12.fntdata" /><Relationship Id="rId28" Type="http://schemas.openxmlformats.org/officeDocument/2006/relationships/viewProps" Target="viewProps.xml" /><Relationship Id="rId10" Type="http://schemas.openxmlformats.org/officeDocument/2006/relationships/slide" Target="slides/slide9.xml" /><Relationship Id="rId19" Type="http://schemas.openxmlformats.org/officeDocument/2006/relationships/font" Target="fonts/font8.fntdata"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font" Target="fonts/font3.fntdata" /><Relationship Id="rId22" Type="http://schemas.openxmlformats.org/officeDocument/2006/relationships/font" Target="fonts/font11.fntdata" /><Relationship Id="rId27" Type="http://schemas.openxmlformats.org/officeDocument/2006/relationships/presProps" Target="presProps.xml" /><Relationship Id="rId30" Type="http://schemas.openxmlformats.org/officeDocument/2006/relationships/tableStyles" Target="tableStyles.xml"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Layout" Target="../slideLayouts/slideLayout7.xml" /></Relationships>
</file>

<file path=ppt/slides/_rels/slide10.xml.rels><?xml version="1.0" encoding="UTF-8" standalone="yes"?>
<Relationships xmlns="http://schemas.openxmlformats.org/package/2006/relationships"><Relationship Id="rId3" Type="http://schemas.openxmlformats.org/officeDocument/2006/relationships/image" Target="../media/image27.png" /><Relationship Id="rId2" Type="http://schemas.openxmlformats.org/officeDocument/2006/relationships/image" Target="../media/image26.jpeg" /><Relationship Id="rId1" Type="http://schemas.openxmlformats.org/officeDocument/2006/relationships/slideLayout" Target="../slideLayouts/slideLayout7.xml" /></Relationships>
</file>

<file path=ppt/slides/_rels/slide2.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Layout" Target="../slideLayouts/slideLayout7.xml" /><Relationship Id="rId6" Type="http://schemas.openxmlformats.org/officeDocument/2006/relationships/image" Target="../media/image6.png" /><Relationship Id="rId5" Type="http://schemas.openxmlformats.org/officeDocument/2006/relationships/image" Target="../media/image5.png" /><Relationship Id="rId4" Type="http://schemas.openxmlformats.org/officeDocument/2006/relationships/image" Target="../media/image4.png" /></Relationships>
</file>

<file path=ppt/slides/_rels/slide3.xml.rels><?xml version="1.0" encoding="UTF-8" standalone="yes"?>
<Relationships xmlns="http://schemas.openxmlformats.org/package/2006/relationships"><Relationship Id="rId3" Type="http://schemas.openxmlformats.org/officeDocument/2006/relationships/image" Target="../media/image8.png" /><Relationship Id="rId2" Type="http://schemas.openxmlformats.org/officeDocument/2006/relationships/image" Target="../media/image7.png" /><Relationship Id="rId1" Type="http://schemas.openxmlformats.org/officeDocument/2006/relationships/slideLayout" Target="../slideLayouts/slideLayout7.xml" /></Relationships>
</file>

<file path=ppt/slides/_rels/slide4.xml.rels><?xml version="1.0" encoding="UTF-8" standalone="yes"?>
<Relationships xmlns="http://schemas.openxmlformats.org/package/2006/relationships"><Relationship Id="rId3" Type="http://schemas.openxmlformats.org/officeDocument/2006/relationships/image" Target="../media/image10.png" /><Relationship Id="rId2" Type="http://schemas.openxmlformats.org/officeDocument/2006/relationships/image" Target="../media/image9.png" /><Relationship Id="rId1" Type="http://schemas.openxmlformats.org/officeDocument/2006/relationships/slideLayout" Target="../slideLayouts/slideLayout7.xml" /><Relationship Id="rId6" Type="http://schemas.openxmlformats.org/officeDocument/2006/relationships/image" Target="../media/image13.png" /><Relationship Id="rId5" Type="http://schemas.openxmlformats.org/officeDocument/2006/relationships/image" Target="../media/image12.png" /><Relationship Id="rId4" Type="http://schemas.openxmlformats.org/officeDocument/2006/relationships/image" Target="../media/image11.svg" /></Relationships>
</file>

<file path=ppt/slides/_rels/slide5.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14.png" /><Relationship Id="rId1" Type="http://schemas.openxmlformats.org/officeDocument/2006/relationships/slideLayout" Target="../slideLayouts/slideLayout7.xml" /><Relationship Id="rId4" Type="http://schemas.openxmlformats.org/officeDocument/2006/relationships/image" Target="../media/image16.png" /></Relationships>
</file>

<file path=ppt/slides/_rels/slide6.xml.rels><?xml version="1.0" encoding="UTF-8" standalone="yes"?>
<Relationships xmlns="http://schemas.openxmlformats.org/package/2006/relationships"><Relationship Id="rId3" Type="http://schemas.openxmlformats.org/officeDocument/2006/relationships/image" Target="../media/image18.png" /><Relationship Id="rId2" Type="http://schemas.openxmlformats.org/officeDocument/2006/relationships/image" Target="../media/image17.png" /><Relationship Id="rId1" Type="http://schemas.openxmlformats.org/officeDocument/2006/relationships/slideLayout" Target="../slideLayouts/slideLayout7.xml" /></Relationships>
</file>

<file path=ppt/slides/_rels/slide7.xml.rels><?xml version="1.0" encoding="UTF-8" standalone="yes"?>
<Relationships xmlns="http://schemas.openxmlformats.org/package/2006/relationships"><Relationship Id="rId3" Type="http://schemas.openxmlformats.org/officeDocument/2006/relationships/image" Target="../media/image20.png" /><Relationship Id="rId2" Type="http://schemas.openxmlformats.org/officeDocument/2006/relationships/image" Target="../media/image19.png" /><Relationship Id="rId1" Type="http://schemas.openxmlformats.org/officeDocument/2006/relationships/slideLayout" Target="../slideLayouts/slideLayout7.xml" /></Relationships>
</file>

<file path=ppt/slides/_rels/slide8.xml.rels><?xml version="1.0" encoding="UTF-8" standalone="yes"?>
<Relationships xmlns="http://schemas.openxmlformats.org/package/2006/relationships"><Relationship Id="rId3" Type="http://schemas.openxmlformats.org/officeDocument/2006/relationships/image" Target="../media/image22.png" /><Relationship Id="rId2" Type="http://schemas.openxmlformats.org/officeDocument/2006/relationships/image" Target="../media/image21.png" /><Relationship Id="rId1" Type="http://schemas.openxmlformats.org/officeDocument/2006/relationships/slideLayout" Target="../slideLayouts/slideLayout7.xml" /><Relationship Id="rId5" Type="http://schemas.openxmlformats.org/officeDocument/2006/relationships/image" Target="../media/image24.png" /><Relationship Id="rId4" Type="http://schemas.openxmlformats.org/officeDocument/2006/relationships/image" Target="../media/image23.png" /></Relationships>
</file>

<file path=ppt/slides/_rels/slide9.xml.rels><?xml version="1.0" encoding="UTF-8" standalone="yes"?>
<Relationships xmlns="http://schemas.openxmlformats.org/package/2006/relationships"><Relationship Id="rId3" Type="http://schemas.openxmlformats.org/officeDocument/2006/relationships/image" Target="../media/image25.png" /><Relationship Id="rId2" Type="http://schemas.openxmlformats.org/officeDocument/2006/relationships/image" Target="../media/image14.png" /><Relationship Id="rId1" Type="http://schemas.openxmlformats.org/officeDocument/2006/relationships/slideLayout" Target="../slideLayouts/slideLayout7.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06" b="7706"/>
          <a:stretch>
            <a:fillRect/>
          </a:stretch>
        </p:blipFill>
        <p:spPr>
          <a:xfrm>
            <a:off x="0" y="0"/>
            <a:ext cx="18288000" cy="10287000"/>
          </a:xfrm>
          <a:prstGeom prst="rect">
            <a:avLst/>
          </a:prstGeom>
        </p:spPr>
      </p:pic>
      <p:grpSp>
        <p:nvGrpSpPr>
          <p:cNvPr id="3" name="Group 3"/>
          <p:cNvGrpSpPr/>
          <p:nvPr/>
        </p:nvGrpSpPr>
        <p:grpSpPr>
          <a:xfrm>
            <a:off x="1560134" y="5143500"/>
            <a:ext cx="14860175" cy="4777105"/>
            <a:chOff x="0" y="0"/>
            <a:chExt cx="19813567" cy="6369473"/>
          </a:xfrm>
        </p:grpSpPr>
        <p:sp>
          <p:nvSpPr>
            <p:cNvPr id="4" name="TextBox 4"/>
            <p:cNvSpPr txBox="1"/>
            <p:nvPr/>
          </p:nvSpPr>
          <p:spPr>
            <a:xfrm>
              <a:off x="0" y="-60706"/>
              <a:ext cx="19813567" cy="5447157"/>
            </a:xfrm>
            <a:prstGeom prst="rect">
              <a:avLst/>
            </a:prstGeom>
          </p:spPr>
          <p:txBody>
            <a:bodyPr lIns="0" tIns="0" rIns="0" bIns="0" rtlCol="0" anchor="t">
              <a:spAutoFit/>
            </a:bodyPr>
            <a:lstStyle/>
            <a:p>
              <a:pPr algn="ctr">
                <a:lnSpc>
                  <a:spcPts val="16285"/>
                </a:lnSpc>
              </a:pPr>
              <a:r>
                <a:rPr lang="en-US" sz="12924" dirty="0" err="1">
                  <a:solidFill>
                    <a:srgbClr val="FFFFFF"/>
                  </a:solidFill>
                  <a:latin typeface="Atteron"/>
                </a:rPr>
                <a:t>rita</a:t>
              </a:r>
              <a:r>
                <a:rPr lang="en-US" sz="12924" dirty="0">
                  <a:solidFill>
                    <a:srgbClr val="FFFFFF"/>
                  </a:solidFill>
                  <a:latin typeface="Atteron"/>
                </a:rPr>
                <a:t> </a:t>
              </a:r>
              <a:r>
                <a:rPr lang="en-US" sz="12924" dirty="0" err="1">
                  <a:solidFill>
                    <a:srgbClr val="FFFFFF"/>
                  </a:solidFill>
                  <a:latin typeface="Atteron"/>
                </a:rPr>
                <a:t>levi</a:t>
              </a:r>
              <a:r>
                <a:rPr lang="en-US" sz="12924" dirty="0">
                  <a:solidFill>
                    <a:srgbClr val="FFFFFF"/>
                  </a:solidFill>
                  <a:latin typeface="Atteron"/>
                </a:rPr>
                <a:t> </a:t>
              </a:r>
              <a:r>
                <a:rPr lang="en-US" sz="12924" dirty="0" err="1">
                  <a:solidFill>
                    <a:srgbClr val="FFFFFF"/>
                  </a:solidFill>
                  <a:latin typeface="Atteron"/>
                </a:rPr>
                <a:t>montalcini</a:t>
              </a:r>
              <a:endParaRPr lang="en-US" sz="12924" dirty="0">
                <a:solidFill>
                  <a:srgbClr val="FFFFFF"/>
                </a:solidFill>
                <a:latin typeface="Atteron"/>
              </a:endParaRPr>
            </a:p>
          </p:txBody>
        </p:sp>
        <p:sp>
          <p:nvSpPr>
            <p:cNvPr id="5" name="TextBox 5"/>
            <p:cNvSpPr txBox="1"/>
            <p:nvPr/>
          </p:nvSpPr>
          <p:spPr>
            <a:xfrm>
              <a:off x="0" y="5573818"/>
              <a:ext cx="19813567" cy="795655"/>
            </a:xfrm>
            <a:prstGeom prst="rect">
              <a:avLst/>
            </a:prstGeom>
          </p:spPr>
          <p:txBody>
            <a:bodyPr lIns="0" tIns="0" rIns="0" bIns="0" rtlCol="0" anchor="t">
              <a:spAutoFit/>
            </a:bodyPr>
            <a:lstStyle/>
            <a:p>
              <a:pPr algn="ctr">
                <a:lnSpc>
                  <a:spcPts val="5040"/>
                </a:lnSpc>
                <a:spcBef>
                  <a:spcPct val="0"/>
                </a:spcBef>
              </a:pPr>
              <a:r>
                <a:rPr lang="en-US" sz="3600" dirty="0">
                  <a:solidFill>
                    <a:srgbClr val="FFFFFF"/>
                  </a:solidFill>
                  <a:latin typeface="Tenor Sans"/>
                </a:rPr>
                <a:t>THE MOST RELEVANT ITALIAN SCIENTIST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4843" b="14843"/>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028700" y="2023455"/>
            <a:ext cx="6808394" cy="4925770"/>
          </a:xfrm>
          <a:prstGeom prst="rect">
            <a:avLst/>
          </a:prstGeom>
        </p:spPr>
      </p:pic>
      <p:sp>
        <p:nvSpPr>
          <p:cNvPr id="5" name="TextBox 5"/>
          <p:cNvSpPr txBox="1"/>
          <p:nvPr/>
        </p:nvSpPr>
        <p:spPr>
          <a:xfrm>
            <a:off x="9144000" y="485775"/>
            <a:ext cx="8557863" cy="8372476"/>
          </a:xfrm>
          <a:prstGeom prst="rect">
            <a:avLst/>
          </a:prstGeom>
        </p:spPr>
        <p:txBody>
          <a:bodyPr lIns="0" tIns="0" rIns="0" bIns="0" rtlCol="0" anchor="t">
            <a:spAutoFit/>
          </a:bodyPr>
          <a:lstStyle/>
          <a:p>
            <a:pPr>
              <a:lnSpc>
                <a:spcPts val="9300"/>
              </a:lnSpc>
            </a:pPr>
            <a:r>
              <a:rPr lang="en-US" sz="10000" spc="-200" dirty="0">
                <a:solidFill>
                  <a:srgbClr val="000000"/>
                </a:solidFill>
                <a:latin typeface="Glacial Indifference Italics"/>
              </a:rPr>
              <a:t>"The women who changed the world have never needed to "show" anything except their intelligence".</a:t>
            </a:r>
          </a:p>
        </p:txBody>
      </p:sp>
      <p:sp>
        <p:nvSpPr>
          <p:cNvPr id="6" name="TextBox 6"/>
          <p:cNvSpPr txBox="1"/>
          <p:nvPr/>
        </p:nvSpPr>
        <p:spPr>
          <a:xfrm>
            <a:off x="2047260" y="8522857"/>
            <a:ext cx="5951220" cy="887095"/>
          </a:xfrm>
          <a:prstGeom prst="rect">
            <a:avLst/>
          </a:prstGeom>
        </p:spPr>
        <p:txBody>
          <a:bodyPr lIns="0" tIns="0" rIns="0" bIns="0" rtlCol="0" anchor="t">
            <a:spAutoFit/>
          </a:bodyPr>
          <a:lstStyle/>
          <a:p>
            <a:pPr algn="ctr">
              <a:lnSpc>
                <a:spcPts val="7279"/>
              </a:lnSpc>
            </a:pPr>
            <a:r>
              <a:rPr lang="en-US" sz="5199" dirty="0">
                <a:solidFill>
                  <a:srgbClr val="000000"/>
                </a:solidFill>
                <a:latin typeface="Open Sans"/>
              </a:rPr>
              <a:t>Rita Levi Montalcini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80">
                                          <p:stCondLst>
                                            <p:cond delay="0"/>
                                          </p:stCondLst>
                                        </p:cTn>
                                        <p:tgtEl>
                                          <p:spTgt spid="6"/>
                                        </p:tgtEl>
                                      </p:cBhvr>
                                    </p:animEffect>
                                    <p:anim calcmode="lin" valueType="num">
                                      <p:cBhvr>
                                        <p:cTn id="1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3" dur="26">
                                          <p:stCondLst>
                                            <p:cond delay="650"/>
                                          </p:stCondLst>
                                        </p:cTn>
                                        <p:tgtEl>
                                          <p:spTgt spid="6"/>
                                        </p:tgtEl>
                                      </p:cBhvr>
                                      <p:to x="100000" y="60000"/>
                                    </p:animScale>
                                    <p:animScale>
                                      <p:cBhvr>
                                        <p:cTn id="24" dur="166" decel="50000">
                                          <p:stCondLst>
                                            <p:cond delay="676"/>
                                          </p:stCondLst>
                                        </p:cTn>
                                        <p:tgtEl>
                                          <p:spTgt spid="6"/>
                                        </p:tgtEl>
                                      </p:cBhvr>
                                      <p:to x="100000" y="100000"/>
                                    </p:animScale>
                                    <p:animScale>
                                      <p:cBhvr>
                                        <p:cTn id="25" dur="26">
                                          <p:stCondLst>
                                            <p:cond delay="1312"/>
                                          </p:stCondLst>
                                        </p:cTn>
                                        <p:tgtEl>
                                          <p:spTgt spid="6"/>
                                        </p:tgtEl>
                                      </p:cBhvr>
                                      <p:to x="100000" y="80000"/>
                                    </p:animScale>
                                    <p:animScale>
                                      <p:cBhvr>
                                        <p:cTn id="26" dur="166" decel="50000">
                                          <p:stCondLst>
                                            <p:cond delay="1338"/>
                                          </p:stCondLst>
                                        </p:cTn>
                                        <p:tgtEl>
                                          <p:spTgt spid="6"/>
                                        </p:tgtEl>
                                      </p:cBhvr>
                                      <p:to x="100000" y="100000"/>
                                    </p:animScale>
                                    <p:animScale>
                                      <p:cBhvr>
                                        <p:cTn id="27" dur="26">
                                          <p:stCondLst>
                                            <p:cond delay="1642"/>
                                          </p:stCondLst>
                                        </p:cTn>
                                        <p:tgtEl>
                                          <p:spTgt spid="6"/>
                                        </p:tgtEl>
                                      </p:cBhvr>
                                      <p:to x="100000" y="90000"/>
                                    </p:animScale>
                                    <p:animScale>
                                      <p:cBhvr>
                                        <p:cTn id="28" dur="166" decel="50000">
                                          <p:stCondLst>
                                            <p:cond delay="1668"/>
                                          </p:stCondLst>
                                        </p:cTn>
                                        <p:tgtEl>
                                          <p:spTgt spid="6"/>
                                        </p:tgtEl>
                                      </p:cBhvr>
                                      <p:to x="100000" y="100000"/>
                                    </p:animScale>
                                    <p:animScale>
                                      <p:cBhvr>
                                        <p:cTn id="29" dur="26">
                                          <p:stCondLst>
                                            <p:cond delay="1808"/>
                                          </p:stCondLst>
                                        </p:cTn>
                                        <p:tgtEl>
                                          <p:spTgt spid="6"/>
                                        </p:tgtEl>
                                      </p:cBhvr>
                                      <p:to x="100000" y="95000"/>
                                    </p:animScale>
                                    <p:animScale>
                                      <p:cBhvr>
                                        <p:cTn id="3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36" b="30136"/>
          <a:stretch>
            <a:fillRect/>
          </a:stretch>
        </p:blipFill>
        <p:spPr>
          <a:xfrm>
            <a:off x="0" y="0"/>
            <a:ext cx="18288000" cy="10287000"/>
          </a:xfrm>
          <a:prstGeom prst="rect">
            <a:avLst/>
          </a:prstGeom>
        </p:spPr>
      </p:pic>
      <p:pic>
        <p:nvPicPr>
          <p:cNvPr id="3" name="Picture 3"/>
          <p:cNvPicPr>
            <a:picLocks noChangeAspect="1"/>
          </p:cNvPicPr>
          <p:nvPr/>
        </p:nvPicPr>
        <p:blipFill>
          <a:blip r:embed="rId3"/>
          <a:srcRect l="6087" r="18441"/>
          <a:stretch>
            <a:fillRect/>
          </a:stretch>
        </p:blipFill>
        <p:spPr>
          <a:xfrm>
            <a:off x="9577749" y="-122519"/>
            <a:ext cx="6670536" cy="6551594"/>
          </a:xfrm>
          <a:prstGeom prst="rect">
            <a:avLst/>
          </a:prstGeom>
        </p:spPr>
      </p:pic>
      <p:pic>
        <p:nvPicPr>
          <p:cNvPr id="4" name="Picture 4"/>
          <p:cNvPicPr>
            <a:picLocks noChangeAspect="1"/>
          </p:cNvPicPr>
          <p:nvPr/>
        </p:nvPicPr>
        <p:blipFill>
          <a:blip r:embed="rId4"/>
          <a:srcRect/>
          <a:stretch>
            <a:fillRect/>
          </a:stretch>
        </p:blipFill>
        <p:spPr>
          <a:xfrm>
            <a:off x="5063557" y="-95437"/>
            <a:ext cx="4886198" cy="6524512"/>
          </a:xfrm>
          <a:prstGeom prst="rect">
            <a:avLst/>
          </a:prstGeom>
        </p:spPr>
      </p:pic>
      <p:pic>
        <p:nvPicPr>
          <p:cNvPr id="5" name="Picture 5"/>
          <p:cNvPicPr>
            <a:picLocks noChangeAspect="1"/>
          </p:cNvPicPr>
          <p:nvPr/>
        </p:nvPicPr>
        <p:blipFill>
          <a:blip r:embed="rId5"/>
          <a:srcRect l="2281" t="9273" b="2146"/>
          <a:stretch>
            <a:fillRect/>
          </a:stretch>
        </p:blipFill>
        <p:spPr>
          <a:xfrm>
            <a:off x="2825689" y="5143500"/>
            <a:ext cx="10087327" cy="5143500"/>
          </a:xfrm>
          <a:prstGeom prst="rect">
            <a:avLst/>
          </a:prstGeom>
        </p:spPr>
      </p:pic>
      <p:pic>
        <p:nvPicPr>
          <p:cNvPr id="6" name="Picture 6"/>
          <p:cNvPicPr>
            <a:picLocks noChangeAspect="1"/>
          </p:cNvPicPr>
          <p:nvPr/>
        </p:nvPicPr>
        <p:blipFill>
          <a:blip r:embed="rId6"/>
          <a:srcRect t="9281" b="2071"/>
          <a:stretch>
            <a:fillRect/>
          </a:stretch>
        </p:blipFill>
        <p:spPr>
          <a:xfrm>
            <a:off x="12913017" y="4887276"/>
            <a:ext cx="4406433" cy="5399724"/>
          </a:xfrm>
          <a:prstGeom prst="rect">
            <a:avLst/>
          </a:prstGeom>
        </p:spPr>
      </p:pic>
      <p:sp>
        <p:nvSpPr>
          <p:cNvPr id="7" name="TextBox 7"/>
          <p:cNvSpPr txBox="1"/>
          <p:nvPr/>
        </p:nvSpPr>
        <p:spPr>
          <a:xfrm>
            <a:off x="587822" y="558489"/>
            <a:ext cx="4475735" cy="1152525"/>
          </a:xfrm>
          <a:prstGeom prst="rect">
            <a:avLst/>
          </a:prstGeom>
        </p:spPr>
        <p:txBody>
          <a:bodyPr lIns="0" tIns="0" rIns="0" bIns="0" rtlCol="0" anchor="t">
            <a:spAutoFit/>
          </a:bodyPr>
          <a:lstStyle/>
          <a:p>
            <a:pPr marL="0" lvl="0" indent="0" algn="l">
              <a:lnSpc>
                <a:spcPts val="9119"/>
              </a:lnSpc>
              <a:spcBef>
                <a:spcPct val="0"/>
              </a:spcBef>
            </a:pPr>
            <a:r>
              <a:rPr lang="en-US" sz="7599" dirty="0">
                <a:solidFill>
                  <a:srgbClr val="37281B"/>
                </a:solidFill>
                <a:latin typeface="Atteron"/>
              </a:rPr>
              <a:t>TURIN </a:t>
            </a:r>
          </a:p>
        </p:txBody>
      </p:sp>
      <p:sp>
        <p:nvSpPr>
          <p:cNvPr id="8" name="TextBox 8"/>
          <p:cNvSpPr txBox="1"/>
          <p:nvPr/>
        </p:nvSpPr>
        <p:spPr>
          <a:xfrm>
            <a:off x="587822" y="2313081"/>
            <a:ext cx="4475735" cy="805816"/>
          </a:xfrm>
          <a:prstGeom prst="rect">
            <a:avLst/>
          </a:prstGeom>
        </p:spPr>
        <p:txBody>
          <a:bodyPr lIns="0" tIns="0" rIns="0" bIns="0" rtlCol="0" anchor="t">
            <a:spAutoFit/>
          </a:bodyPr>
          <a:lstStyle/>
          <a:p>
            <a:pPr>
              <a:lnSpc>
                <a:spcPts val="6509"/>
              </a:lnSpc>
            </a:pPr>
            <a:r>
              <a:rPr lang="en-US" sz="4649" dirty="0">
                <a:solidFill>
                  <a:srgbClr val="37281B"/>
                </a:solidFill>
                <a:latin typeface="Tenor Sans"/>
              </a:rPr>
              <a:t>April 22nd 1909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1000" fill="hold"/>
                                        <p:tgtEl>
                                          <p:spTgt spid="6"/>
                                        </p:tgtEl>
                                        <p:attrNameLst>
                                          <p:attrName>ppt_w</p:attrName>
                                        </p:attrNameLst>
                                      </p:cBhvr>
                                      <p:tavLst>
                                        <p:tav tm="0">
                                          <p:val>
                                            <p:fltVal val="0"/>
                                          </p:val>
                                        </p:tav>
                                        <p:tav tm="100000">
                                          <p:val>
                                            <p:strVal val="#ppt_w"/>
                                          </p:val>
                                        </p:tav>
                                      </p:tavLst>
                                    </p:anim>
                                    <p:anim calcmode="lin" valueType="num">
                                      <p:cBhvr>
                                        <p:cTn id="33" dur="1000" fill="hold"/>
                                        <p:tgtEl>
                                          <p:spTgt spid="6"/>
                                        </p:tgtEl>
                                        <p:attrNameLst>
                                          <p:attrName>ppt_h</p:attrName>
                                        </p:attrNameLst>
                                      </p:cBhvr>
                                      <p:tavLst>
                                        <p:tav tm="0">
                                          <p:val>
                                            <p:fltVal val="0"/>
                                          </p:val>
                                        </p:tav>
                                        <p:tav tm="100000">
                                          <p:val>
                                            <p:strVal val="#ppt_h"/>
                                          </p:val>
                                        </p:tav>
                                      </p:tavLst>
                                    </p:anim>
                                    <p:anim calcmode="lin" valueType="num">
                                      <p:cBhvr>
                                        <p:cTn id="34" dur="1000" fill="hold"/>
                                        <p:tgtEl>
                                          <p:spTgt spid="6"/>
                                        </p:tgtEl>
                                        <p:attrNameLst>
                                          <p:attrName>style.rotation</p:attrName>
                                        </p:attrNameLst>
                                      </p:cBhvr>
                                      <p:tavLst>
                                        <p:tav tm="0">
                                          <p:val>
                                            <p:fltVal val="90"/>
                                          </p:val>
                                        </p:tav>
                                        <p:tav tm="100000">
                                          <p:val>
                                            <p:fltVal val="0"/>
                                          </p:val>
                                        </p:tav>
                                      </p:tavLst>
                                    </p:anim>
                                    <p:animEffect transition="in" filter="fade">
                                      <p:cBhvr>
                                        <p:cTn id="3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66C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28700" y="1642451"/>
            <a:ext cx="6424147" cy="7002098"/>
          </a:xfrm>
          <a:prstGeom prst="rect">
            <a:avLst/>
          </a:prstGeom>
        </p:spPr>
      </p:pic>
      <p:pic>
        <p:nvPicPr>
          <p:cNvPr id="3" name="Picture 3"/>
          <p:cNvPicPr>
            <a:picLocks noChangeAspect="1"/>
          </p:cNvPicPr>
          <p:nvPr/>
        </p:nvPicPr>
        <p:blipFill>
          <a:blip r:embed="rId3"/>
          <a:srcRect/>
          <a:stretch>
            <a:fillRect/>
          </a:stretch>
        </p:blipFill>
        <p:spPr>
          <a:xfrm>
            <a:off x="12896888" y="3409764"/>
            <a:ext cx="5391112" cy="7359879"/>
          </a:xfrm>
          <a:prstGeom prst="rect">
            <a:avLst/>
          </a:prstGeom>
        </p:spPr>
      </p:pic>
      <p:sp>
        <p:nvSpPr>
          <p:cNvPr id="4" name="TextBox 4"/>
          <p:cNvSpPr txBox="1"/>
          <p:nvPr/>
        </p:nvSpPr>
        <p:spPr>
          <a:xfrm>
            <a:off x="303279" y="327652"/>
            <a:ext cx="8455928" cy="1095375"/>
          </a:xfrm>
          <a:prstGeom prst="rect">
            <a:avLst/>
          </a:prstGeom>
        </p:spPr>
        <p:txBody>
          <a:bodyPr lIns="0" tIns="0" rIns="0" bIns="0" rtlCol="0" anchor="t">
            <a:spAutoFit/>
          </a:bodyPr>
          <a:lstStyle/>
          <a:p>
            <a:pPr marL="0" lvl="0" indent="0" algn="ctr">
              <a:lnSpc>
                <a:spcPts val="8640"/>
              </a:lnSpc>
              <a:spcBef>
                <a:spcPct val="0"/>
              </a:spcBef>
            </a:pPr>
            <a:r>
              <a:rPr lang="en-US" sz="7200" dirty="0">
                <a:solidFill>
                  <a:srgbClr val="37281B"/>
                </a:solidFill>
                <a:latin typeface="Atteron"/>
              </a:rPr>
              <a:t>1936 graduation </a:t>
            </a:r>
          </a:p>
        </p:txBody>
      </p:sp>
      <p:sp>
        <p:nvSpPr>
          <p:cNvPr id="5" name="TextBox 5"/>
          <p:cNvSpPr txBox="1"/>
          <p:nvPr/>
        </p:nvSpPr>
        <p:spPr>
          <a:xfrm>
            <a:off x="8303871" y="1984124"/>
            <a:ext cx="8455928" cy="1095375"/>
          </a:xfrm>
          <a:prstGeom prst="rect">
            <a:avLst/>
          </a:prstGeom>
        </p:spPr>
        <p:txBody>
          <a:bodyPr lIns="0" tIns="0" rIns="0" bIns="0" rtlCol="0" anchor="t">
            <a:spAutoFit/>
          </a:bodyPr>
          <a:lstStyle/>
          <a:p>
            <a:pPr marL="0" lvl="0" indent="0" algn="ctr">
              <a:lnSpc>
                <a:spcPts val="8640"/>
              </a:lnSpc>
              <a:spcBef>
                <a:spcPct val="0"/>
              </a:spcBef>
            </a:pPr>
            <a:r>
              <a:rPr lang="en-US" sz="7200" dirty="0">
                <a:solidFill>
                  <a:srgbClr val="37281B"/>
                </a:solidFill>
                <a:latin typeface="Atteron"/>
              </a:rPr>
              <a:t>1938 racial laws </a:t>
            </a:r>
          </a:p>
        </p:txBody>
      </p:sp>
      <p:sp>
        <p:nvSpPr>
          <p:cNvPr id="6" name="Freccia a destra 5">
            <a:extLst>
              <a:ext uri="{FF2B5EF4-FFF2-40B4-BE49-F238E27FC236}">
                <a16:creationId xmlns:a16="http://schemas.microsoft.com/office/drawing/2014/main" id="{9072449D-5B20-413E-B5B8-743CDF24B3D7}"/>
              </a:ext>
            </a:extLst>
          </p:cNvPr>
          <p:cNvSpPr/>
          <p:nvPr/>
        </p:nvSpPr>
        <p:spPr>
          <a:xfrm>
            <a:off x="11220488" y="7353300"/>
            <a:ext cx="3352800" cy="533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fltVal val="0"/>
                                          </p:val>
                                        </p:tav>
                                        <p:tav tm="100000">
                                          <p:val>
                                            <p:strVal val="#ppt_w"/>
                                          </p:val>
                                        </p:tav>
                                      </p:tavLst>
                                    </p:anim>
                                    <p:anim calcmode="lin" valueType="num">
                                      <p:cBhvr>
                                        <p:cTn id="28" dur="1000" fill="hold"/>
                                        <p:tgtEl>
                                          <p:spTgt spid="6"/>
                                        </p:tgtEl>
                                        <p:attrNameLst>
                                          <p:attrName>ppt_h</p:attrName>
                                        </p:attrNameLst>
                                      </p:cBhvr>
                                      <p:tavLst>
                                        <p:tav tm="0">
                                          <p:val>
                                            <p:fltVal val="0"/>
                                          </p:val>
                                        </p:tav>
                                        <p:tav tm="100000">
                                          <p:val>
                                            <p:strVal val="#ppt_h"/>
                                          </p:val>
                                        </p:tav>
                                      </p:tavLst>
                                    </p:anim>
                                    <p:anim calcmode="lin" valueType="num">
                                      <p:cBhvr>
                                        <p:cTn id="29" dur="1000" fill="hold"/>
                                        <p:tgtEl>
                                          <p:spTgt spid="6"/>
                                        </p:tgtEl>
                                        <p:attrNameLst>
                                          <p:attrName>style.rotation</p:attrName>
                                        </p:attrNameLst>
                                      </p:cBhvr>
                                      <p:tavLst>
                                        <p:tav tm="0">
                                          <p:val>
                                            <p:fltVal val="90"/>
                                          </p:val>
                                        </p:tav>
                                        <p:tav tm="100000">
                                          <p:val>
                                            <p:fltVal val="0"/>
                                          </p:val>
                                        </p:tav>
                                      </p:tavLst>
                                    </p:anim>
                                    <p:animEffect transition="in" filter="fade">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FE7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7094052" y="-22333"/>
            <a:ext cx="10936736" cy="5936058"/>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71204" y="1028700"/>
            <a:ext cx="4008099" cy="2900861"/>
          </a:xfrm>
          <a:prstGeom prst="rect">
            <a:avLst/>
          </a:prstGeom>
        </p:spPr>
      </p:pic>
      <p:pic>
        <p:nvPicPr>
          <p:cNvPr id="4" name="Picture 4"/>
          <p:cNvPicPr>
            <a:picLocks noChangeAspect="1"/>
          </p:cNvPicPr>
          <p:nvPr/>
        </p:nvPicPr>
        <p:blipFill>
          <a:blip r:embed="rId5"/>
          <a:srcRect/>
          <a:stretch>
            <a:fillRect/>
          </a:stretch>
        </p:blipFill>
        <p:spPr>
          <a:xfrm>
            <a:off x="447710" y="5392399"/>
            <a:ext cx="7544717" cy="4894601"/>
          </a:xfrm>
          <a:prstGeom prst="rect">
            <a:avLst/>
          </a:prstGeom>
        </p:spPr>
      </p:pic>
      <p:pic>
        <p:nvPicPr>
          <p:cNvPr id="5" name="Picture 5"/>
          <p:cNvPicPr>
            <a:picLocks noChangeAspect="1"/>
          </p:cNvPicPr>
          <p:nvPr/>
        </p:nvPicPr>
        <p:blipFill>
          <a:blip r:embed="rId6"/>
          <a:srcRect/>
          <a:stretch>
            <a:fillRect/>
          </a:stretch>
        </p:blipFill>
        <p:spPr>
          <a:xfrm>
            <a:off x="9916201" y="4803670"/>
            <a:ext cx="7849702" cy="5285888"/>
          </a:xfrm>
          <a:prstGeom prst="rect">
            <a:avLst/>
          </a:prstGeom>
        </p:spPr>
      </p:pic>
      <p:sp>
        <p:nvSpPr>
          <p:cNvPr id="6" name="TextBox 6"/>
          <p:cNvSpPr txBox="1"/>
          <p:nvPr/>
        </p:nvSpPr>
        <p:spPr>
          <a:xfrm>
            <a:off x="447710" y="270505"/>
            <a:ext cx="4446988" cy="1095375"/>
          </a:xfrm>
          <a:prstGeom prst="rect">
            <a:avLst/>
          </a:prstGeom>
        </p:spPr>
        <p:txBody>
          <a:bodyPr lIns="0" tIns="0" rIns="0" bIns="0" rtlCol="0" anchor="t">
            <a:spAutoFit/>
          </a:bodyPr>
          <a:lstStyle/>
          <a:p>
            <a:pPr marL="0" lvl="0" indent="0">
              <a:lnSpc>
                <a:spcPts val="8640"/>
              </a:lnSpc>
              <a:spcBef>
                <a:spcPct val="0"/>
              </a:spcBef>
            </a:pPr>
            <a:r>
              <a:rPr lang="en-US" sz="7200" dirty="0">
                <a:solidFill>
                  <a:srgbClr val="37281B"/>
                </a:solidFill>
                <a:latin typeface="Atteron"/>
              </a:rPr>
              <a:t>1940 </a:t>
            </a:r>
            <a:r>
              <a:rPr lang="en-US" sz="7200" dirty="0" err="1">
                <a:solidFill>
                  <a:srgbClr val="37281B"/>
                </a:solidFill>
                <a:latin typeface="Atteron"/>
              </a:rPr>
              <a:t>turin</a:t>
            </a:r>
            <a:endParaRPr lang="en-US" sz="7200" dirty="0">
              <a:solidFill>
                <a:srgbClr val="37281B"/>
              </a:solidFill>
              <a:latin typeface="Attero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randombar(horizont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1332" b="31332"/>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8711759" y="270505"/>
            <a:ext cx="9181342" cy="5172156"/>
          </a:xfrm>
          <a:prstGeom prst="rect">
            <a:avLst/>
          </a:prstGeom>
        </p:spPr>
      </p:pic>
      <p:pic>
        <p:nvPicPr>
          <p:cNvPr id="4" name="Picture 4"/>
          <p:cNvPicPr>
            <a:picLocks noChangeAspect="1"/>
          </p:cNvPicPr>
          <p:nvPr/>
        </p:nvPicPr>
        <p:blipFill>
          <a:blip r:embed="rId4"/>
          <a:srcRect/>
          <a:stretch>
            <a:fillRect/>
          </a:stretch>
        </p:blipFill>
        <p:spPr>
          <a:xfrm>
            <a:off x="328494" y="4683060"/>
            <a:ext cx="11455118" cy="5565840"/>
          </a:xfrm>
          <a:prstGeom prst="rect">
            <a:avLst/>
          </a:prstGeom>
        </p:spPr>
      </p:pic>
      <p:sp>
        <p:nvSpPr>
          <p:cNvPr id="5" name="TextBox 5"/>
          <p:cNvSpPr txBox="1"/>
          <p:nvPr/>
        </p:nvSpPr>
        <p:spPr>
          <a:xfrm>
            <a:off x="447710" y="270505"/>
            <a:ext cx="4446988" cy="1095375"/>
          </a:xfrm>
          <a:prstGeom prst="rect">
            <a:avLst/>
          </a:prstGeom>
        </p:spPr>
        <p:txBody>
          <a:bodyPr lIns="0" tIns="0" rIns="0" bIns="0" rtlCol="0" anchor="t">
            <a:spAutoFit/>
          </a:bodyPr>
          <a:lstStyle/>
          <a:p>
            <a:pPr marL="0" lvl="0" indent="0">
              <a:lnSpc>
                <a:spcPts val="8640"/>
              </a:lnSpc>
              <a:spcBef>
                <a:spcPct val="0"/>
              </a:spcBef>
            </a:pPr>
            <a:r>
              <a:rPr lang="en-US" sz="7200" dirty="0">
                <a:solidFill>
                  <a:srgbClr val="37281B"/>
                </a:solidFill>
                <a:latin typeface="Atteron"/>
              </a:rPr>
              <a:t>1947 </a:t>
            </a:r>
            <a:r>
              <a:rPr lang="en-US" sz="7200" dirty="0" err="1">
                <a:solidFill>
                  <a:srgbClr val="37281B"/>
                </a:solidFill>
                <a:latin typeface="Atteron"/>
              </a:rPr>
              <a:t>usa</a:t>
            </a:r>
            <a:endParaRPr lang="en-US" sz="7200" dirty="0">
              <a:solidFill>
                <a:srgbClr val="37281B"/>
              </a:solidFill>
              <a:latin typeface="Atteron"/>
            </a:endParaRPr>
          </a:p>
        </p:txBody>
      </p:sp>
      <p:sp>
        <p:nvSpPr>
          <p:cNvPr id="6" name="TextBox 6"/>
          <p:cNvSpPr txBox="1"/>
          <p:nvPr/>
        </p:nvSpPr>
        <p:spPr>
          <a:xfrm>
            <a:off x="12812312" y="6602922"/>
            <a:ext cx="4446988" cy="3286125"/>
          </a:xfrm>
          <a:prstGeom prst="rect">
            <a:avLst/>
          </a:prstGeom>
        </p:spPr>
        <p:txBody>
          <a:bodyPr lIns="0" tIns="0" rIns="0" bIns="0" rtlCol="0" anchor="t">
            <a:spAutoFit/>
          </a:bodyPr>
          <a:lstStyle/>
          <a:p>
            <a:pPr marL="0" lvl="0" indent="0">
              <a:lnSpc>
                <a:spcPts val="8640"/>
              </a:lnSpc>
              <a:spcBef>
                <a:spcPct val="0"/>
              </a:spcBef>
            </a:pPr>
            <a:r>
              <a:rPr lang="en-US" sz="7200" dirty="0">
                <a:solidFill>
                  <a:srgbClr val="37281B"/>
                </a:solidFill>
                <a:latin typeface="Montserrat"/>
              </a:rPr>
              <a:t>Nerve Growth Factor</a:t>
            </a:r>
          </a:p>
        </p:txBody>
      </p:sp>
      <p:sp>
        <p:nvSpPr>
          <p:cNvPr id="8" name="Ovale 7">
            <a:extLst>
              <a:ext uri="{FF2B5EF4-FFF2-40B4-BE49-F238E27FC236}">
                <a16:creationId xmlns:a16="http://schemas.microsoft.com/office/drawing/2014/main" id="{80444C46-E286-41AE-801B-83BB95777CDD}"/>
              </a:ext>
            </a:extLst>
          </p:cNvPr>
          <p:cNvSpPr/>
          <p:nvPr/>
        </p:nvSpPr>
        <p:spPr>
          <a:xfrm>
            <a:off x="2362200" y="7353300"/>
            <a:ext cx="2133600" cy="22309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000"/>
                                        <p:tgtEl>
                                          <p:spTgt spid="8"/>
                                        </p:tgtEl>
                                      </p:cBhvr>
                                    </p:animEffect>
                                    <p:anim calcmode="lin" valueType="num">
                                      <p:cBhvr>
                                        <p:cTn id="31" dur="2000" fill="hold"/>
                                        <p:tgtEl>
                                          <p:spTgt spid="8"/>
                                        </p:tgtEl>
                                        <p:attrNameLst>
                                          <p:attrName>ppt_w</p:attrName>
                                        </p:attrNameLst>
                                      </p:cBhvr>
                                      <p:tavLst>
                                        <p:tav tm="0" fmla="#ppt_w*sin(2.5*pi*$)">
                                          <p:val>
                                            <p:fltVal val="0"/>
                                          </p:val>
                                        </p:tav>
                                        <p:tav tm="100000">
                                          <p:val>
                                            <p:fltVal val="1"/>
                                          </p:val>
                                        </p:tav>
                                      </p:tavLst>
                                    </p:anim>
                                    <p:anim calcmode="lin" valueType="num">
                                      <p:cBhvr>
                                        <p:cTn id="32"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FE7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83" r="1883"/>
          <a:stretch>
            <a:fillRect/>
          </a:stretch>
        </p:blipFill>
        <p:spPr>
          <a:xfrm>
            <a:off x="783537" y="1837579"/>
            <a:ext cx="6767162" cy="7032058"/>
          </a:xfrm>
          <a:prstGeom prst="rect">
            <a:avLst/>
          </a:prstGeom>
        </p:spPr>
      </p:pic>
      <p:pic>
        <p:nvPicPr>
          <p:cNvPr id="3" name="Picture 3"/>
          <p:cNvPicPr>
            <a:picLocks noChangeAspect="1"/>
          </p:cNvPicPr>
          <p:nvPr/>
        </p:nvPicPr>
        <p:blipFill>
          <a:blip r:embed="rId3"/>
          <a:srcRect/>
          <a:stretch>
            <a:fillRect/>
          </a:stretch>
        </p:blipFill>
        <p:spPr>
          <a:xfrm>
            <a:off x="9494751" y="1105088"/>
            <a:ext cx="7764549" cy="7764549"/>
          </a:xfrm>
          <a:prstGeom prst="rect">
            <a:avLst/>
          </a:prstGeom>
        </p:spPr>
      </p:pic>
      <p:sp>
        <p:nvSpPr>
          <p:cNvPr id="4" name="TextBox 4"/>
          <p:cNvSpPr txBox="1"/>
          <p:nvPr/>
        </p:nvSpPr>
        <p:spPr>
          <a:xfrm>
            <a:off x="447710" y="270505"/>
            <a:ext cx="5053597" cy="1095375"/>
          </a:xfrm>
          <a:prstGeom prst="rect">
            <a:avLst/>
          </a:prstGeom>
        </p:spPr>
        <p:txBody>
          <a:bodyPr lIns="0" tIns="0" rIns="0" bIns="0" rtlCol="0" anchor="t">
            <a:spAutoFit/>
          </a:bodyPr>
          <a:lstStyle/>
          <a:p>
            <a:pPr marL="0" lvl="0" indent="0">
              <a:lnSpc>
                <a:spcPts val="8640"/>
              </a:lnSpc>
              <a:spcBef>
                <a:spcPct val="0"/>
              </a:spcBef>
            </a:pPr>
            <a:r>
              <a:rPr lang="en-US" sz="7200" dirty="0" err="1">
                <a:solidFill>
                  <a:srgbClr val="37281B"/>
                </a:solidFill>
                <a:latin typeface="Atteron"/>
              </a:rPr>
              <a:t>alzheimer</a:t>
            </a:r>
            <a:endParaRPr lang="en-US" sz="7200" dirty="0">
              <a:solidFill>
                <a:srgbClr val="37281B"/>
              </a:solidFill>
              <a:latin typeface="Attero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E7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5938833" y="816430"/>
            <a:ext cx="12349167" cy="8654141"/>
          </a:xfrm>
          <a:prstGeom prst="rect">
            <a:avLst/>
          </a:prstGeom>
        </p:spPr>
      </p:pic>
      <p:pic>
        <p:nvPicPr>
          <p:cNvPr id="3" name="Picture 3"/>
          <p:cNvPicPr>
            <a:picLocks noChangeAspect="1"/>
          </p:cNvPicPr>
          <p:nvPr/>
        </p:nvPicPr>
        <p:blipFill>
          <a:blip r:embed="rId3"/>
          <a:srcRect/>
          <a:stretch>
            <a:fillRect/>
          </a:stretch>
        </p:blipFill>
        <p:spPr>
          <a:xfrm>
            <a:off x="706154" y="4176054"/>
            <a:ext cx="4187452" cy="5574546"/>
          </a:xfrm>
          <a:prstGeom prst="rect">
            <a:avLst/>
          </a:prstGeom>
        </p:spPr>
      </p:pic>
      <p:sp>
        <p:nvSpPr>
          <p:cNvPr id="4" name="TextBox 4"/>
          <p:cNvSpPr txBox="1"/>
          <p:nvPr/>
        </p:nvSpPr>
        <p:spPr>
          <a:xfrm>
            <a:off x="447710" y="270505"/>
            <a:ext cx="5053597" cy="1095375"/>
          </a:xfrm>
          <a:prstGeom prst="rect">
            <a:avLst/>
          </a:prstGeom>
        </p:spPr>
        <p:txBody>
          <a:bodyPr lIns="0" tIns="0" rIns="0" bIns="0" rtlCol="0" anchor="t">
            <a:spAutoFit/>
          </a:bodyPr>
          <a:lstStyle/>
          <a:p>
            <a:pPr marL="0" lvl="0" indent="0">
              <a:lnSpc>
                <a:spcPts val="8640"/>
              </a:lnSpc>
              <a:spcBef>
                <a:spcPct val="0"/>
              </a:spcBef>
            </a:pPr>
            <a:r>
              <a:rPr lang="en-US" sz="7200" dirty="0">
                <a:solidFill>
                  <a:srgbClr val="37281B"/>
                </a:solidFill>
                <a:latin typeface="Atteron"/>
              </a:rPr>
              <a:t>1986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FE7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906406" y="270505"/>
            <a:ext cx="8020823" cy="5620892"/>
          </a:xfrm>
          <a:prstGeom prst="rect">
            <a:avLst/>
          </a:prstGeom>
        </p:spPr>
      </p:pic>
      <p:pic>
        <p:nvPicPr>
          <p:cNvPr id="3" name="Picture 3"/>
          <p:cNvPicPr>
            <a:picLocks noChangeAspect="1"/>
          </p:cNvPicPr>
          <p:nvPr/>
        </p:nvPicPr>
        <p:blipFill>
          <a:blip r:embed="rId3"/>
          <a:srcRect/>
          <a:stretch>
            <a:fillRect/>
          </a:stretch>
        </p:blipFill>
        <p:spPr>
          <a:xfrm>
            <a:off x="5150490" y="5143500"/>
            <a:ext cx="6588554" cy="4935056"/>
          </a:xfrm>
          <a:prstGeom prst="rect">
            <a:avLst/>
          </a:prstGeom>
        </p:spPr>
      </p:pic>
      <p:pic>
        <p:nvPicPr>
          <p:cNvPr id="4" name="Picture 4"/>
          <p:cNvPicPr>
            <a:picLocks noChangeAspect="1"/>
          </p:cNvPicPr>
          <p:nvPr/>
        </p:nvPicPr>
        <p:blipFill>
          <a:blip r:embed="rId4"/>
          <a:srcRect/>
          <a:stretch>
            <a:fillRect/>
          </a:stretch>
        </p:blipFill>
        <p:spPr>
          <a:xfrm>
            <a:off x="3028963" y="551411"/>
            <a:ext cx="4606993" cy="5059081"/>
          </a:xfrm>
          <a:prstGeom prst="rect">
            <a:avLst/>
          </a:prstGeom>
        </p:spPr>
      </p:pic>
      <p:pic>
        <p:nvPicPr>
          <p:cNvPr id="5" name="Picture 5"/>
          <p:cNvPicPr>
            <a:picLocks noChangeAspect="1"/>
          </p:cNvPicPr>
          <p:nvPr/>
        </p:nvPicPr>
        <p:blipFill>
          <a:blip r:embed="rId5"/>
          <a:srcRect l="9574" r="9574"/>
          <a:stretch>
            <a:fillRect/>
          </a:stretch>
        </p:blipFill>
        <p:spPr>
          <a:xfrm>
            <a:off x="13175116" y="4183036"/>
            <a:ext cx="4084184" cy="6103964"/>
          </a:xfrm>
          <a:prstGeom prst="rect">
            <a:avLst/>
          </a:prstGeom>
        </p:spPr>
      </p:pic>
      <p:sp>
        <p:nvSpPr>
          <p:cNvPr id="6" name="TextBox 6"/>
          <p:cNvSpPr txBox="1"/>
          <p:nvPr/>
        </p:nvSpPr>
        <p:spPr>
          <a:xfrm>
            <a:off x="447710" y="270505"/>
            <a:ext cx="2121653" cy="1095375"/>
          </a:xfrm>
          <a:prstGeom prst="rect">
            <a:avLst/>
          </a:prstGeom>
        </p:spPr>
        <p:txBody>
          <a:bodyPr lIns="0" tIns="0" rIns="0" bIns="0" rtlCol="0" anchor="t">
            <a:spAutoFit/>
          </a:bodyPr>
          <a:lstStyle/>
          <a:p>
            <a:pPr marL="0" lvl="0" indent="0">
              <a:lnSpc>
                <a:spcPts val="8640"/>
              </a:lnSpc>
              <a:spcBef>
                <a:spcPct val="0"/>
              </a:spcBef>
            </a:pPr>
            <a:r>
              <a:rPr lang="en-US" sz="7200" dirty="0">
                <a:solidFill>
                  <a:srgbClr val="37281B"/>
                </a:solidFill>
                <a:latin typeface="Atteron"/>
              </a:rPr>
              <a:t>2001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1332" b="31332"/>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028700" y="2341544"/>
            <a:ext cx="7932477" cy="5603911"/>
          </a:xfrm>
          <a:prstGeom prst="rect">
            <a:avLst/>
          </a:prstGeom>
        </p:spPr>
      </p:pic>
      <p:sp>
        <p:nvSpPr>
          <p:cNvPr id="4" name="TextBox 4"/>
          <p:cNvSpPr txBox="1"/>
          <p:nvPr/>
        </p:nvSpPr>
        <p:spPr>
          <a:xfrm>
            <a:off x="9872272" y="466725"/>
            <a:ext cx="7387028" cy="8791575"/>
          </a:xfrm>
          <a:prstGeom prst="rect">
            <a:avLst/>
          </a:prstGeom>
        </p:spPr>
        <p:txBody>
          <a:bodyPr lIns="0" tIns="0" rIns="0" bIns="0" rtlCol="0" anchor="t">
            <a:spAutoFit/>
          </a:bodyPr>
          <a:lstStyle/>
          <a:p>
            <a:pPr algn="ctr">
              <a:lnSpc>
                <a:spcPts val="5776"/>
              </a:lnSpc>
              <a:spcBef>
                <a:spcPct val="0"/>
              </a:spcBef>
            </a:pPr>
            <a:r>
              <a:rPr lang="en-US" sz="4814" dirty="0">
                <a:solidFill>
                  <a:srgbClr val="000000"/>
                </a:solidFill>
                <a:latin typeface="Open Sans"/>
              </a:rPr>
              <a:t>One of the biggest challenges in life is being yourself and not trying to emulate others.  There will always be someone more beautiful, smarter, someone younger, but it will never be you.  Don't change for being loved, be yourself and the right people will love you for who you are.</a:t>
            </a:r>
          </a:p>
        </p:txBody>
      </p:sp>
      <p:sp>
        <p:nvSpPr>
          <p:cNvPr id="5" name="TextBox 5"/>
          <p:cNvSpPr txBox="1"/>
          <p:nvPr/>
        </p:nvSpPr>
        <p:spPr>
          <a:xfrm>
            <a:off x="447710" y="270505"/>
            <a:ext cx="2121653" cy="1095375"/>
          </a:xfrm>
          <a:prstGeom prst="rect">
            <a:avLst/>
          </a:prstGeom>
        </p:spPr>
        <p:txBody>
          <a:bodyPr lIns="0" tIns="0" rIns="0" bIns="0" rtlCol="0" anchor="t">
            <a:spAutoFit/>
          </a:bodyPr>
          <a:lstStyle/>
          <a:p>
            <a:pPr marL="0" lvl="0" indent="0">
              <a:lnSpc>
                <a:spcPts val="8640"/>
              </a:lnSpc>
              <a:spcBef>
                <a:spcPct val="0"/>
              </a:spcBef>
            </a:pPr>
            <a:r>
              <a:rPr lang="en-US" sz="7200" dirty="0">
                <a:solidFill>
                  <a:srgbClr val="37281B"/>
                </a:solidFill>
                <a:latin typeface="Atteron"/>
              </a:rPr>
              <a:t>2012</a:t>
            </a:r>
          </a:p>
        </p:txBody>
      </p:sp>
      <p:sp>
        <p:nvSpPr>
          <p:cNvPr id="6" name="TextBox 6"/>
          <p:cNvSpPr txBox="1"/>
          <p:nvPr/>
        </p:nvSpPr>
        <p:spPr>
          <a:xfrm>
            <a:off x="2047260" y="8522857"/>
            <a:ext cx="5951220" cy="887095"/>
          </a:xfrm>
          <a:prstGeom prst="rect">
            <a:avLst/>
          </a:prstGeom>
        </p:spPr>
        <p:txBody>
          <a:bodyPr lIns="0" tIns="0" rIns="0" bIns="0" rtlCol="0" anchor="t">
            <a:spAutoFit/>
          </a:bodyPr>
          <a:lstStyle/>
          <a:p>
            <a:pPr algn="ctr">
              <a:lnSpc>
                <a:spcPts val="7279"/>
              </a:lnSpc>
            </a:pPr>
            <a:r>
              <a:rPr lang="en-US" sz="5199" dirty="0">
                <a:solidFill>
                  <a:srgbClr val="000000"/>
                </a:solidFill>
                <a:latin typeface="Open Sans"/>
              </a:rPr>
              <a:t>Rita Levi Montalcini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fltVal val="0"/>
                                          </p:val>
                                        </p:tav>
                                        <p:tav tm="100000">
                                          <p:val>
                                            <p:strVal val="#ppt_w"/>
                                          </p:val>
                                        </p:tav>
                                      </p:tavLst>
                                    </p:anim>
                                    <p:anim calcmode="lin" valueType="num">
                                      <p:cBhvr>
                                        <p:cTn id="33" dur="500" fill="hold"/>
                                        <p:tgtEl>
                                          <p:spTgt spid="4"/>
                                        </p:tgtEl>
                                        <p:attrNameLst>
                                          <p:attrName>ppt_h</p:attrName>
                                        </p:attrNameLst>
                                      </p:cBhvr>
                                      <p:tavLst>
                                        <p:tav tm="0">
                                          <p:val>
                                            <p:fltVal val="0"/>
                                          </p:val>
                                        </p:tav>
                                        <p:tav tm="100000">
                                          <p:val>
                                            <p:strVal val="#ppt_h"/>
                                          </p:val>
                                        </p:tav>
                                      </p:tavLst>
                                    </p:anim>
                                    <p:animEffect transition="in" filter="fad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TotalTime>
  <Words>110</Words>
  <Application>Microsoft Office PowerPoint</Application>
  <PresentationFormat>Personalizzato</PresentationFormat>
  <Paragraphs>17</Paragraphs>
  <Slides>10</Slides>
  <Notes>0</Notes>
  <HiddenSlides>0</HiddenSlides>
  <MMClips>0</MMClips>
  <ScaleCrop>false</ScaleCrop>
  <HeadingPairs>
    <vt:vector size="4" baseType="variant">
      <vt:variant>
        <vt:lpstr>Tema</vt:lpstr>
      </vt:variant>
      <vt:variant>
        <vt:i4>1</vt:i4>
      </vt:variant>
      <vt:variant>
        <vt:lpstr>Titoli diapositive</vt:lpstr>
      </vt:variant>
      <vt:variant>
        <vt:i4>10</vt:i4>
      </vt:variant>
    </vt:vector>
  </HeadingPairs>
  <TitlesOfParts>
    <vt:vector size="11" baseType="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rita levi montalcini</dc:title>
  <dc:creator>Cheri</dc:creator>
  <cp:lastModifiedBy>Utente sconosciuto</cp:lastModifiedBy>
  <cp:revision>3</cp:revision>
  <dcterms:created xsi:type="dcterms:W3CDTF">2006-08-16T00:00:00Z</dcterms:created>
  <dcterms:modified xsi:type="dcterms:W3CDTF">2022-02-14T11:08:44Z</dcterms:modified>
  <dc:identifier>DAE2txn1N7A</dc:identifier>
</cp:coreProperties>
</file>