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0D7BF-5324-456F-AD40-6934A535EDAE}" v="13" dt="2021-05-31T06:30:54.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3A975-1E05-4435-B0F6-2E285B3323CF}"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184397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3A975-1E05-4435-B0F6-2E285B3323CF}"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145192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3A975-1E05-4435-B0F6-2E285B3323CF}"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31472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3A975-1E05-4435-B0F6-2E285B3323CF}"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1367-5207-441F-A6E7-FA907184F72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0178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3A975-1E05-4435-B0F6-2E285B3323CF}"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41752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33A975-1E05-4435-B0F6-2E285B3323CF}"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3701426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33A975-1E05-4435-B0F6-2E285B3323CF}"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118082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A975-1E05-4435-B0F6-2E285B3323CF}"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750244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A975-1E05-4435-B0F6-2E285B3323CF}"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194617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A975-1E05-4435-B0F6-2E285B3323CF}"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17204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3A975-1E05-4435-B0F6-2E285B3323CF}"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305320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33A975-1E05-4435-B0F6-2E285B3323CF}"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233276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3A975-1E05-4435-B0F6-2E285B3323CF}"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161769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3A975-1E05-4435-B0F6-2E285B3323CF}"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3811414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3A975-1E05-4435-B0F6-2E285B3323CF}"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271139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3A975-1E05-4435-B0F6-2E285B3323CF}"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402011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3A975-1E05-4435-B0F6-2E285B3323CF}"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1367-5207-441F-A6E7-FA907184F724}" type="slidenum">
              <a:rPr lang="en-US" smtClean="0"/>
              <a:t>‹#›</a:t>
            </a:fld>
            <a:endParaRPr lang="en-US"/>
          </a:p>
        </p:txBody>
      </p:sp>
    </p:spTree>
    <p:extLst>
      <p:ext uri="{BB962C8B-B14F-4D97-AF65-F5344CB8AC3E}">
        <p14:creationId xmlns:p14="http://schemas.microsoft.com/office/powerpoint/2010/main" val="175340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033A975-1E05-4435-B0F6-2E285B3323CF}" type="datetimeFigureOut">
              <a:rPr lang="en-US" smtClean="0"/>
              <a:t>5/30/2021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F041367-5207-441F-A6E7-FA907184F724}" type="slidenum">
              <a:rPr lang="en-US" smtClean="0"/>
              <a:t>‹#›</a:t>
            </a:fld>
            <a:endParaRPr lang="en-US"/>
          </a:p>
        </p:txBody>
      </p:sp>
    </p:spTree>
    <p:extLst>
      <p:ext uri="{BB962C8B-B14F-4D97-AF65-F5344CB8AC3E}">
        <p14:creationId xmlns:p14="http://schemas.microsoft.com/office/powerpoint/2010/main" val="16804294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5F26-4CF6-4208-91FC-00A2253A214D}"/>
              </a:ext>
            </a:extLst>
          </p:cNvPr>
          <p:cNvSpPr>
            <a:spLocks noGrp="1"/>
          </p:cNvSpPr>
          <p:nvPr>
            <p:ph type="ctrTitle"/>
          </p:nvPr>
        </p:nvSpPr>
        <p:spPr>
          <a:xfrm>
            <a:off x="1529955" y="1887474"/>
            <a:ext cx="9001462" cy="659784"/>
          </a:xfrm>
        </p:spPr>
        <p:txBody>
          <a:bodyPr>
            <a:normAutofit/>
          </a:bodyPr>
          <a:lstStyle/>
          <a:p>
            <a:r>
              <a:rPr lang="en-US" sz="2800" dirty="0" err="1">
                <a:solidFill>
                  <a:srgbClr val="FF0000"/>
                </a:solidFill>
              </a:rPr>
              <a:t>Pourqui</a:t>
            </a:r>
            <a:r>
              <a:rPr lang="en-US" sz="2800" dirty="0">
                <a:solidFill>
                  <a:srgbClr val="FF0000"/>
                </a:solidFill>
              </a:rPr>
              <a:t> recycler ?</a:t>
            </a:r>
          </a:p>
        </p:txBody>
      </p:sp>
      <p:sp>
        <p:nvSpPr>
          <p:cNvPr id="3" name="Subtitle 2">
            <a:extLst>
              <a:ext uri="{FF2B5EF4-FFF2-40B4-BE49-F238E27FC236}">
                <a16:creationId xmlns:a16="http://schemas.microsoft.com/office/drawing/2014/main" id="{68872BCA-2FB3-4744-BCB8-9E8A561D29F1}"/>
              </a:ext>
            </a:extLst>
          </p:cNvPr>
          <p:cNvSpPr>
            <a:spLocks noGrp="1"/>
          </p:cNvSpPr>
          <p:nvPr>
            <p:ph type="subTitle" idx="1"/>
          </p:nvPr>
        </p:nvSpPr>
        <p:spPr>
          <a:xfrm>
            <a:off x="1874109" y="2902242"/>
            <a:ext cx="9001462" cy="1408501"/>
          </a:xfrm>
        </p:spPr>
        <p:txBody>
          <a:bodyPr vert="horz" lIns="91440" tIns="45720" rIns="91440" bIns="45720" rtlCol="0" anchor="t">
            <a:normAutofit/>
          </a:bodyPr>
          <a:lstStyle/>
          <a:p>
            <a:pPr algn="l"/>
            <a:r>
              <a:rPr lang="en-US" sz="1400" dirty="0" err="1">
                <a:solidFill>
                  <a:schemeClr val="accent3">
                    <a:lumMod val="60000"/>
                    <a:lumOff val="40000"/>
                  </a:schemeClr>
                </a:solidFill>
                <a:ea typeface="+mn-lt"/>
                <a:cs typeface="+mn-lt"/>
              </a:rPr>
              <a:t>Élevé</a:t>
            </a:r>
            <a:r>
              <a:rPr lang="en-US" sz="1400" dirty="0">
                <a:solidFill>
                  <a:schemeClr val="accent3">
                    <a:lumMod val="60000"/>
                    <a:lumOff val="40000"/>
                  </a:schemeClr>
                </a:solidFill>
              </a:rPr>
              <a:t>: </a:t>
            </a:r>
            <a:r>
              <a:rPr lang="en-US" sz="1400" dirty="0" err="1">
                <a:solidFill>
                  <a:schemeClr val="accent3">
                    <a:lumMod val="60000"/>
                    <a:lumOff val="40000"/>
                  </a:schemeClr>
                </a:solidFill>
              </a:rPr>
              <a:t>Toderici</a:t>
            </a:r>
            <a:r>
              <a:rPr lang="en-US" sz="1400" dirty="0">
                <a:solidFill>
                  <a:schemeClr val="accent3">
                    <a:lumMod val="60000"/>
                    <a:lumOff val="40000"/>
                  </a:schemeClr>
                </a:solidFill>
              </a:rPr>
              <a:t> Sergiu Alexandru</a:t>
            </a:r>
            <a:endParaRPr lang="ro-RO">
              <a:solidFill>
                <a:schemeClr val="accent3">
                  <a:lumMod val="60000"/>
                  <a:lumOff val="40000"/>
                </a:schemeClr>
              </a:solidFill>
            </a:endParaRPr>
          </a:p>
          <a:p>
            <a:pPr algn="r"/>
            <a:r>
              <a:rPr lang="en-US" sz="1400" dirty="0" err="1">
                <a:solidFill>
                  <a:schemeClr val="accent3">
                    <a:lumMod val="60000"/>
                    <a:lumOff val="40000"/>
                  </a:schemeClr>
                </a:solidFill>
              </a:rPr>
              <a:t>Professeur</a:t>
            </a:r>
            <a:r>
              <a:rPr lang="en-US" sz="1400" dirty="0">
                <a:solidFill>
                  <a:schemeClr val="accent3">
                    <a:lumMod val="60000"/>
                    <a:lumOff val="40000"/>
                  </a:schemeClr>
                </a:solidFill>
              </a:rPr>
              <a:t>: </a:t>
            </a:r>
            <a:r>
              <a:rPr lang="en-US" sz="1400" dirty="0" err="1">
                <a:solidFill>
                  <a:schemeClr val="accent3">
                    <a:lumMod val="60000"/>
                    <a:lumOff val="40000"/>
                  </a:schemeClr>
                </a:solidFill>
              </a:rPr>
              <a:t>Fasie</a:t>
            </a:r>
            <a:r>
              <a:rPr lang="en-US" sz="1400" dirty="0">
                <a:solidFill>
                  <a:schemeClr val="accent3">
                    <a:lumMod val="60000"/>
                    <a:lumOff val="40000"/>
                  </a:schemeClr>
                </a:solidFill>
              </a:rPr>
              <a:t> Denisa</a:t>
            </a:r>
          </a:p>
          <a:p>
            <a:pPr algn="r"/>
            <a:r>
              <a:rPr lang="en-US" sz="1400" dirty="0" err="1">
                <a:solidFill>
                  <a:schemeClr val="accent3">
                    <a:lumMod val="60000"/>
                    <a:lumOff val="40000"/>
                  </a:schemeClr>
                </a:solidFill>
              </a:rPr>
              <a:t>Colegiul</a:t>
            </a:r>
            <a:r>
              <a:rPr lang="en-US" sz="1400" dirty="0">
                <a:solidFill>
                  <a:schemeClr val="accent3">
                    <a:lumMod val="60000"/>
                    <a:lumOff val="40000"/>
                  </a:schemeClr>
                </a:solidFill>
              </a:rPr>
              <a:t> National Samuil Vulcan</a:t>
            </a:r>
          </a:p>
        </p:txBody>
      </p:sp>
    </p:spTree>
    <p:extLst>
      <p:ext uri="{BB962C8B-B14F-4D97-AF65-F5344CB8AC3E}">
        <p14:creationId xmlns:p14="http://schemas.microsoft.com/office/powerpoint/2010/main" val="291908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402A-B831-4D85-9A27-8D4BFF2EAE64}"/>
              </a:ext>
            </a:extLst>
          </p:cNvPr>
          <p:cNvSpPr>
            <a:spLocks noGrp="1"/>
          </p:cNvSpPr>
          <p:nvPr>
            <p:ph type="title"/>
          </p:nvPr>
        </p:nvSpPr>
        <p:spPr>
          <a:xfrm>
            <a:off x="917227" y="609600"/>
            <a:ext cx="5929773" cy="457200"/>
          </a:xfrm>
        </p:spPr>
        <p:txBody>
          <a:bodyPr>
            <a:normAutofit/>
          </a:bodyPr>
          <a:lstStyle/>
          <a:p>
            <a:r>
              <a:rPr lang="en-US" sz="2400" dirty="0" err="1">
                <a:solidFill>
                  <a:srgbClr val="FF0000"/>
                </a:solidFill>
              </a:rPr>
              <a:t>Recyclage</a:t>
            </a:r>
            <a:endParaRPr lang="en-US" sz="2400" dirty="0">
              <a:solidFill>
                <a:srgbClr val="FF0000"/>
              </a:solidFill>
            </a:endParaRPr>
          </a:p>
        </p:txBody>
      </p:sp>
      <p:sp>
        <p:nvSpPr>
          <p:cNvPr id="4" name="Text Placeholder 3">
            <a:extLst>
              <a:ext uri="{FF2B5EF4-FFF2-40B4-BE49-F238E27FC236}">
                <a16:creationId xmlns:a16="http://schemas.microsoft.com/office/drawing/2014/main" id="{293DC752-E32B-4EDE-B43C-14E369BF7662}"/>
              </a:ext>
            </a:extLst>
          </p:cNvPr>
          <p:cNvSpPr>
            <a:spLocks noGrp="1"/>
          </p:cNvSpPr>
          <p:nvPr>
            <p:ph type="body" sz="half" idx="2"/>
          </p:nvPr>
        </p:nvSpPr>
        <p:spPr>
          <a:xfrm>
            <a:off x="471061" y="1176744"/>
            <a:ext cx="6988628" cy="4993238"/>
          </a:xfrm>
        </p:spPr>
        <p:txBody>
          <a:bodyPr>
            <a:normAutofit fontScale="77500" lnSpcReduction="20000"/>
          </a:bodyPr>
          <a:lstStyle/>
          <a:p>
            <a:r>
              <a:rPr lang="fr-FR" dirty="0"/>
              <a:t>Le recyclage est un procédé de traitement des déchets (industriels ou ménagers) de produits arrivés en fin de vie, qui permet de réintroduire certains de leurs matériaux dans la production de nouveaux produits. Les matériaux recyclables comprennent certains métaux, plastiques et cartons, le verre, les gravats, etc.</a:t>
            </a:r>
          </a:p>
          <a:p>
            <a:r>
              <a:rPr lang="fr-FR" dirty="0"/>
              <a:t>Un exemple de ce procédé est la fabrication de bouteilles neuves fabriquées avec le verre de bouteilles usagées, même s'il est considérablement moins efficace énergétiquement que le système des consignes.</a:t>
            </a:r>
          </a:p>
          <a:p>
            <a:r>
              <a:rPr lang="fr-FR" dirty="0"/>
              <a:t>Le recyclage a deux conséquences écologiques majeures :</a:t>
            </a:r>
          </a:p>
          <a:p>
            <a:r>
              <a:rPr lang="fr-FR" dirty="0"/>
              <a:t>la réduction du volume de déchets, donc de la pollution qu'ils causeraient (certains matériaux mettent des décennies, voire des siècles, à se dégrader) ;</a:t>
            </a:r>
          </a:p>
          <a:p>
            <a:r>
              <a:rPr lang="fr-FR" dirty="0"/>
              <a:t>la préservation des ressources naturelles, puisque la matière recyclée est utilisée à la place de celle qu'on aurait dû extraire.</a:t>
            </a:r>
          </a:p>
          <a:p>
            <a:r>
              <a:rPr lang="fr-FR" dirty="0"/>
              <a:t>Il représente une des activités économiques de la société de consommation. Certains procédés sont simples et bon marché, tandis que d'autres sont complexes et peu rentables. Dans ce domaine, les objectifs de l'écologie et ceux du commerce peuvent ainsi se rejoindre ou diverger ; la législation peut alors imposer la prise en charge de cette externalité. Ainsi, en particulier depuis les années 1970, le recyclage est-il une activité importante de l'économie et des conditions de vie des pays développés.</a:t>
            </a:r>
          </a:p>
          <a:p>
            <a:endParaRPr lang="en-US" dirty="0"/>
          </a:p>
        </p:txBody>
      </p:sp>
      <p:pic>
        <p:nvPicPr>
          <p:cNvPr id="7" name="Picture Placeholder 6">
            <a:extLst>
              <a:ext uri="{FF2B5EF4-FFF2-40B4-BE49-F238E27FC236}">
                <a16:creationId xmlns:a16="http://schemas.microsoft.com/office/drawing/2014/main" id="{414E695F-58D8-4CD0-952E-6D67A31D519D}"/>
              </a:ext>
            </a:extLst>
          </p:cNvPr>
          <p:cNvPicPr>
            <a:picLocks noGrp="1" noChangeAspect="1"/>
          </p:cNvPicPr>
          <p:nvPr>
            <p:ph type="pic" idx="1"/>
          </p:nvPr>
        </p:nvPicPr>
        <p:blipFill rotWithShape="1">
          <a:blip r:embed="rId2"/>
          <a:srcRect t="262" b="-1102"/>
          <a:stretch/>
        </p:blipFill>
        <p:spPr>
          <a:xfrm>
            <a:off x="7987001" y="1066800"/>
            <a:ext cx="3733938" cy="2663302"/>
          </a:xfrm>
          <a:prstGeom prst="rect">
            <a:avLst/>
          </a:prstGeom>
        </p:spPr>
      </p:pic>
      <p:sp>
        <p:nvSpPr>
          <p:cNvPr id="8" name="TextBox 7">
            <a:extLst>
              <a:ext uri="{FF2B5EF4-FFF2-40B4-BE49-F238E27FC236}">
                <a16:creationId xmlns:a16="http://schemas.microsoft.com/office/drawing/2014/main" id="{F437B65B-D4BD-4F93-AFB0-6597F6392C52}"/>
              </a:ext>
            </a:extLst>
          </p:cNvPr>
          <p:cNvSpPr txBox="1"/>
          <p:nvPr/>
        </p:nvSpPr>
        <p:spPr>
          <a:xfrm>
            <a:off x="8191187" y="3835153"/>
            <a:ext cx="3669380" cy="307777"/>
          </a:xfrm>
          <a:prstGeom prst="rect">
            <a:avLst/>
          </a:prstGeom>
          <a:noFill/>
        </p:spPr>
        <p:txBody>
          <a:bodyPr wrap="square">
            <a:spAutoFit/>
          </a:bodyPr>
          <a:lstStyle/>
          <a:p>
            <a:r>
              <a:rPr lang="en-US" sz="1400" dirty="0"/>
              <a:t>https://fr.wikipedia.org/wiki/Recyclage</a:t>
            </a:r>
          </a:p>
        </p:txBody>
      </p:sp>
    </p:spTree>
    <p:extLst>
      <p:ext uri="{BB962C8B-B14F-4D97-AF65-F5344CB8AC3E}">
        <p14:creationId xmlns:p14="http://schemas.microsoft.com/office/powerpoint/2010/main" val="321495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DC32C-EB9A-4DEB-92B5-9E13CA71D75E}"/>
              </a:ext>
            </a:extLst>
          </p:cNvPr>
          <p:cNvSpPr>
            <a:spLocks noGrp="1"/>
          </p:cNvSpPr>
          <p:nvPr>
            <p:ph type="title"/>
          </p:nvPr>
        </p:nvSpPr>
        <p:spPr>
          <a:xfrm>
            <a:off x="917227" y="186612"/>
            <a:ext cx="5929773" cy="506955"/>
          </a:xfrm>
        </p:spPr>
        <p:txBody>
          <a:bodyPr>
            <a:normAutofit/>
          </a:bodyPr>
          <a:lstStyle/>
          <a:p>
            <a:r>
              <a:rPr lang="en-US" sz="2400" dirty="0">
                <a:solidFill>
                  <a:srgbClr val="FF0000"/>
                </a:solidFill>
              </a:rPr>
              <a:t>Definition </a:t>
            </a:r>
            <a:r>
              <a:rPr lang="en-US" sz="2400" dirty="0" err="1">
                <a:solidFill>
                  <a:srgbClr val="FF0000"/>
                </a:solidFill>
              </a:rPr>
              <a:t>Juridique</a:t>
            </a:r>
            <a:endParaRPr lang="en-US" sz="2400" dirty="0">
              <a:solidFill>
                <a:srgbClr val="FF0000"/>
              </a:solidFill>
            </a:endParaRPr>
          </a:p>
        </p:txBody>
      </p:sp>
      <p:pic>
        <p:nvPicPr>
          <p:cNvPr id="5" name="Picture Placeholder 4">
            <a:extLst>
              <a:ext uri="{FF2B5EF4-FFF2-40B4-BE49-F238E27FC236}">
                <a16:creationId xmlns:a16="http://schemas.microsoft.com/office/drawing/2014/main" id="{8ADC4C44-5D1C-40AE-A398-733B1D62C0F1}"/>
              </a:ext>
            </a:extLst>
          </p:cNvPr>
          <p:cNvPicPr>
            <a:picLocks noGrp="1" noChangeAspect="1"/>
          </p:cNvPicPr>
          <p:nvPr>
            <p:ph type="pic" idx="1"/>
          </p:nvPr>
        </p:nvPicPr>
        <p:blipFill rotWithShape="1">
          <a:blip r:embed="rId2"/>
          <a:srcRect t="15541" b="12793"/>
          <a:stretch/>
        </p:blipFill>
        <p:spPr>
          <a:xfrm>
            <a:off x="8356637" y="594804"/>
            <a:ext cx="3255356" cy="2991775"/>
          </a:xfrm>
          <a:prstGeom prst="rect">
            <a:avLst/>
          </a:prstGeom>
        </p:spPr>
      </p:pic>
      <p:sp>
        <p:nvSpPr>
          <p:cNvPr id="4" name="Text Placeholder 3">
            <a:extLst>
              <a:ext uri="{FF2B5EF4-FFF2-40B4-BE49-F238E27FC236}">
                <a16:creationId xmlns:a16="http://schemas.microsoft.com/office/drawing/2014/main" id="{C8514655-C894-4ED0-8628-08D17E784DB3}"/>
              </a:ext>
            </a:extLst>
          </p:cNvPr>
          <p:cNvSpPr>
            <a:spLocks noGrp="1"/>
          </p:cNvSpPr>
          <p:nvPr>
            <p:ph type="body" sz="half" idx="2"/>
          </p:nvPr>
        </p:nvSpPr>
        <p:spPr>
          <a:xfrm>
            <a:off x="307909" y="998376"/>
            <a:ext cx="7268547" cy="5402424"/>
          </a:xfrm>
        </p:spPr>
        <p:txBody>
          <a:bodyPr>
            <a:normAutofit fontScale="85000" lnSpcReduction="20000"/>
          </a:bodyPr>
          <a:lstStyle/>
          <a:p>
            <a:r>
              <a:rPr lang="fr-FR" dirty="0"/>
              <a:t>En France, le terme recyclage fait l'objet d'une définition réglementaire dans le Code de l'Environnement :</a:t>
            </a:r>
          </a:p>
          <a:p>
            <a:r>
              <a:rPr lang="fr-FR" dirty="0"/>
              <a:t>« Recyclage : toute opération de valorisation par laquelle les déchets, y compris les déchets organiques, sont retraités en substances, matières ou produits aux fins de leur fonction initiale ou à d'autres fins. Les opérations de valorisation énergétique des déchets, celles relatives à la conversion des déchets en combustible et les opérations de remblaiement ne peuvent pas être qualifiées d'opérations de recyclage1. »</a:t>
            </a:r>
          </a:p>
          <a:p>
            <a:r>
              <a:rPr lang="fr-FR" dirty="0"/>
              <a:t>— Code de l'Environnement français</a:t>
            </a:r>
          </a:p>
          <a:p>
            <a:r>
              <a:rPr lang="fr-FR" dirty="0"/>
              <a:t>Pour l'Union européenne, la définition est la suivante :</a:t>
            </a:r>
          </a:p>
          <a:p>
            <a:endParaRPr lang="fr-FR" dirty="0"/>
          </a:p>
          <a:p>
            <a:r>
              <a:rPr lang="fr-FR" dirty="0"/>
              <a:t>« « recyclage » : toute opération de valorisation par laquelle les déchets sont retraités en produits, matières ou substances aux fins de leur fonction initiale ou à d'autres fins. Cela inclut le retraitement des matières organiques, mais n'inclut pas la valorisation énergétique, la conversion pour l'utilisation comme combustible ou pour des opérations de remblayage »</a:t>
            </a:r>
          </a:p>
          <a:p>
            <a:endParaRPr lang="fr-FR" dirty="0"/>
          </a:p>
          <a:p>
            <a:r>
              <a:rPr lang="fr-FR" dirty="0"/>
              <a:t>— Directive 2008/98/CE du Parlement européen et du Conseil du 19 novembre 2008 relative aux déchets et abrogeant certaines directives.</a:t>
            </a:r>
          </a:p>
          <a:p>
            <a:endParaRPr lang="en-US" dirty="0"/>
          </a:p>
        </p:txBody>
      </p:sp>
      <p:sp>
        <p:nvSpPr>
          <p:cNvPr id="6" name="TextBox 5">
            <a:extLst>
              <a:ext uri="{FF2B5EF4-FFF2-40B4-BE49-F238E27FC236}">
                <a16:creationId xmlns:a16="http://schemas.microsoft.com/office/drawing/2014/main" id="{52504C1F-5D8E-489E-8CDF-D2876E726F7D}"/>
              </a:ext>
            </a:extLst>
          </p:cNvPr>
          <p:cNvSpPr txBox="1"/>
          <p:nvPr/>
        </p:nvSpPr>
        <p:spPr>
          <a:xfrm>
            <a:off x="8582592" y="3699588"/>
            <a:ext cx="4035536" cy="307777"/>
          </a:xfrm>
          <a:prstGeom prst="rect">
            <a:avLst/>
          </a:prstGeom>
          <a:noFill/>
        </p:spPr>
        <p:txBody>
          <a:bodyPr wrap="square">
            <a:spAutoFit/>
          </a:bodyPr>
          <a:lstStyle/>
          <a:p>
            <a:r>
              <a:rPr lang="en-US" sz="1400" dirty="0"/>
              <a:t>https://pxhere.com/ro/photo/1453075</a:t>
            </a:r>
          </a:p>
        </p:txBody>
      </p:sp>
    </p:spTree>
    <p:extLst>
      <p:ext uri="{BB962C8B-B14F-4D97-AF65-F5344CB8AC3E}">
        <p14:creationId xmlns:p14="http://schemas.microsoft.com/office/powerpoint/2010/main" val="133393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5EFB-F1C5-4E84-8D58-E2BFA40B1657}"/>
              </a:ext>
            </a:extLst>
          </p:cNvPr>
          <p:cNvSpPr>
            <a:spLocks noGrp="1"/>
          </p:cNvSpPr>
          <p:nvPr>
            <p:ph type="title"/>
          </p:nvPr>
        </p:nvSpPr>
        <p:spPr>
          <a:xfrm>
            <a:off x="917227" y="317241"/>
            <a:ext cx="5929773" cy="749559"/>
          </a:xfrm>
        </p:spPr>
        <p:txBody>
          <a:bodyPr>
            <a:noAutofit/>
          </a:bodyPr>
          <a:lstStyle/>
          <a:p>
            <a:r>
              <a:rPr lang="fr-FR" sz="2400" dirty="0">
                <a:solidFill>
                  <a:srgbClr val="FF0000"/>
                </a:solidFill>
              </a:rPr>
              <a:t>Les trois grands principes de gestion des déchets</a:t>
            </a:r>
            <a:endParaRPr lang="en-US" sz="2400" dirty="0">
              <a:solidFill>
                <a:srgbClr val="FF0000"/>
              </a:solidFill>
            </a:endParaRPr>
          </a:p>
        </p:txBody>
      </p:sp>
      <p:pic>
        <p:nvPicPr>
          <p:cNvPr id="7" name="Picture Placeholder 6">
            <a:extLst>
              <a:ext uri="{FF2B5EF4-FFF2-40B4-BE49-F238E27FC236}">
                <a16:creationId xmlns:a16="http://schemas.microsoft.com/office/drawing/2014/main" id="{F3808AAB-E16E-4BD0-9645-4DB9EFCE6BDA}"/>
              </a:ext>
            </a:extLst>
          </p:cNvPr>
          <p:cNvPicPr>
            <a:picLocks noGrp="1" noChangeAspect="1"/>
          </p:cNvPicPr>
          <p:nvPr>
            <p:ph type="pic" idx="1"/>
          </p:nvPr>
        </p:nvPicPr>
        <p:blipFill rotWithShape="1">
          <a:blip r:embed="rId2"/>
          <a:srcRect t="7821" b="10546"/>
          <a:stretch/>
        </p:blipFill>
        <p:spPr>
          <a:xfrm>
            <a:off x="8078830" y="587406"/>
            <a:ext cx="3498980" cy="2954784"/>
          </a:xfrm>
          <a:prstGeom prst="rect">
            <a:avLst/>
          </a:prstGeom>
        </p:spPr>
      </p:pic>
      <p:sp>
        <p:nvSpPr>
          <p:cNvPr id="4" name="Text Placeholder 3">
            <a:extLst>
              <a:ext uri="{FF2B5EF4-FFF2-40B4-BE49-F238E27FC236}">
                <a16:creationId xmlns:a16="http://schemas.microsoft.com/office/drawing/2014/main" id="{22A42BD2-84AE-4331-947E-715D191D2573}"/>
              </a:ext>
            </a:extLst>
          </p:cNvPr>
          <p:cNvSpPr>
            <a:spLocks noGrp="1"/>
          </p:cNvSpPr>
          <p:nvPr>
            <p:ph type="body" sz="half" idx="2"/>
          </p:nvPr>
        </p:nvSpPr>
        <p:spPr>
          <a:xfrm>
            <a:off x="765111" y="1420427"/>
            <a:ext cx="6288832" cy="4980373"/>
          </a:xfrm>
        </p:spPr>
        <p:txBody>
          <a:bodyPr>
            <a:normAutofit fontScale="85000" lnSpcReduction="20000"/>
          </a:bodyPr>
          <a:lstStyle/>
          <a:p>
            <a:r>
              <a:rPr lang="fr-FR" dirty="0"/>
              <a:t>Les trois R constituent une stratégie de gestion des produits en fin de vie et des déchets qui en découlent, visant à :</a:t>
            </a:r>
          </a:p>
          <a:p>
            <a:r>
              <a:rPr lang="fr-FR" dirty="0"/>
              <a:t> 1-  Réduire : regroupe les actions au niveau de la production pour réduire les tonnages d'objets (par exemple les emballages) susceptibles de finir en déchet.</a:t>
            </a:r>
          </a:p>
          <a:p>
            <a:r>
              <a:rPr lang="fr-FR" dirty="0"/>
              <a:t>2-  Réutiliser : regroupe les actions permettant de réemployer un produit usagé pour lui donner une deuxième vie, pour un usage identique ou différent.</a:t>
            </a:r>
          </a:p>
          <a:p>
            <a:r>
              <a:rPr lang="fr-FR" dirty="0"/>
              <a:t>3- Recycler : désigne l'ensemble des opérations de collecte et traitement des déchets permettant de réintroduire dans un cycle de fabrication les matériaux qui constituaient le déchet.</a:t>
            </a:r>
          </a:p>
          <a:p>
            <a:r>
              <a:rPr lang="fr-FR" dirty="0"/>
              <a:t>Le recyclage contribue à diminuer les quantités de déchets stockés en décharge ou incinérés. Il est cependant contré par l'augmentation de la production des déchets. En France, le volume de déchets a doublé de 1980 à 2005, pour atteindre 360 kg/an/personne.[réf. nécessaire] Le recyclage a tout de même permis d'économiser, en 2006, environ 2,3 % de la consommation française totale d'énergie non renouvelable2.</a:t>
            </a:r>
          </a:p>
          <a:p>
            <a:endParaRPr lang="en-US" dirty="0"/>
          </a:p>
        </p:txBody>
      </p:sp>
      <p:sp>
        <p:nvSpPr>
          <p:cNvPr id="6" name="TextBox 5">
            <a:extLst>
              <a:ext uri="{FF2B5EF4-FFF2-40B4-BE49-F238E27FC236}">
                <a16:creationId xmlns:a16="http://schemas.microsoft.com/office/drawing/2014/main" id="{4810900B-6F67-4F4C-9E0F-C1C8F6CF900A}"/>
              </a:ext>
            </a:extLst>
          </p:cNvPr>
          <p:cNvSpPr txBox="1"/>
          <p:nvPr/>
        </p:nvSpPr>
        <p:spPr>
          <a:xfrm>
            <a:off x="8311718" y="3614976"/>
            <a:ext cx="4427738" cy="307777"/>
          </a:xfrm>
          <a:prstGeom prst="rect">
            <a:avLst/>
          </a:prstGeom>
          <a:noFill/>
        </p:spPr>
        <p:txBody>
          <a:bodyPr wrap="square">
            <a:spAutoFit/>
          </a:bodyPr>
          <a:lstStyle/>
          <a:p>
            <a:r>
              <a:rPr lang="en-US" sz="1400" dirty="0"/>
              <a:t>https://fr.wikipedia.org/wiki/Recyclage</a:t>
            </a:r>
          </a:p>
        </p:txBody>
      </p:sp>
    </p:spTree>
    <p:extLst>
      <p:ext uri="{BB962C8B-B14F-4D97-AF65-F5344CB8AC3E}">
        <p14:creationId xmlns:p14="http://schemas.microsoft.com/office/powerpoint/2010/main" val="44579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DAD1-FAB8-4604-BC2A-E368C6EF4A5E}"/>
              </a:ext>
            </a:extLst>
          </p:cNvPr>
          <p:cNvSpPr>
            <a:spLocks noGrp="1"/>
          </p:cNvSpPr>
          <p:nvPr>
            <p:ph type="title"/>
          </p:nvPr>
        </p:nvSpPr>
        <p:spPr>
          <a:xfrm>
            <a:off x="907896" y="418313"/>
            <a:ext cx="5929773" cy="681135"/>
          </a:xfrm>
        </p:spPr>
        <p:txBody>
          <a:bodyPr>
            <a:noAutofit/>
          </a:bodyPr>
          <a:lstStyle/>
          <a:p>
            <a:r>
              <a:rPr lang="fr-FR" sz="2400" dirty="0">
                <a:solidFill>
                  <a:srgbClr val="FF0000"/>
                </a:solidFill>
              </a:rPr>
              <a:t>Législation européenne relative aux déchets</a:t>
            </a:r>
            <a:endParaRPr lang="en-US" sz="2400" dirty="0">
              <a:solidFill>
                <a:srgbClr val="FF0000"/>
              </a:solidFill>
            </a:endParaRPr>
          </a:p>
        </p:txBody>
      </p:sp>
      <p:pic>
        <p:nvPicPr>
          <p:cNvPr id="5" name="Picture Placeholder 4">
            <a:extLst>
              <a:ext uri="{FF2B5EF4-FFF2-40B4-BE49-F238E27FC236}">
                <a16:creationId xmlns:a16="http://schemas.microsoft.com/office/drawing/2014/main" id="{0952AAFD-205F-499E-888B-FEF9AE194553}"/>
              </a:ext>
            </a:extLst>
          </p:cNvPr>
          <p:cNvPicPr>
            <a:picLocks noGrp="1" noChangeAspect="1"/>
          </p:cNvPicPr>
          <p:nvPr>
            <p:ph type="pic" idx="1"/>
          </p:nvPr>
        </p:nvPicPr>
        <p:blipFill rotWithShape="1">
          <a:blip r:embed="rId2"/>
          <a:srcRect t="21266" b="23188"/>
          <a:stretch/>
        </p:blipFill>
        <p:spPr>
          <a:xfrm>
            <a:off x="8262294" y="594804"/>
            <a:ext cx="3255356" cy="2308196"/>
          </a:xfrm>
          <a:prstGeom prst="rect">
            <a:avLst/>
          </a:prstGeom>
        </p:spPr>
      </p:pic>
      <p:sp>
        <p:nvSpPr>
          <p:cNvPr id="4" name="Text Placeholder 3">
            <a:extLst>
              <a:ext uri="{FF2B5EF4-FFF2-40B4-BE49-F238E27FC236}">
                <a16:creationId xmlns:a16="http://schemas.microsoft.com/office/drawing/2014/main" id="{5950B599-E62C-408B-9E52-9FFF47F6D602}"/>
              </a:ext>
            </a:extLst>
          </p:cNvPr>
          <p:cNvSpPr>
            <a:spLocks noGrp="1"/>
          </p:cNvSpPr>
          <p:nvPr>
            <p:ph type="body" sz="half" idx="2"/>
          </p:nvPr>
        </p:nvSpPr>
        <p:spPr>
          <a:xfrm>
            <a:off x="354563" y="1212980"/>
            <a:ext cx="6578082" cy="5116800"/>
          </a:xfrm>
        </p:spPr>
        <p:txBody>
          <a:bodyPr>
            <a:normAutofit fontScale="85000" lnSpcReduction="10000"/>
          </a:bodyPr>
          <a:lstStyle/>
          <a:p>
            <a:r>
              <a:rPr lang="fr-FR" dirty="0"/>
              <a:t>En 2007, la production, le stockage, le traitement et le recyclage des déchets sont encadrés en Europe par une législation de plus en plus élaborée.</a:t>
            </a:r>
          </a:p>
          <a:p>
            <a:r>
              <a:rPr lang="fr-FR" dirty="0"/>
              <a:t>L'incinération des déchets dangereux est l'objet de la Directive no 2000/76/CE du Parlement européen et du Conseil du 4 décembre 2000. Le stockage de déchets industriels spéciaux est défini par la Directive no 1999/31/CE du 26 avril 1999 concernant la mise en décharge des déchets et la Décision de la Commission no 2000/532/CE du 3 mai 2000 ainsi que la Décision no 94/904/CE du Conseil établissant une liste de déchets dangereux.</a:t>
            </a:r>
          </a:p>
          <a:p>
            <a:r>
              <a:rPr lang="fr-FR" dirty="0"/>
              <a:t>Le Règlement du Parlement européen et du Conseil CE 2037/2000 du 29 juin 2000 sur les substances qui appauvrissent la couche d'ozone, et la Décision du Conseil du 25 avril 2002 qui est l'approbation, au nom de la Communauté européenne, du protocole de Kyoto à la convention-cadre des Nations unies sur les changements climatiques et l'exécution conjointe des engagements qui en découlent tentent de maintenir la pollution de l'air sous des limites acceptables, avec un succès </a:t>
            </a:r>
            <a:r>
              <a:rPr lang="fr-FR" dirty="0" err="1"/>
              <a:t>mitigéa</a:t>
            </a:r>
            <a:r>
              <a:rPr lang="fr-FR" dirty="0"/>
              <a:t> et une adoption non générale</a:t>
            </a:r>
          </a:p>
          <a:p>
            <a:endParaRPr lang="en-US" dirty="0"/>
          </a:p>
        </p:txBody>
      </p:sp>
      <p:sp>
        <p:nvSpPr>
          <p:cNvPr id="6" name="TextBox 5">
            <a:extLst>
              <a:ext uri="{FF2B5EF4-FFF2-40B4-BE49-F238E27FC236}">
                <a16:creationId xmlns:a16="http://schemas.microsoft.com/office/drawing/2014/main" id="{D489A65C-EBA0-446D-99AC-17D3810C5642}"/>
              </a:ext>
            </a:extLst>
          </p:cNvPr>
          <p:cNvSpPr txBox="1"/>
          <p:nvPr/>
        </p:nvSpPr>
        <p:spPr>
          <a:xfrm>
            <a:off x="8524782" y="3079054"/>
            <a:ext cx="4472126" cy="307777"/>
          </a:xfrm>
          <a:prstGeom prst="rect">
            <a:avLst/>
          </a:prstGeom>
          <a:noFill/>
        </p:spPr>
        <p:txBody>
          <a:bodyPr wrap="square">
            <a:spAutoFit/>
          </a:bodyPr>
          <a:lstStyle/>
          <a:p>
            <a:r>
              <a:rPr lang="en-US" sz="1400" dirty="0"/>
              <a:t>https://fr.wikipedia.org/wiki/Recyclage</a:t>
            </a:r>
          </a:p>
        </p:txBody>
      </p:sp>
    </p:spTree>
    <p:extLst>
      <p:ext uri="{BB962C8B-B14F-4D97-AF65-F5344CB8AC3E}">
        <p14:creationId xmlns:p14="http://schemas.microsoft.com/office/powerpoint/2010/main" val="90891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E96F-C6AD-4B6A-97D6-1D85D408414E}"/>
              </a:ext>
            </a:extLst>
          </p:cNvPr>
          <p:cNvSpPr>
            <a:spLocks noGrp="1"/>
          </p:cNvSpPr>
          <p:nvPr>
            <p:ph type="title"/>
          </p:nvPr>
        </p:nvSpPr>
        <p:spPr>
          <a:xfrm>
            <a:off x="945219" y="424543"/>
            <a:ext cx="5929773" cy="370114"/>
          </a:xfrm>
        </p:spPr>
        <p:txBody>
          <a:bodyPr>
            <a:noAutofit/>
          </a:bodyPr>
          <a:lstStyle/>
          <a:p>
            <a:r>
              <a:rPr lang="en-US" sz="2400" dirty="0">
                <a:solidFill>
                  <a:srgbClr val="FF0000"/>
                </a:solidFill>
              </a:rPr>
              <a:t>La </a:t>
            </a:r>
            <a:r>
              <a:rPr lang="en-US" sz="2400" dirty="0" err="1">
                <a:solidFill>
                  <a:srgbClr val="FF0000"/>
                </a:solidFill>
              </a:rPr>
              <a:t>chaîne</a:t>
            </a:r>
            <a:r>
              <a:rPr lang="en-US" sz="2400" dirty="0">
                <a:solidFill>
                  <a:srgbClr val="FF0000"/>
                </a:solidFill>
              </a:rPr>
              <a:t> du </a:t>
            </a:r>
            <a:r>
              <a:rPr lang="en-US" sz="2400" dirty="0" err="1">
                <a:solidFill>
                  <a:srgbClr val="FF0000"/>
                </a:solidFill>
              </a:rPr>
              <a:t>recyclage</a:t>
            </a:r>
            <a:endParaRPr lang="en-US" sz="2400" dirty="0">
              <a:solidFill>
                <a:srgbClr val="FF0000"/>
              </a:solidFill>
            </a:endParaRPr>
          </a:p>
        </p:txBody>
      </p:sp>
      <p:pic>
        <p:nvPicPr>
          <p:cNvPr id="5" name="Picture Placeholder 4">
            <a:extLst>
              <a:ext uri="{FF2B5EF4-FFF2-40B4-BE49-F238E27FC236}">
                <a16:creationId xmlns:a16="http://schemas.microsoft.com/office/drawing/2014/main" id="{1701590B-5E29-43E0-9D1E-45FA9652091D}"/>
              </a:ext>
            </a:extLst>
          </p:cNvPr>
          <p:cNvPicPr>
            <a:picLocks noGrp="1" noChangeAspect="1"/>
          </p:cNvPicPr>
          <p:nvPr>
            <p:ph type="pic" idx="1"/>
          </p:nvPr>
        </p:nvPicPr>
        <p:blipFill rotWithShape="1">
          <a:blip r:embed="rId2"/>
          <a:srcRect t="23755" b="27190"/>
          <a:stretch/>
        </p:blipFill>
        <p:spPr>
          <a:xfrm>
            <a:off x="8740775" y="1100831"/>
            <a:ext cx="3254375" cy="2183908"/>
          </a:xfrm>
          <a:prstGeom prst="rect">
            <a:avLst/>
          </a:prstGeom>
        </p:spPr>
      </p:pic>
      <p:sp>
        <p:nvSpPr>
          <p:cNvPr id="4" name="Text Placeholder 3">
            <a:extLst>
              <a:ext uri="{FF2B5EF4-FFF2-40B4-BE49-F238E27FC236}">
                <a16:creationId xmlns:a16="http://schemas.microsoft.com/office/drawing/2014/main" id="{ECE934AA-F253-447D-A97A-63351593A7A2}"/>
              </a:ext>
            </a:extLst>
          </p:cNvPr>
          <p:cNvSpPr>
            <a:spLocks noGrp="1"/>
          </p:cNvSpPr>
          <p:nvPr>
            <p:ph type="body" sz="half" idx="2"/>
          </p:nvPr>
        </p:nvSpPr>
        <p:spPr>
          <a:xfrm>
            <a:off x="196850" y="794657"/>
            <a:ext cx="8221015" cy="5638800"/>
          </a:xfrm>
        </p:spPr>
        <p:txBody>
          <a:bodyPr>
            <a:normAutofit fontScale="70000" lnSpcReduction="20000"/>
          </a:bodyPr>
          <a:lstStyle/>
          <a:p>
            <a:r>
              <a:rPr lang="fr-FR" dirty="0"/>
              <a:t>La chaine du recyclage comporte plusieurs étapes :</a:t>
            </a:r>
          </a:p>
          <a:p>
            <a:r>
              <a:rPr lang="fr-FR" dirty="0"/>
              <a:t>Collecte de déchets : Les opérations de recyclage des déchets commencent par la collecte des déchets.</a:t>
            </a:r>
          </a:p>
          <a:p>
            <a:r>
              <a:rPr lang="fr-FR" dirty="0"/>
              <a:t>Dans les pays développés, les ordures ménagères sont généralement incinérées ou enfouies en centres d'enfouissement pour déchets non dangereux. Les déchets collectés pour le recyclage ne sont pas destinés à l'enfouissement ni à l'incinération mais à la transformation. La collecte s'organise en conséquence.</a:t>
            </a:r>
          </a:p>
          <a:p>
            <a:r>
              <a:rPr lang="fr-FR" dirty="0"/>
              <a:t>La collecte sélective, dite aussi « séparative » et souvent appelée à tort « tri sélectif »c est la forme la plus répandue pour les déchets à recycler. Le principe de la collecte sélective est le suivant : celui qui jette le déchet le trie lui-même. La taxe au sac est un bon moyen pour inciter les personnes au tri sélectif, car seuls les déchets non recyclables finissent en général dans ces sacs taxés, les déchets recyclables étant eux déposés dans des lieux où il n'y a pas de taxe.</a:t>
            </a:r>
          </a:p>
          <a:p>
            <a:r>
              <a:rPr lang="fr-FR" dirty="0"/>
              <a:t>À la suite de la collecte, les déchets, triés ou non, sont envoyés dans un centre de tri où différentes opérations mécanisées permettent de les trier de manière à optimiser les opérations de transformation. Un tri manuel, par des opérateurs devant un tapis roulant, complète souvent ces opérations automatiques. Avant ce stade, le verre brisé est systématiquement écarté pour éviter les risques de blessure.</a:t>
            </a:r>
          </a:p>
          <a:p>
            <a:r>
              <a:rPr lang="fr-FR" dirty="0"/>
              <a:t>Transformation : Une fois triés, les déchets sont pris en charge par les usines de transformation. Ils sont intégrés dans la chaîne de transformation qui leur est spécifique. Ils entrent dans la chaîne sous forme de déchets et en sortent sous forme de matière prête à l'emploi.</a:t>
            </a:r>
          </a:p>
          <a:p>
            <a:r>
              <a:rPr lang="fr-FR" dirty="0"/>
              <a:t>Commercialisation et conservation : Une fois transformées, les matières premières issues du recyclage sont utilisées pour la fabrication de produits neufs qui seront à leur tour proposés aux consommateurs.</a:t>
            </a:r>
          </a:p>
          <a:p>
            <a:r>
              <a:rPr lang="fr-FR" dirty="0"/>
              <a:t>En fin de vie, ces produits seront éventuellement jetés, même si certains pourraient être récupérés et recyclés.</a:t>
            </a:r>
          </a:p>
          <a:p>
            <a:endParaRPr lang="en-US" dirty="0"/>
          </a:p>
        </p:txBody>
      </p:sp>
      <p:sp>
        <p:nvSpPr>
          <p:cNvPr id="6" name="TextBox 5">
            <a:extLst>
              <a:ext uri="{FF2B5EF4-FFF2-40B4-BE49-F238E27FC236}">
                <a16:creationId xmlns:a16="http://schemas.microsoft.com/office/drawing/2014/main" id="{1CCA0119-BDD4-48D3-8F46-9967A36B3761}"/>
              </a:ext>
            </a:extLst>
          </p:cNvPr>
          <p:cNvSpPr txBox="1"/>
          <p:nvPr/>
        </p:nvSpPr>
        <p:spPr>
          <a:xfrm>
            <a:off x="9439923" y="3498648"/>
            <a:ext cx="2752077" cy="523220"/>
          </a:xfrm>
          <a:prstGeom prst="rect">
            <a:avLst/>
          </a:prstGeom>
          <a:noFill/>
        </p:spPr>
        <p:txBody>
          <a:bodyPr wrap="square">
            <a:spAutoFit/>
          </a:bodyPr>
          <a:lstStyle/>
          <a:p>
            <a:r>
              <a:rPr lang="en-US" sz="1400" dirty="0"/>
              <a:t>https://fr.wikipedia.org/wiki/Recyclage</a:t>
            </a:r>
          </a:p>
        </p:txBody>
      </p:sp>
    </p:spTree>
    <p:extLst>
      <p:ext uri="{BB962C8B-B14F-4D97-AF65-F5344CB8AC3E}">
        <p14:creationId xmlns:p14="http://schemas.microsoft.com/office/powerpoint/2010/main" val="291714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046-2DC6-4B7C-8D7D-5057E09882F0}"/>
              </a:ext>
            </a:extLst>
          </p:cNvPr>
          <p:cNvSpPr>
            <a:spLocks noGrp="1"/>
          </p:cNvSpPr>
          <p:nvPr>
            <p:ph type="title"/>
          </p:nvPr>
        </p:nvSpPr>
        <p:spPr>
          <a:xfrm>
            <a:off x="6684885" y="609600"/>
            <a:ext cx="4582671" cy="588885"/>
          </a:xfrm>
        </p:spPr>
        <p:txBody>
          <a:bodyPr>
            <a:normAutofit/>
          </a:bodyPr>
          <a:lstStyle/>
          <a:p>
            <a:r>
              <a:rPr lang="en-US" sz="1800" dirty="0">
                <a:solidFill>
                  <a:srgbClr val="FF0000"/>
                </a:solidFill>
              </a:rPr>
              <a:t>Merci Pour </a:t>
            </a:r>
            <a:r>
              <a:rPr lang="en-US" sz="1800" dirty="0" err="1">
                <a:solidFill>
                  <a:srgbClr val="FF0000"/>
                </a:solidFill>
              </a:rPr>
              <a:t>votre</a:t>
            </a:r>
            <a:r>
              <a:rPr lang="en-US" sz="1800" dirty="0">
                <a:solidFill>
                  <a:srgbClr val="FF0000"/>
                </a:solidFill>
              </a:rPr>
              <a:t> attention !!</a:t>
            </a:r>
          </a:p>
        </p:txBody>
      </p:sp>
      <p:sp>
        <p:nvSpPr>
          <p:cNvPr id="3" name="Content Placeholder 2">
            <a:extLst>
              <a:ext uri="{FF2B5EF4-FFF2-40B4-BE49-F238E27FC236}">
                <a16:creationId xmlns:a16="http://schemas.microsoft.com/office/drawing/2014/main" id="{12C4FF59-9FBC-4B44-8317-38AED7E0BB73}"/>
              </a:ext>
            </a:extLst>
          </p:cNvPr>
          <p:cNvSpPr>
            <a:spLocks noGrp="1"/>
          </p:cNvSpPr>
          <p:nvPr>
            <p:ph idx="1"/>
          </p:nvPr>
        </p:nvSpPr>
        <p:spPr/>
        <p:txBody>
          <a:bodyPr>
            <a:normAutofit/>
          </a:bodyPr>
          <a:lstStyle/>
          <a:p>
            <a:pPr marL="0" indent="0">
              <a:buNone/>
            </a:pPr>
            <a:r>
              <a:rPr lang="en-US" sz="1600" dirty="0" err="1"/>
              <a:t>Bibliografie</a:t>
            </a:r>
            <a:r>
              <a:rPr lang="en-US" sz="1600" dirty="0"/>
              <a:t> </a:t>
            </a:r>
          </a:p>
          <a:p>
            <a:pPr>
              <a:buFontTx/>
              <a:buChar char="-"/>
            </a:pPr>
            <a:r>
              <a:rPr lang="en-US" sz="1600" dirty="0"/>
              <a:t>Wikipedia;</a:t>
            </a:r>
          </a:p>
          <a:p>
            <a:pPr>
              <a:buFontTx/>
              <a:buChar char="-"/>
            </a:pPr>
            <a:r>
              <a:rPr lang="en-US" sz="1600" dirty="0"/>
              <a:t>Image 1,3,4,5: https://fr.wikipedia.org/wiki/Recyclage</a:t>
            </a:r>
          </a:p>
          <a:p>
            <a:pPr>
              <a:buFontTx/>
              <a:buChar char="-"/>
            </a:pPr>
            <a:r>
              <a:rPr lang="en-US" sz="1600" dirty="0"/>
              <a:t> image 2: https://pxhere.com/ro/photo/1453075</a:t>
            </a:r>
          </a:p>
        </p:txBody>
      </p:sp>
    </p:spTree>
    <p:extLst>
      <p:ext uri="{BB962C8B-B14F-4D97-AF65-F5344CB8AC3E}">
        <p14:creationId xmlns:p14="http://schemas.microsoft.com/office/powerpoint/2010/main" val="691565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15</TotalTime>
  <Words>1179</Words>
  <Application>Microsoft Office PowerPoint</Application>
  <PresentationFormat>Ecran lat</PresentationFormat>
  <Paragraphs>39</Paragraphs>
  <Slides>7</Slides>
  <Notes>0</Notes>
  <HiddenSlides>0</HiddenSlides>
  <MMClips>0</MMClips>
  <ScaleCrop>false</ScaleCrop>
  <HeadingPairs>
    <vt:vector size="4" baseType="variant">
      <vt:variant>
        <vt:lpstr>Temă</vt:lpstr>
      </vt:variant>
      <vt:variant>
        <vt:i4>1</vt:i4>
      </vt:variant>
      <vt:variant>
        <vt:lpstr>Titluri diapozitive</vt:lpstr>
      </vt:variant>
      <vt:variant>
        <vt:i4>7</vt:i4>
      </vt:variant>
    </vt:vector>
  </HeadingPairs>
  <TitlesOfParts>
    <vt:vector size="8" baseType="lpstr">
      <vt:lpstr>Damask</vt:lpstr>
      <vt:lpstr>Pourqui recycler ?</vt:lpstr>
      <vt:lpstr>Recyclage</vt:lpstr>
      <vt:lpstr>Definition Juridique</vt:lpstr>
      <vt:lpstr>Les trois grands principes de gestion des déchets</vt:lpstr>
      <vt:lpstr>Législation européenne relative aux déchets</vt:lpstr>
      <vt:lpstr>La chaîne du recyclage</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Pourqui recycler ?</dc:title>
  <dc:creator>Alex Toderici</dc:creator>
  <cp:lastModifiedBy>Alex Toderici</cp:lastModifiedBy>
  <cp:revision>13</cp:revision>
  <dcterms:created xsi:type="dcterms:W3CDTF">2021-05-23T14:06:35Z</dcterms:created>
  <dcterms:modified xsi:type="dcterms:W3CDTF">2021-05-31T06:31:24Z</dcterms:modified>
</cp:coreProperties>
</file>