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84" r:id="rId5"/>
    <p:sldId id="285" r:id="rId6"/>
    <p:sldId id="286" r:id="rId7"/>
    <p:sldId id="259" r:id="rId8"/>
    <p:sldId id="272" r:id="rId9"/>
    <p:sldId id="287" r:id="rId10"/>
    <p:sldId id="288" r:id="rId11"/>
    <p:sldId id="289" r:id="rId12"/>
    <p:sldId id="260" r:id="rId13"/>
    <p:sldId id="273" r:id="rId14"/>
    <p:sldId id="269" r:id="rId15"/>
    <p:sldId id="270" r:id="rId16"/>
    <p:sldId id="261" r:id="rId17"/>
    <p:sldId id="274" r:id="rId18"/>
    <p:sldId id="280" r:id="rId19"/>
    <p:sldId id="290" r:id="rId20"/>
    <p:sldId id="291" r:id="rId21"/>
    <p:sldId id="264" r:id="rId22"/>
    <p:sldId id="275" r:id="rId23"/>
    <p:sldId id="292" r:id="rId24"/>
    <p:sldId id="293" r:id="rId25"/>
    <p:sldId id="294" r:id="rId26"/>
    <p:sldId id="262" r:id="rId27"/>
    <p:sldId id="276" r:id="rId28"/>
    <p:sldId id="295" r:id="rId29"/>
    <p:sldId id="296" r:id="rId30"/>
    <p:sldId id="263" r:id="rId31"/>
    <p:sldId id="277" r:id="rId32"/>
    <p:sldId id="297" r:id="rId33"/>
    <p:sldId id="298" r:id="rId34"/>
    <p:sldId id="299" r:id="rId35"/>
    <p:sldId id="268" r:id="rId36"/>
    <p:sldId id="278" r:id="rId37"/>
    <p:sldId id="300" r:id="rId38"/>
    <p:sldId id="301" r:id="rId39"/>
    <p:sldId id="30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1243"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normAutofit fontScale="90000"/>
          </a:bodyPr>
          <a:lstStyle/>
          <a:p>
            <a:r>
              <a:rPr lang="en-US" b="1" dirty="0"/>
              <a:t>Little scientists building and design </a:t>
            </a:r>
            <a:r>
              <a:rPr lang="en-US" b="1" dirty="0" smtClean="0"/>
              <a:t>Europe</a:t>
            </a:r>
            <a:r>
              <a:rPr lang="ro-RO" b="1" dirty="0" smtClean="0"/>
              <a:t>. </a:t>
            </a:r>
            <a:r>
              <a:rPr lang="en-US" b="1" dirty="0" smtClean="0"/>
              <a:t>Game </a:t>
            </a:r>
            <a:r>
              <a:rPr lang="en-US" b="1" dirty="0"/>
              <a:t>- Tool Sharing</a:t>
            </a:r>
          </a:p>
        </p:txBody>
      </p:sp>
      <p:sp>
        <p:nvSpPr>
          <p:cNvPr id="3" name="Subtitle 2"/>
          <p:cNvSpPr>
            <a:spLocks noGrp="1"/>
          </p:cNvSpPr>
          <p:nvPr>
            <p:ph type="subTitle" idx="1"/>
          </p:nvPr>
        </p:nvSpPr>
        <p:spPr>
          <a:xfrm>
            <a:off x="1371600" y="2133600"/>
            <a:ext cx="6400800" cy="3505200"/>
          </a:xfrm>
        </p:spPr>
        <p:txBody>
          <a:bodyPr>
            <a:normAutofit/>
          </a:bodyPr>
          <a:lstStyle/>
          <a:p>
            <a:r>
              <a:rPr lang="en-US" sz="3600" dirty="0" smtClean="0">
                <a:solidFill>
                  <a:schemeClr val="tx1"/>
                </a:solidFill>
              </a:rPr>
              <a:t>Every country thought about an object which was sent to the partners to answer to the established questions</a:t>
            </a:r>
            <a:endParaRPr lang="en-US" sz="3600" dirty="0">
              <a:solidFill>
                <a:schemeClr val="tx1"/>
              </a:solidFill>
            </a:endParaRPr>
          </a:p>
        </p:txBody>
      </p:sp>
    </p:spTree>
    <p:extLst>
      <p:ext uri="{BB962C8B-B14F-4D97-AF65-F5344CB8AC3E}">
        <p14:creationId xmlns:p14="http://schemas.microsoft.com/office/powerpoint/2010/main" val="148930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pic>
        <p:nvPicPr>
          <p:cNvPr id="4" name="Content Placeholder 3" descr="C:\Users\hpp\Desktop\CONCURS INSTRUMENTE\Page11.jpg"/>
          <p:cNvPicPr>
            <a:picLocks noGrp="1"/>
          </p:cNvPicPr>
          <p:nvPr>
            <p:ph idx="1"/>
          </p:nvPr>
        </p:nvPicPr>
        <p:blipFill>
          <a:blip r:embed="rId2" cstate="print"/>
          <a:stretch>
            <a:fillRect/>
          </a:stretch>
        </p:blipFill>
        <p:spPr bwMode="auto">
          <a:xfrm>
            <a:off x="685800" y="1600200"/>
            <a:ext cx="3733800" cy="4525963"/>
          </a:xfrm>
          <a:prstGeom prst="rect">
            <a:avLst/>
          </a:prstGeom>
          <a:noFill/>
          <a:ln w="9525">
            <a:noFill/>
            <a:miter lim="800000"/>
            <a:headEnd/>
            <a:tailEnd/>
          </a:ln>
        </p:spPr>
      </p:pic>
      <p:pic>
        <p:nvPicPr>
          <p:cNvPr id="6" name="Picture 5" descr="C:\Users\hpp\Desktop\CONCURS INSTRUMENTE\Page10.jpg"/>
          <p:cNvPicPr/>
          <p:nvPr/>
        </p:nvPicPr>
        <p:blipFill>
          <a:blip r:embed="rId3" cstate="print"/>
          <a:srcRect/>
          <a:stretch>
            <a:fillRect/>
          </a:stretch>
        </p:blipFill>
        <p:spPr bwMode="auto">
          <a:xfrm>
            <a:off x="5105400" y="1447800"/>
            <a:ext cx="3657600" cy="4800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12.jpg"/>
          <p:cNvPicPr/>
          <p:nvPr/>
        </p:nvPicPr>
        <p:blipFill>
          <a:blip r:embed="rId2" cstate="print"/>
          <a:srcRect/>
          <a:stretch>
            <a:fillRect/>
          </a:stretch>
        </p:blipFill>
        <p:spPr bwMode="auto">
          <a:xfrm>
            <a:off x="2133600" y="1295400"/>
            <a:ext cx="5181600" cy="4952999"/>
          </a:xfrm>
          <a:prstGeom prst="rect">
            <a:avLst/>
          </a:prstGeom>
          <a:noFill/>
          <a:ln w="9525">
            <a:noFill/>
            <a:miter lim="800000"/>
            <a:headEnd/>
            <a:tailEnd/>
          </a:ln>
        </p:spPr>
      </p:pic>
      <p:sp>
        <p:nvSpPr>
          <p:cNvPr id="7" name="Title 6"/>
          <p:cNvSpPr>
            <a:spLocks noGrp="1"/>
          </p:cNvSpPr>
          <p:nvPr>
            <p:ph type="title"/>
          </p:nvPr>
        </p:nvSpPr>
        <p:spPr>
          <a:xfrm>
            <a:off x="457200" y="274638"/>
            <a:ext cx="8229600" cy="868362"/>
          </a:xfrm>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object proposed by Italy</a:t>
            </a:r>
            <a:br>
              <a:rPr lang="en-US" b="1" dirty="0" smtClean="0"/>
            </a:b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7020" y="2118201"/>
            <a:ext cx="3489960" cy="3489960"/>
          </a:xfrm>
        </p:spPr>
      </p:pic>
    </p:spTree>
    <p:extLst>
      <p:ext uri="{BB962C8B-B14F-4D97-AF65-F5344CB8AC3E}">
        <p14:creationId xmlns:p14="http://schemas.microsoft.com/office/powerpoint/2010/main" val="52069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sz="2800" dirty="0" err="1" smtClean="0"/>
              <a:t>students’answers</a:t>
            </a:r>
            <a:r>
              <a:rPr lang="en-US" sz="2800" dirty="0" smtClean="0"/>
              <a:t> to the </a:t>
            </a:r>
            <a:r>
              <a:rPr lang="en-US" sz="2800" dirty="0" err="1" smtClean="0"/>
              <a:t>partners’questions</a:t>
            </a:r>
            <a:endParaRPr lang="en-US" sz="2800" dirty="0"/>
          </a:p>
        </p:txBody>
      </p:sp>
      <p:sp>
        <p:nvSpPr>
          <p:cNvPr id="3" name="Content Placeholder 2"/>
          <p:cNvSpPr>
            <a:spLocks noGrp="1"/>
          </p:cNvSpPr>
          <p:nvPr>
            <p:ph idx="1"/>
          </p:nvPr>
        </p:nvSpPr>
        <p:spPr/>
        <p:txBody>
          <a:bodyPr>
            <a:normAutofit/>
          </a:bodyPr>
          <a:lstStyle/>
          <a:p>
            <a:r>
              <a:rPr lang="en-US" sz="2800" dirty="0"/>
              <a:t>What is it and what do they use it for?</a:t>
            </a:r>
          </a:p>
          <a:p>
            <a:r>
              <a:rPr lang="en-US" sz="2800" dirty="0"/>
              <a:t>What other uses can it </a:t>
            </a:r>
            <a:r>
              <a:rPr lang="en-US" sz="2800" dirty="0" smtClean="0"/>
              <a:t>have?</a:t>
            </a:r>
            <a:endParaRPr lang="en-US" sz="2800" dirty="0"/>
          </a:p>
          <a:p>
            <a:r>
              <a:rPr lang="en-US" sz="2800" dirty="0"/>
              <a:t>Which machine has replaced this tool?</a:t>
            </a:r>
          </a:p>
        </p:txBody>
      </p:sp>
    </p:spTree>
    <p:extLst>
      <p:ext uri="{BB962C8B-B14F-4D97-AF65-F5344CB8AC3E}">
        <p14:creationId xmlns:p14="http://schemas.microsoft.com/office/powerpoint/2010/main" val="131410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r>
              <a:rPr lang="ro-RO" dirty="0" smtClean="0"/>
              <a:t> </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21496" y="1993104"/>
            <a:ext cx="4931216" cy="3383409"/>
          </a:xfrm>
        </p:spPr>
      </p:pic>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419599" y="2057401"/>
            <a:ext cx="4800599" cy="3276599"/>
          </a:xfrm>
        </p:spPr>
      </p:pic>
    </p:spTree>
    <p:extLst>
      <p:ext uri="{BB962C8B-B14F-4D97-AF65-F5344CB8AC3E}">
        <p14:creationId xmlns:p14="http://schemas.microsoft.com/office/powerpoint/2010/main" val="157655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37309" y="1332709"/>
            <a:ext cx="5713415" cy="3962398"/>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029830" y="1380370"/>
            <a:ext cx="5613574" cy="3767235"/>
          </a:xfrm>
        </p:spPr>
      </p:pic>
    </p:spTree>
    <p:extLst>
      <p:ext uri="{BB962C8B-B14F-4D97-AF65-F5344CB8AC3E}">
        <p14:creationId xmlns:p14="http://schemas.microsoft.com/office/powerpoint/2010/main" val="3868329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object proposed by Sweden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00200"/>
            <a:ext cx="6141508" cy="4606131"/>
          </a:xfrm>
        </p:spPr>
      </p:pic>
    </p:spTree>
    <p:extLst>
      <p:ext uri="{BB962C8B-B14F-4D97-AF65-F5344CB8AC3E}">
        <p14:creationId xmlns:p14="http://schemas.microsoft.com/office/powerpoint/2010/main" val="371210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sz="2800" dirty="0" err="1" smtClean="0"/>
              <a:t>students’answers</a:t>
            </a:r>
            <a:r>
              <a:rPr lang="en-US" sz="2800" dirty="0" smtClean="0"/>
              <a:t> to the </a:t>
            </a:r>
            <a:r>
              <a:rPr lang="en-US" sz="2800" dirty="0" err="1" smtClean="0"/>
              <a:t>partners’questions</a:t>
            </a:r>
            <a:endParaRPr lang="en-US" sz="2800" dirty="0"/>
          </a:p>
        </p:txBody>
      </p:sp>
      <p:sp>
        <p:nvSpPr>
          <p:cNvPr id="3" name="Content Placeholder 2"/>
          <p:cNvSpPr>
            <a:spLocks noGrp="1"/>
          </p:cNvSpPr>
          <p:nvPr>
            <p:ph idx="1"/>
          </p:nvPr>
        </p:nvSpPr>
        <p:spPr/>
        <p:txBody>
          <a:bodyPr>
            <a:normAutofit/>
          </a:bodyPr>
          <a:lstStyle/>
          <a:p>
            <a:r>
              <a:rPr lang="en-US" sz="2800" dirty="0"/>
              <a:t>What is it and what do they use it for?</a:t>
            </a:r>
          </a:p>
          <a:p>
            <a:r>
              <a:rPr lang="en-US" sz="2800" dirty="0"/>
              <a:t>What other uses can it </a:t>
            </a:r>
            <a:r>
              <a:rPr lang="en-US" sz="2800" dirty="0" smtClean="0"/>
              <a:t>have?</a:t>
            </a:r>
            <a:endParaRPr lang="en-US" sz="2800" dirty="0"/>
          </a:p>
          <a:p>
            <a:r>
              <a:rPr lang="en-US" sz="2800" dirty="0"/>
              <a:t>Which machine has replaced this tool</a:t>
            </a:r>
            <a:r>
              <a:rPr lang="en-US" sz="2800" dirty="0" smtClean="0"/>
              <a:t>?</a:t>
            </a:r>
            <a:endParaRPr lang="ro-RO" sz="2800" dirty="0" smtClean="0"/>
          </a:p>
          <a:p>
            <a:pPr>
              <a:buNone/>
            </a:pPr>
            <a:r>
              <a:rPr lang="en-US" sz="2800" dirty="0" smtClean="0"/>
              <a:t>The object represents a tool for undoing cork plugs, a support for a thread, a hanger. This tool can also be used to hold the kite and as a key holder. There is no machine to replace this bracket</a:t>
            </a:r>
          </a:p>
          <a:p>
            <a:endParaRPr lang="en-US" sz="2800" dirty="0" smtClean="0"/>
          </a:p>
          <a:p>
            <a:endParaRPr lang="en-US" sz="2800" dirty="0"/>
          </a:p>
        </p:txBody>
      </p:sp>
    </p:spTree>
    <p:extLst>
      <p:ext uri="{BB962C8B-B14F-4D97-AF65-F5344CB8AC3E}">
        <p14:creationId xmlns:p14="http://schemas.microsoft.com/office/powerpoint/2010/main" val="131410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smtClean="0">
                <a:solidFill>
                  <a:prstClr val="black"/>
                </a:solidFill>
              </a:rPr>
              <a:t>Pictures with the students and their answers in Romanian </a:t>
            </a:r>
            <a:endParaRPr lang="en-US" dirty="0"/>
          </a:p>
        </p:txBody>
      </p:sp>
      <p:pic>
        <p:nvPicPr>
          <p:cNvPr id="6146" name="Picture 2"/>
          <p:cNvPicPr>
            <a:picLocks noGrp="1" noChangeAspect="1" noChangeArrowheads="1"/>
          </p:cNvPicPr>
          <p:nvPr>
            <p:ph sz="half" idx="4294967295"/>
          </p:nvPr>
        </p:nvPicPr>
        <p:blipFill>
          <a:blip r:embed="rId2" cstate="print"/>
          <a:stretch>
            <a:fillRect/>
          </a:stretch>
        </p:blipFill>
        <p:spPr bwMode="auto">
          <a:xfrm>
            <a:off x="762000" y="1570037"/>
            <a:ext cx="3324225" cy="4525963"/>
          </a:xfrm>
          <a:prstGeom prst="rect">
            <a:avLst/>
          </a:prstGeom>
          <a:noFill/>
          <a:ln w="9525">
            <a:noFill/>
            <a:miter lim="800000"/>
            <a:headEnd/>
            <a:tailEnd/>
          </a:ln>
          <a:effectLst/>
        </p:spPr>
      </p:pic>
      <p:pic>
        <p:nvPicPr>
          <p:cNvPr id="7" name="Picture 6" descr="C:\Users\hpp\Desktop\CONCURS INSTRUMENTE\Page14.jpg"/>
          <p:cNvPicPr/>
          <p:nvPr/>
        </p:nvPicPr>
        <p:blipFill>
          <a:blip r:embed="rId3" cstate="print"/>
          <a:srcRect/>
          <a:stretch>
            <a:fillRect/>
          </a:stretch>
        </p:blipFill>
        <p:spPr bwMode="auto">
          <a:xfrm>
            <a:off x="4724400" y="1600200"/>
            <a:ext cx="4038600" cy="4495800"/>
          </a:xfrm>
          <a:prstGeom prst="rect">
            <a:avLst/>
          </a:prstGeom>
          <a:noFill/>
          <a:ln w="9525">
            <a:noFill/>
            <a:miter lim="800000"/>
            <a:headEnd/>
            <a:tailEnd/>
          </a:ln>
        </p:spPr>
      </p:pic>
    </p:spTree>
    <p:extLst>
      <p:ext uri="{BB962C8B-B14F-4D97-AF65-F5344CB8AC3E}">
        <p14:creationId xmlns:p14="http://schemas.microsoft.com/office/powerpoint/2010/main" val="163029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hpp\Desktop\CONCURS INSTRUMENTE\Page15.jpg"/>
          <p:cNvPicPr/>
          <p:nvPr/>
        </p:nvPicPr>
        <p:blipFill>
          <a:blip r:embed="rId2" cstate="print"/>
          <a:srcRect/>
          <a:stretch>
            <a:fillRect/>
          </a:stretch>
        </p:blipFill>
        <p:spPr bwMode="auto">
          <a:xfrm>
            <a:off x="914400" y="1219200"/>
            <a:ext cx="3048000" cy="5029199"/>
          </a:xfrm>
          <a:prstGeom prst="rect">
            <a:avLst/>
          </a:prstGeom>
          <a:noFill/>
          <a:ln w="9525">
            <a:noFill/>
            <a:miter lim="800000"/>
            <a:headEnd/>
            <a:tailEnd/>
          </a:ln>
        </p:spPr>
      </p:pic>
      <p:pic>
        <p:nvPicPr>
          <p:cNvPr id="9" name="Picture 8" descr="C:\Users\hpp\Desktop\CONCURS INSTRUMENTE\Page16.jpg"/>
          <p:cNvPicPr/>
          <p:nvPr/>
        </p:nvPicPr>
        <p:blipFill>
          <a:blip r:embed="rId3" cstate="print"/>
          <a:srcRect/>
          <a:stretch>
            <a:fillRect/>
          </a:stretch>
        </p:blipFill>
        <p:spPr bwMode="auto">
          <a:xfrm>
            <a:off x="4800600" y="1371600"/>
            <a:ext cx="3962400" cy="54864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object proposed by The Netherlands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498156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hpp\Desktop\CONCURS INSTRUMENTE\Page17.jpg"/>
          <p:cNvPicPr/>
          <p:nvPr/>
        </p:nvPicPr>
        <p:blipFill>
          <a:blip r:embed="rId2" cstate="print"/>
          <a:srcRect/>
          <a:stretch>
            <a:fillRect/>
          </a:stretch>
        </p:blipFill>
        <p:spPr bwMode="auto">
          <a:xfrm>
            <a:off x="1524000" y="1295400"/>
            <a:ext cx="5410200" cy="5486401"/>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prstClr val="black"/>
                </a:solidFill>
              </a:rPr>
              <a:t>The object proposed by Greece</a:t>
            </a:r>
            <a:br>
              <a:rPr lang="en-US" b="1" dirty="0" smtClean="0">
                <a:solidFill>
                  <a:prstClr val="black"/>
                </a:solidFill>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424781"/>
            <a:ext cx="5029200" cy="5029200"/>
          </a:xfrm>
        </p:spPr>
      </p:pic>
    </p:spTree>
    <p:extLst>
      <p:ext uri="{BB962C8B-B14F-4D97-AF65-F5344CB8AC3E}">
        <p14:creationId xmlns:p14="http://schemas.microsoft.com/office/powerpoint/2010/main" val="361829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sz="2800" dirty="0" err="1" smtClean="0"/>
              <a:t>students’answers</a:t>
            </a:r>
            <a:r>
              <a:rPr lang="en-US" sz="2800" dirty="0" smtClean="0"/>
              <a:t> to the </a:t>
            </a:r>
            <a:r>
              <a:rPr lang="en-US" sz="2800" dirty="0" err="1" smtClean="0"/>
              <a:t>partners’questions</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r>
              <a:rPr lang="en-US" sz="2800" dirty="0"/>
              <a:t>What is it and what do they use it for?</a:t>
            </a:r>
          </a:p>
          <a:p>
            <a:r>
              <a:rPr lang="en-US" sz="2800" dirty="0"/>
              <a:t>What other uses can it </a:t>
            </a:r>
            <a:r>
              <a:rPr lang="en-US" sz="2800" dirty="0" smtClean="0"/>
              <a:t>have?</a:t>
            </a:r>
            <a:endParaRPr lang="en-US" sz="2800" dirty="0"/>
          </a:p>
          <a:p>
            <a:r>
              <a:rPr lang="en-US" sz="2800" dirty="0"/>
              <a:t>Which machine has replaced this tool</a:t>
            </a:r>
            <a:r>
              <a:rPr lang="en-US" sz="2800" dirty="0" smtClean="0"/>
              <a:t>?</a:t>
            </a:r>
            <a:endParaRPr lang="ro-RO" sz="2800" dirty="0" smtClean="0"/>
          </a:p>
          <a:p>
            <a:r>
              <a:rPr lang="en-US" sz="2800" dirty="0" smtClean="0"/>
              <a:t>This instrument is used for cleaning carrots and other vegetables. This tool can also be used to sharpen pencils and cleaned apples, potatoes. The instrument can be replaced with a kitchen robot or an electric vegetable washer.</a:t>
            </a:r>
          </a:p>
          <a:p>
            <a:endParaRPr lang="en-US" sz="2800" dirty="0" smtClean="0"/>
          </a:p>
          <a:p>
            <a:endParaRPr lang="en-US" sz="2800" dirty="0"/>
          </a:p>
        </p:txBody>
      </p:sp>
    </p:spTree>
    <p:extLst>
      <p:ext uri="{BB962C8B-B14F-4D97-AF65-F5344CB8AC3E}">
        <p14:creationId xmlns:p14="http://schemas.microsoft.com/office/powerpoint/2010/main" val="131410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pp\Desktop\CONCURS INSTRUMENTE\Page18.jpg"/>
          <p:cNvPicPr/>
          <p:nvPr/>
        </p:nvPicPr>
        <p:blipFill>
          <a:blip r:embed="rId2" cstate="print"/>
          <a:srcRect/>
          <a:stretch>
            <a:fillRect/>
          </a:stretch>
        </p:blipFill>
        <p:spPr bwMode="auto">
          <a:xfrm>
            <a:off x="1143000" y="838199"/>
            <a:ext cx="3429000" cy="4953001"/>
          </a:xfrm>
          <a:prstGeom prst="rect">
            <a:avLst/>
          </a:prstGeom>
          <a:noFill/>
          <a:ln w="9525">
            <a:noFill/>
            <a:miter lim="800000"/>
            <a:headEnd/>
            <a:tailEnd/>
          </a:ln>
        </p:spPr>
      </p:pic>
      <p:pic>
        <p:nvPicPr>
          <p:cNvPr id="6" name="Picture 5" descr="C:\Users\hpp\Desktop\CONCURS INSTRUMENTE\Page19.jpg"/>
          <p:cNvPicPr/>
          <p:nvPr/>
        </p:nvPicPr>
        <p:blipFill>
          <a:blip r:embed="rId3" cstate="print"/>
          <a:srcRect/>
          <a:stretch>
            <a:fillRect/>
          </a:stretch>
        </p:blipFill>
        <p:spPr bwMode="auto">
          <a:xfrm>
            <a:off x="5181600" y="914400"/>
            <a:ext cx="3429000" cy="5486399"/>
          </a:xfrm>
          <a:prstGeom prst="rect">
            <a:avLst/>
          </a:prstGeom>
          <a:noFill/>
          <a:ln w="9525">
            <a:noFill/>
            <a:miter lim="800000"/>
            <a:headEnd/>
            <a:tailEnd/>
          </a:ln>
        </p:spPr>
      </p:pic>
      <p:sp>
        <p:nvSpPr>
          <p:cNvPr id="2" name="Title 1"/>
          <p:cNvSpPr>
            <a:spLocks noGrp="1"/>
          </p:cNvSpPr>
          <p:nvPr>
            <p:ph type="title"/>
          </p:nvPr>
        </p:nvSpPr>
        <p:spPr/>
        <p:txBody>
          <a:bodyPr/>
          <a:lstStyle/>
          <a:p>
            <a:r>
              <a:rPr lang="ro-RO" sz="2400" b="1" dirty="0" smtClean="0">
                <a:solidFill>
                  <a:prstClr val="black"/>
                </a:solidFill>
              </a:rPr>
              <a:t>P</a:t>
            </a:r>
            <a:r>
              <a:rPr lang="en-US" sz="2400" b="1" dirty="0" err="1" smtClean="0">
                <a:solidFill>
                  <a:prstClr val="black"/>
                </a:solidFill>
              </a:rPr>
              <a:t>ictures</a:t>
            </a:r>
            <a:r>
              <a:rPr lang="en-US" sz="2400" b="1" dirty="0" smtClean="0">
                <a:solidFill>
                  <a:prstClr val="black"/>
                </a:solidFill>
              </a:rPr>
              <a:t> with the students and their answers in Romanian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20.jpg"/>
          <p:cNvPicPr/>
          <p:nvPr/>
        </p:nvPicPr>
        <p:blipFill>
          <a:blip r:embed="rId2" cstate="print"/>
          <a:srcRect/>
          <a:stretch>
            <a:fillRect/>
          </a:stretch>
        </p:blipFill>
        <p:spPr bwMode="auto">
          <a:xfrm>
            <a:off x="838200" y="914400"/>
            <a:ext cx="3886200" cy="5105400"/>
          </a:xfrm>
          <a:prstGeom prst="rect">
            <a:avLst/>
          </a:prstGeom>
          <a:noFill/>
          <a:ln w="9525">
            <a:noFill/>
            <a:miter lim="800000"/>
            <a:headEnd/>
            <a:tailEnd/>
          </a:ln>
        </p:spPr>
      </p:pic>
      <p:pic>
        <p:nvPicPr>
          <p:cNvPr id="5" name="Picture 4" descr="C:\Users\hpp\Desktop\CONCURS INSTRUMENTE\Page21.jpg"/>
          <p:cNvPicPr/>
          <p:nvPr/>
        </p:nvPicPr>
        <p:blipFill>
          <a:blip r:embed="rId3" cstate="print"/>
          <a:srcRect/>
          <a:stretch>
            <a:fillRect/>
          </a:stretch>
        </p:blipFill>
        <p:spPr bwMode="auto">
          <a:xfrm>
            <a:off x="5257800" y="882162"/>
            <a:ext cx="3352800" cy="537210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22.jpg"/>
          <p:cNvPicPr/>
          <p:nvPr/>
        </p:nvPicPr>
        <p:blipFill>
          <a:blip r:embed="rId2" cstate="print"/>
          <a:srcRect/>
          <a:stretch>
            <a:fillRect/>
          </a:stretch>
        </p:blipFill>
        <p:spPr bwMode="auto">
          <a:xfrm>
            <a:off x="1905000" y="1066800"/>
            <a:ext cx="5181600" cy="57912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object proposed by Germany</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291121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sz="2800" dirty="0" err="1" smtClean="0"/>
              <a:t>students’answers</a:t>
            </a:r>
            <a:r>
              <a:rPr lang="en-US" sz="2800" dirty="0" smtClean="0"/>
              <a:t> to the </a:t>
            </a:r>
            <a:r>
              <a:rPr lang="en-US" sz="2800" dirty="0" err="1" smtClean="0"/>
              <a:t>partners’questions</a:t>
            </a:r>
            <a:endParaRPr lang="en-US" sz="2800" dirty="0"/>
          </a:p>
        </p:txBody>
      </p:sp>
      <p:sp>
        <p:nvSpPr>
          <p:cNvPr id="3" name="Content Placeholder 2"/>
          <p:cNvSpPr>
            <a:spLocks noGrp="1"/>
          </p:cNvSpPr>
          <p:nvPr>
            <p:ph idx="1"/>
          </p:nvPr>
        </p:nvSpPr>
        <p:spPr/>
        <p:txBody>
          <a:bodyPr>
            <a:normAutofit/>
          </a:bodyPr>
          <a:lstStyle/>
          <a:p>
            <a:r>
              <a:rPr lang="en-US" sz="2800" dirty="0"/>
              <a:t>What is it and what do they use it for?</a:t>
            </a:r>
          </a:p>
          <a:p>
            <a:r>
              <a:rPr lang="en-US" sz="2800" dirty="0"/>
              <a:t>What other uses can it </a:t>
            </a:r>
            <a:r>
              <a:rPr lang="en-US" sz="2800" dirty="0" smtClean="0"/>
              <a:t>have?</a:t>
            </a:r>
            <a:endParaRPr lang="en-US" sz="2800" dirty="0"/>
          </a:p>
          <a:p>
            <a:r>
              <a:rPr lang="en-US" sz="2800" dirty="0"/>
              <a:t>Which machine has replaced this tool</a:t>
            </a:r>
            <a:r>
              <a:rPr lang="en-US" sz="2800" dirty="0" smtClean="0"/>
              <a:t>?</a:t>
            </a:r>
            <a:endParaRPr lang="ro-RO" sz="2800" dirty="0" smtClean="0"/>
          </a:p>
          <a:p>
            <a:r>
              <a:rPr lang="en-US" sz="2800" dirty="0" smtClean="0"/>
              <a:t>This instrument is used for shaving vegetables and fruits. This tool can also be used to cut biscuits and to obtain chocolate flakes. The instrument can be replaced with a kitchen robot or a blender.</a:t>
            </a:r>
          </a:p>
          <a:p>
            <a:endParaRPr lang="en-US" sz="2800" dirty="0" smtClean="0"/>
          </a:p>
          <a:p>
            <a:endParaRPr lang="en-US" sz="2800" dirty="0"/>
          </a:p>
        </p:txBody>
      </p:sp>
    </p:spTree>
    <p:extLst>
      <p:ext uri="{BB962C8B-B14F-4D97-AF65-F5344CB8AC3E}">
        <p14:creationId xmlns:p14="http://schemas.microsoft.com/office/powerpoint/2010/main" val="131410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23.jpg"/>
          <p:cNvPicPr/>
          <p:nvPr/>
        </p:nvPicPr>
        <p:blipFill>
          <a:blip r:embed="rId2" cstate="print"/>
          <a:srcRect/>
          <a:stretch>
            <a:fillRect/>
          </a:stretch>
        </p:blipFill>
        <p:spPr bwMode="auto">
          <a:xfrm>
            <a:off x="0" y="990600"/>
            <a:ext cx="4495800" cy="5867400"/>
          </a:xfrm>
          <a:prstGeom prst="rect">
            <a:avLst/>
          </a:prstGeom>
          <a:noFill/>
          <a:ln w="9525">
            <a:noFill/>
            <a:miter lim="800000"/>
            <a:headEnd/>
            <a:tailEnd/>
          </a:ln>
        </p:spPr>
      </p:pic>
      <p:pic>
        <p:nvPicPr>
          <p:cNvPr id="5" name="Picture 4" descr="C:\Users\hpp\Desktop\CONCURS INSTRUMENTE\Page24.jpg"/>
          <p:cNvPicPr/>
          <p:nvPr/>
        </p:nvPicPr>
        <p:blipFill>
          <a:blip r:embed="rId3" cstate="print"/>
          <a:srcRect/>
          <a:stretch>
            <a:fillRect/>
          </a:stretch>
        </p:blipFill>
        <p:spPr bwMode="auto">
          <a:xfrm>
            <a:off x="4495800" y="990600"/>
            <a:ext cx="4343400" cy="5750859"/>
          </a:xfrm>
          <a:prstGeom prst="rect">
            <a:avLst/>
          </a:prstGeom>
          <a:noFill/>
          <a:ln w="9525">
            <a:noFill/>
            <a:miter lim="800000"/>
            <a:headEnd/>
            <a:tailEnd/>
          </a:ln>
        </p:spPr>
      </p:pic>
      <p:sp>
        <p:nvSpPr>
          <p:cNvPr id="2" name="Title 1"/>
          <p:cNvSpPr>
            <a:spLocks noGrp="1"/>
          </p:cNvSpPr>
          <p:nvPr>
            <p:ph type="title"/>
          </p:nvPr>
        </p:nvSpPr>
        <p:spPr>
          <a:xfrm>
            <a:off x="457200" y="274638"/>
            <a:ext cx="8229600" cy="715962"/>
          </a:xfrm>
        </p:spPr>
        <p:txBody>
          <a:bodyPr/>
          <a:lstStyle/>
          <a:p>
            <a:r>
              <a:rPr lang="ro-RO" sz="2400" b="1" dirty="0" smtClean="0">
                <a:solidFill>
                  <a:prstClr val="black"/>
                </a:solidFill>
              </a:rPr>
              <a:t>P</a:t>
            </a:r>
            <a:r>
              <a:rPr lang="en-US" sz="2400" b="1" dirty="0" err="1" smtClean="0">
                <a:solidFill>
                  <a:prstClr val="black"/>
                </a:solidFill>
              </a:rPr>
              <a:t>ictures</a:t>
            </a:r>
            <a:r>
              <a:rPr lang="en-US" sz="2400" b="1" dirty="0" smtClean="0">
                <a:solidFill>
                  <a:prstClr val="black"/>
                </a:solidFill>
              </a:rPr>
              <a:t> with the students and their answers in Romanian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25.jpg"/>
          <p:cNvPicPr/>
          <p:nvPr/>
        </p:nvPicPr>
        <p:blipFill>
          <a:blip r:embed="rId2" cstate="print"/>
          <a:srcRect/>
          <a:stretch>
            <a:fillRect/>
          </a:stretch>
        </p:blipFill>
        <p:spPr bwMode="auto">
          <a:xfrm>
            <a:off x="0" y="0"/>
            <a:ext cx="4724400" cy="6629401"/>
          </a:xfrm>
          <a:prstGeom prst="rect">
            <a:avLst/>
          </a:prstGeom>
          <a:noFill/>
          <a:ln w="9525">
            <a:noFill/>
            <a:miter lim="800000"/>
            <a:headEnd/>
            <a:tailEnd/>
          </a:ln>
        </p:spPr>
      </p:pic>
      <p:pic>
        <p:nvPicPr>
          <p:cNvPr id="5" name="Picture 4" descr="C:\Users\hpp\Desktop\CONCURS INSTRUMENTE\Page26.jpg"/>
          <p:cNvPicPr/>
          <p:nvPr/>
        </p:nvPicPr>
        <p:blipFill>
          <a:blip r:embed="rId3" cstate="print"/>
          <a:srcRect/>
          <a:stretch>
            <a:fillRect/>
          </a:stretch>
        </p:blipFill>
        <p:spPr bwMode="auto">
          <a:xfrm>
            <a:off x="4419600" y="116541"/>
            <a:ext cx="4724400" cy="674145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students’ answers to the </a:t>
            </a:r>
            <a:r>
              <a:rPr lang="en-US" sz="2800" dirty="0" err="1" smtClean="0"/>
              <a:t>partners’questions</a:t>
            </a:r>
            <a:endParaRPr lang="en-US" sz="2800" dirty="0"/>
          </a:p>
        </p:txBody>
      </p:sp>
      <p:sp>
        <p:nvSpPr>
          <p:cNvPr id="3" name="Content Placeholder 2"/>
          <p:cNvSpPr>
            <a:spLocks noGrp="1"/>
          </p:cNvSpPr>
          <p:nvPr>
            <p:ph idx="1"/>
          </p:nvPr>
        </p:nvSpPr>
        <p:spPr/>
        <p:txBody>
          <a:bodyPr>
            <a:normAutofit/>
          </a:bodyPr>
          <a:lstStyle/>
          <a:p>
            <a:r>
              <a:rPr lang="en-US" sz="2800" dirty="0"/>
              <a:t>What is it and what do they use it for?</a:t>
            </a:r>
          </a:p>
          <a:p>
            <a:r>
              <a:rPr lang="en-US" sz="2800" dirty="0"/>
              <a:t>What other uses can it </a:t>
            </a:r>
            <a:r>
              <a:rPr lang="en-US" sz="2800" dirty="0" smtClean="0"/>
              <a:t>have?</a:t>
            </a:r>
            <a:endParaRPr lang="en-US" sz="2800" dirty="0"/>
          </a:p>
          <a:p>
            <a:r>
              <a:rPr lang="en-US" sz="2800" dirty="0"/>
              <a:t>Which machine has replaced this tool</a:t>
            </a:r>
            <a:r>
              <a:rPr lang="en-US" sz="2800" dirty="0" smtClean="0"/>
              <a:t>?</a:t>
            </a:r>
            <a:endParaRPr lang="ro-RO" sz="2800" dirty="0" smtClean="0"/>
          </a:p>
          <a:p>
            <a:pPr algn="just"/>
            <a:r>
              <a:rPr lang="en-US" sz="2800" dirty="0" smtClean="0"/>
              <a:t>This tool is a holder for soap, golf balls, mug, pencil glass, tea kettle, candy. This support can also be used to hold a sponge, flower, to cool the boiled egg, to put the salad. There is no machine to replace this tool</a:t>
            </a:r>
            <a:r>
              <a:rPr lang="ro-RO" sz="2800" i="1" dirty="0" smtClean="0"/>
              <a:t>.</a:t>
            </a:r>
            <a:endParaRPr lang="en-US" sz="2800" dirty="0" smtClean="0"/>
          </a:p>
          <a:p>
            <a:pPr algn="just"/>
            <a:endParaRPr lang="en-US" sz="2800" dirty="0" smtClean="0"/>
          </a:p>
          <a:p>
            <a:pPr algn="just"/>
            <a:endParaRPr lang="en-US" sz="2800" dirty="0">
              <a:solidFill>
                <a:srgbClr val="0070C0"/>
              </a:solidFill>
            </a:endParaRPr>
          </a:p>
        </p:txBody>
      </p:sp>
    </p:spTree>
    <p:extLst>
      <p:ext uri="{BB962C8B-B14F-4D97-AF65-F5344CB8AC3E}">
        <p14:creationId xmlns:p14="http://schemas.microsoft.com/office/powerpoint/2010/main" val="2929467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object proposed by Romania</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6062" y="2077244"/>
            <a:ext cx="3571875" cy="3571875"/>
          </a:xfrm>
        </p:spPr>
      </p:pic>
    </p:spTree>
    <p:extLst>
      <p:ext uri="{BB962C8B-B14F-4D97-AF65-F5344CB8AC3E}">
        <p14:creationId xmlns:p14="http://schemas.microsoft.com/office/powerpoint/2010/main" val="302363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sz="2800" dirty="0" err="1" smtClean="0"/>
              <a:t>students’answers</a:t>
            </a:r>
            <a:r>
              <a:rPr lang="en-US" sz="2800" dirty="0" smtClean="0"/>
              <a:t> to the </a:t>
            </a:r>
            <a:r>
              <a:rPr lang="en-US" sz="2800" dirty="0" err="1" smtClean="0"/>
              <a:t>partners’questions</a:t>
            </a:r>
            <a:endParaRPr lang="en-US" sz="2800" dirty="0"/>
          </a:p>
        </p:txBody>
      </p:sp>
      <p:sp>
        <p:nvSpPr>
          <p:cNvPr id="3" name="Content Placeholder 2"/>
          <p:cNvSpPr>
            <a:spLocks noGrp="1"/>
          </p:cNvSpPr>
          <p:nvPr>
            <p:ph idx="1"/>
          </p:nvPr>
        </p:nvSpPr>
        <p:spPr/>
        <p:txBody>
          <a:bodyPr>
            <a:normAutofit/>
          </a:bodyPr>
          <a:lstStyle/>
          <a:p>
            <a:r>
              <a:rPr lang="en-US" sz="2800" dirty="0"/>
              <a:t>What is it and what do they use it for?</a:t>
            </a:r>
          </a:p>
          <a:p>
            <a:r>
              <a:rPr lang="en-US" sz="2800" dirty="0"/>
              <a:t>What other uses can it </a:t>
            </a:r>
            <a:r>
              <a:rPr lang="en-US" sz="2800" dirty="0" smtClean="0"/>
              <a:t>have?</a:t>
            </a:r>
            <a:endParaRPr lang="en-US" sz="2800" dirty="0"/>
          </a:p>
          <a:p>
            <a:r>
              <a:rPr lang="en-US" sz="2800" dirty="0"/>
              <a:t>Which machine has replaced this tool</a:t>
            </a:r>
            <a:r>
              <a:rPr lang="en-US" sz="2800" dirty="0" smtClean="0"/>
              <a:t>?</a:t>
            </a:r>
          </a:p>
          <a:p>
            <a:r>
              <a:rPr lang="en-US" sz="2800" dirty="0" smtClean="0"/>
              <a:t>This instrument is used separately for the egg yolk or for slicing eggs. This tool can also be used to slice kiwifruit, apples or potatoes. The instrument can be replaced with a kitchen robot or an electric slicing machine.</a:t>
            </a:r>
            <a:endParaRPr lang="ro-RO" sz="2800" dirty="0" smtClean="0"/>
          </a:p>
        </p:txBody>
      </p:sp>
    </p:spTree>
    <p:extLst>
      <p:ext uri="{BB962C8B-B14F-4D97-AF65-F5344CB8AC3E}">
        <p14:creationId xmlns:p14="http://schemas.microsoft.com/office/powerpoint/2010/main" val="131410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27.jpg"/>
          <p:cNvPicPr/>
          <p:nvPr/>
        </p:nvPicPr>
        <p:blipFill>
          <a:blip r:embed="rId2" cstate="print"/>
          <a:srcRect/>
          <a:stretch>
            <a:fillRect/>
          </a:stretch>
        </p:blipFill>
        <p:spPr bwMode="auto">
          <a:xfrm>
            <a:off x="0" y="1066800"/>
            <a:ext cx="4419600" cy="5446059"/>
          </a:xfrm>
          <a:prstGeom prst="rect">
            <a:avLst/>
          </a:prstGeom>
          <a:noFill/>
          <a:ln w="9525">
            <a:noFill/>
            <a:miter lim="800000"/>
            <a:headEnd/>
            <a:tailEnd/>
          </a:ln>
        </p:spPr>
      </p:pic>
      <p:pic>
        <p:nvPicPr>
          <p:cNvPr id="5" name="Picture 4" descr="C:\Users\hpp\Desktop\CONCURS INSTRUMENTE\Page28.jpg"/>
          <p:cNvPicPr/>
          <p:nvPr/>
        </p:nvPicPr>
        <p:blipFill>
          <a:blip r:embed="rId3" cstate="print"/>
          <a:srcRect/>
          <a:stretch>
            <a:fillRect/>
          </a:stretch>
        </p:blipFill>
        <p:spPr bwMode="auto">
          <a:xfrm>
            <a:off x="4495800" y="1219200"/>
            <a:ext cx="4419600" cy="53340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ro-RO" sz="2400" b="1" dirty="0" smtClean="0">
                <a:solidFill>
                  <a:prstClr val="black"/>
                </a:solidFill>
              </a:rPr>
              <a:t>P</a:t>
            </a:r>
            <a:r>
              <a:rPr lang="en-US" sz="2400" b="1" dirty="0" err="1" smtClean="0">
                <a:solidFill>
                  <a:prstClr val="black"/>
                </a:solidFill>
              </a:rPr>
              <a:t>ictures</a:t>
            </a:r>
            <a:r>
              <a:rPr lang="en-US" sz="2400" b="1" dirty="0" smtClean="0">
                <a:solidFill>
                  <a:prstClr val="black"/>
                </a:solidFill>
              </a:rPr>
              <a:t> with the students and their answers in Romanian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29.jpg"/>
          <p:cNvPicPr/>
          <p:nvPr/>
        </p:nvPicPr>
        <p:blipFill>
          <a:blip r:embed="rId2" cstate="print"/>
          <a:srcRect/>
          <a:stretch>
            <a:fillRect/>
          </a:stretch>
        </p:blipFill>
        <p:spPr bwMode="auto">
          <a:xfrm>
            <a:off x="0" y="1524000"/>
            <a:ext cx="4800600" cy="5334000"/>
          </a:xfrm>
          <a:prstGeom prst="rect">
            <a:avLst/>
          </a:prstGeom>
          <a:noFill/>
          <a:ln w="9525">
            <a:noFill/>
            <a:miter lim="800000"/>
            <a:headEnd/>
            <a:tailEnd/>
          </a:ln>
        </p:spPr>
      </p:pic>
      <p:pic>
        <p:nvPicPr>
          <p:cNvPr id="5" name="Picture 4" descr="C:\Users\hpp\Desktop\CONCURS INSTRUMENTE\Page30.jpg"/>
          <p:cNvPicPr/>
          <p:nvPr/>
        </p:nvPicPr>
        <p:blipFill>
          <a:blip r:embed="rId3" cstate="print"/>
          <a:srcRect/>
          <a:stretch>
            <a:fillRect/>
          </a:stretch>
        </p:blipFill>
        <p:spPr bwMode="auto">
          <a:xfrm>
            <a:off x="4724400" y="1371600"/>
            <a:ext cx="4267200" cy="5065059"/>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31.jpg"/>
          <p:cNvPicPr/>
          <p:nvPr/>
        </p:nvPicPr>
        <p:blipFill>
          <a:blip r:embed="rId2" cstate="print"/>
          <a:srcRect/>
          <a:stretch>
            <a:fillRect/>
          </a:stretch>
        </p:blipFill>
        <p:spPr bwMode="auto">
          <a:xfrm>
            <a:off x="1828800" y="1066800"/>
            <a:ext cx="5638800" cy="57912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object proposed by Ireland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562804"/>
            <a:ext cx="3429000" cy="4313207"/>
          </a:xfrm>
        </p:spPr>
      </p:pic>
    </p:spTree>
    <p:extLst>
      <p:ext uri="{BB962C8B-B14F-4D97-AF65-F5344CB8AC3E}">
        <p14:creationId xmlns:p14="http://schemas.microsoft.com/office/powerpoint/2010/main" val="4081792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sz="2800" dirty="0" err="1" smtClean="0"/>
              <a:t>students’answers</a:t>
            </a:r>
            <a:r>
              <a:rPr lang="en-US" sz="2800" dirty="0" smtClean="0"/>
              <a:t> to the </a:t>
            </a:r>
            <a:r>
              <a:rPr lang="en-US" sz="2800" dirty="0" err="1" smtClean="0"/>
              <a:t>partners’questions</a:t>
            </a:r>
            <a:endParaRPr lang="en-US" sz="2800" dirty="0"/>
          </a:p>
        </p:txBody>
      </p:sp>
      <p:sp>
        <p:nvSpPr>
          <p:cNvPr id="3" name="Content Placeholder 2"/>
          <p:cNvSpPr>
            <a:spLocks noGrp="1"/>
          </p:cNvSpPr>
          <p:nvPr>
            <p:ph idx="1"/>
          </p:nvPr>
        </p:nvSpPr>
        <p:spPr/>
        <p:txBody>
          <a:bodyPr>
            <a:normAutofit/>
          </a:bodyPr>
          <a:lstStyle/>
          <a:p>
            <a:r>
              <a:rPr lang="en-US" sz="2800" dirty="0"/>
              <a:t>What is it and what do they use it for?</a:t>
            </a:r>
          </a:p>
          <a:p>
            <a:r>
              <a:rPr lang="en-US" sz="2800" dirty="0"/>
              <a:t>What other uses can it </a:t>
            </a:r>
            <a:r>
              <a:rPr lang="en-US" sz="2800" dirty="0" smtClean="0"/>
              <a:t>have?</a:t>
            </a:r>
            <a:endParaRPr lang="en-US" sz="2800" dirty="0"/>
          </a:p>
          <a:p>
            <a:r>
              <a:rPr lang="en-US" sz="2800" dirty="0"/>
              <a:t>Which machine has replaced this tool</a:t>
            </a:r>
            <a:r>
              <a:rPr lang="en-US" sz="2800" dirty="0" smtClean="0"/>
              <a:t>?</a:t>
            </a:r>
            <a:endParaRPr lang="ro-RO" sz="2800" dirty="0" smtClean="0"/>
          </a:p>
          <a:p>
            <a:pPr>
              <a:buNone/>
            </a:pPr>
            <a:r>
              <a:rPr lang="en-US" sz="2800" dirty="0" smtClean="0"/>
              <a:t>This instrument is used for spinning muffins or to spread cake sheets. This tool can also be used to spin in broth, squash or spread pizza sheets. The instrument can be replaced with a mixer.</a:t>
            </a:r>
          </a:p>
          <a:p>
            <a:endParaRPr lang="en-US" sz="2800" dirty="0" smtClean="0"/>
          </a:p>
          <a:p>
            <a:endParaRPr lang="en-US" sz="2800" dirty="0"/>
          </a:p>
        </p:txBody>
      </p:sp>
    </p:spTree>
    <p:extLst>
      <p:ext uri="{BB962C8B-B14F-4D97-AF65-F5344CB8AC3E}">
        <p14:creationId xmlns:p14="http://schemas.microsoft.com/office/powerpoint/2010/main" val="1314105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1.jpg"/>
          <p:cNvPicPr/>
          <p:nvPr/>
        </p:nvPicPr>
        <p:blipFill>
          <a:blip r:embed="rId2" cstate="print"/>
          <a:srcRect/>
          <a:stretch>
            <a:fillRect/>
          </a:stretch>
        </p:blipFill>
        <p:spPr bwMode="auto">
          <a:xfrm>
            <a:off x="0" y="1066800"/>
            <a:ext cx="4572000" cy="5791200"/>
          </a:xfrm>
          <a:prstGeom prst="rect">
            <a:avLst/>
          </a:prstGeom>
          <a:noFill/>
          <a:ln w="9525">
            <a:noFill/>
            <a:miter lim="800000"/>
            <a:headEnd/>
            <a:tailEnd/>
          </a:ln>
        </p:spPr>
      </p:pic>
      <p:pic>
        <p:nvPicPr>
          <p:cNvPr id="5" name="Picture 4" descr="C:\Users\hpp\Desktop\CONCURS INSTRUMENTE\Page2.jpg"/>
          <p:cNvPicPr/>
          <p:nvPr/>
        </p:nvPicPr>
        <p:blipFill>
          <a:blip r:embed="rId3" cstate="print"/>
          <a:srcRect/>
          <a:stretch>
            <a:fillRect/>
          </a:stretch>
        </p:blipFill>
        <p:spPr bwMode="auto">
          <a:xfrm>
            <a:off x="4724400" y="914400"/>
            <a:ext cx="4495800" cy="594360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lstStyle/>
          <a:p>
            <a:r>
              <a:rPr lang="ro-RO" sz="2400" b="1" dirty="0" smtClean="0">
                <a:solidFill>
                  <a:prstClr val="black"/>
                </a:solidFill>
              </a:rPr>
              <a:t>P</a:t>
            </a:r>
            <a:r>
              <a:rPr lang="en-US" sz="2400" b="1" dirty="0" err="1" smtClean="0">
                <a:solidFill>
                  <a:prstClr val="black"/>
                </a:solidFill>
              </a:rPr>
              <a:t>ictures</a:t>
            </a:r>
            <a:r>
              <a:rPr lang="en-US" sz="2400" b="1" dirty="0" smtClean="0">
                <a:solidFill>
                  <a:prstClr val="black"/>
                </a:solidFill>
              </a:rPr>
              <a:t> with the students and their answers in Romanian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32.jpg"/>
          <p:cNvPicPr/>
          <p:nvPr/>
        </p:nvPicPr>
        <p:blipFill>
          <a:blip r:embed="rId2" cstate="print"/>
          <a:srcRect/>
          <a:stretch>
            <a:fillRect/>
          </a:stretch>
        </p:blipFill>
        <p:spPr bwMode="auto">
          <a:xfrm>
            <a:off x="0" y="649941"/>
            <a:ext cx="4724400" cy="6208059"/>
          </a:xfrm>
          <a:prstGeom prst="rect">
            <a:avLst/>
          </a:prstGeom>
          <a:noFill/>
          <a:ln w="9525">
            <a:noFill/>
            <a:miter lim="800000"/>
            <a:headEnd/>
            <a:tailEnd/>
          </a:ln>
        </p:spPr>
      </p:pic>
      <p:pic>
        <p:nvPicPr>
          <p:cNvPr id="5" name="Picture 4" descr="C:\Users\hpp\Desktop\CONCURS INSTRUMENTE\Page33.jpg"/>
          <p:cNvPicPr/>
          <p:nvPr/>
        </p:nvPicPr>
        <p:blipFill>
          <a:blip r:embed="rId3" cstate="print"/>
          <a:srcRect/>
          <a:stretch>
            <a:fillRect/>
          </a:stretch>
        </p:blipFill>
        <p:spPr bwMode="auto">
          <a:xfrm>
            <a:off x="4572000" y="573741"/>
            <a:ext cx="4572000" cy="6284259"/>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p\Desktop\CONCURS INSTRUMENTE\Page34.jpg"/>
          <p:cNvPicPr/>
          <p:nvPr/>
        </p:nvPicPr>
        <p:blipFill>
          <a:blip r:embed="rId2" cstate="print"/>
          <a:srcRect/>
          <a:stretch>
            <a:fillRect/>
          </a:stretch>
        </p:blipFill>
        <p:spPr bwMode="auto">
          <a:xfrm>
            <a:off x="1905000" y="1524000"/>
            <a:ext cx="5105400" cy="5141259"/>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001000" cy="944562"/>
          </a:xfrm>
        </p:spPr>
        <p:txBody>
          <a:bodyPr>
            <a:normAutofit/>
          </a:bodyPr>
          <a:lstStyle/>
          <a:p>
            <a:r>
              <a:rPr lang="ro-RO" sz="2400" b="1" dirty="0" smtClean="0"/>
              <a:t>P</a:t>
            </a:r>
            <a:r>
              <a:rPr lang="en-US" sz="2400" b="1" dirty="0" err="1" smtClean="0"/>
              <a:t>ictures</a:t>
            </a:r>
            <a:r>
              <a:rPr lang="en-US" sz="2400" b="1" dirty="0" smtClean="0"/>
              <a:t> with the students and their answers in Romanian</a:t>
            </a:r>
            <a:br>
              <a:rPr lang="en-US" sz="2400" b="1" dirty="0" smtClean="0"/>
            </a:br>
            <a:endParaRPr lang="en-US" sz="2400" b="1" dirty="0"/>
          </a:p>
        </p:txBody>
      </p:sp>
      <p:pic>
        <p:nvPicPr>
          <p:cNvPr id="1027" name="Picture 3"/>
          <p:cNvPicPr>
            <a:picLocks noGrp="1" noChangeAspect="1" noChangeArrowheads="1"/>
          </p:cNvPicPr>
          <p:nvPr>
            <p:ph sz="half" idx="4294967295"/>
          </p:nvPr>
        </p:nvPicPr>
        <p:blipFill>
          <a:blip r:embed="rId2" cstate="print"/>
          <a:stretch>
            <a:fillRect/>
          </a:stretch>
        </p:blipFill>
        <p:spPr bwMode="auto">
          <a:xfrm>
            <a:off x="0" y="1600200"/>
            <a:ext cx="3587750" cy="4525963"/>
          </a:xfrm>
          <a:prstGeom prst="rect">
            <a:avLst/>
          </a:prstGeom>
          <a:noFill/>
          <a:ln w="9525">
            <a:noFill/>
            <a:miter lim="800000"/>
            <a:headEnd/>
            <a:tailEnd/>
          </a:ln>
          <a:effectLst/>
        </p:spPr>
      </p:pic>
      <p:pic>
        <p:nvPicPr>
          <p:cNvPr id="8" name="Picture 7" descr="C:\Users\hpp\Desktop\CONCURS INSTRUMENTE\Page4.jpg"/>
          <p:cNvPicPr/>
          <p:nvPr/>
        </p:nvPicPr>
        <p:blipFill>
          <a:blip r:embed="rId3" cstate="print"/>
          <a:srcRect/>
          <a:stretch>
            <a:fillRect/>
          </a:stretch>
        </p:blipFill>
        <p:spPr bwMode="auto">
          <a:xfrm>
            <a:off x="4876800" y="1981200"/>
            <a:ext cx="3657600" cy="422685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pic>
        <p:nvPicPr>
          <p:cNvPr id="2050" name="Picture 2"/>
          <p:cNvPicPr>
            <a:picLocks noGrp="1" noChangeAspect="1" noChangeArrowheads="1"/>
          </p:cNvPicPr>
          <p:nvPr>
            <p:ph idx="1"/>
          </p:nvPr>
        </p:nvPicPr>
        <p:blipFill>
          <a:blip r:embed="rId2" cstate="print"/>
          <a:stretch>
            <a:fillRect/>
          </a:stretch>
        </p:blipFill>
        <p:spPr bwMode="auto">
          <a:xfrm>
            <a:off x="152400" y="1919488"/>
            <a:ext cx="3558230" cy="4525963"/>
          </a:xfrm>
          <a:prstGeom prst="rect">
            <a:avLst/>
          </a:prstGeom>
          <a:noFill/>
          <a:ln w="9525">
            <a:noFill/>
            <a:miter lim="800000"/>
            <a:headEnd/>
            <a:tailEnd/>
          </a:ln>
          <a:effectLst/>
        </p:spPr>
      </p:pic>
      <p:pic>
        <p:nvPicPr>
          <p:cNvPr id="5" name="Picture 4" descr="C:\Users\hpp\Desktop\CONCURS INSTRUMENTE\Page6.jpg"/>
          <p:cNvPicPr/>
          <p:nvPr/>
        </p:nvPicPr>
        <p:blipFill>
          <a:blip r:embed="rId3" cstate="print"/>
          <a:srcRect/>
          <a:stretch>
            <a:fillRect/>
          </a:stretch>
        </p:blipFill>
        <p:spPr bwMode="auto">
          <a:xfrm>
            <a:off x="4572000" y="1752600"/>
            <a:ext cx="4495800" cy="468405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000" b="1" dirty="0" smtClean="0">
                <a:solidFill>
                  <a:prstClr val="black"/>
                </a:solidFill>
              </a:rPr>
              <a:t>P</a:t>
            </a:r>
            <a:r>
              <a:rPr lang="en-US" sz="2000" b="1" dirty="0" err="1" smtClean="0">
                <a:solidFill>
                  <a:prstClr val="black"/>
                </a:solidFill>
              </a:rPr>
              <a:t>ictures</a:t>
            </a:r>
            <a:r>
              <a:rPr lang="en-US" sz="2000" b="1" dirty="0" smtClean="0">
                <a:solidFill>
                  <a:prstClr val="black"/>
                </a:solidFill>
              </a:rPr>
              <a:t> with the students and their answers in Romanian</a:t>
            </a:r>
            <a:endParaRPr lang="en-US" sz="2000" dirty="0"/>
          </a:p>
        </p:txBody>
      </p:sp>
      <p:pic>
        <p:nvPicPr>
          <p:cNvPr id="3074" name="Picture 2"/>
          <p:cNvPicPr>
            <a:picLocks noGrp="1" noChangeAspect="1" noChangeArrowheads="1"/>
          </p:cNvPicPr>
          <p:nvPr>
            <p:ph idx="1"/>
          </p:nvPr>
        </p:nvPicPr>
        <p:blipFill>
          <a:blip r:embed="rId2" cstate="print"/>
          <a:stretch>
            <a:fillRect/>
          </a:stretch>
        </p:blipFill>
        <p:spPr bwMode="auto">
          <a:xfrm>
            <a:off x="2861735" y="1600200"/>
            <a:ext cx="3420530" cy="45259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object proposed by Lithuania</a:t>
            </a:r>
            <a:endParaRPr lang="en-US" b="1"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62367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sz="2800" dirty="0" err="1" smtClean="0"/>
              <a:t>students’answers</a:t>
            </a:r>
            <a:r>
              <a:rPr lang="en-US" sz="2800" dirty="0" smtClean="0"/>
              <a:t> to the </a:t>
            </a:r>
            <a:r>
              <a:rPr lang="en-US" sz="2800" dirty="0" err="1" smtClean="0"/>
              <a:t>partners’questions</a:t>
            </a:r>
            <a:endParaRPr lang="en-US" sz="2800" dirty="0"/>
          </a:p>
        </p:txBody>
      </p:sp>
      <p:sp>
        <p:nvSpPr>
          <p:cNvPr id="3" name="Content Placeholder 2"/>
          <p:cNvSpPr>
            <a:spLocks noGrp="1"/>
          </p:cNvSpPr>
          <p:nvPr>
            <p:ph idx="1"/>
          </p:nvPr>
        </p:nvSpPr>
        <p:spPr/>
        <p:txBody>
          <a:bodyPr>
            <a:normAutofit/>
          </a:bodyPr>
          <a:lstStyle/>
          <a:p>
            <a:r>
              <a:rPr lang="en-US" sz="2800" dirty="0"/>
              <a:t>What is it and what do they use it for?</a:t>
            </a:r>
          </a:p>
          <a:p>
            <a:r>
              <a:rPr lang="en-US" sz="2800" dirty="0"/>
              <a:t>What other uses can it </a:t>
            </a:r>
            <a:r>
              <a:rPr lang="en-US" sz="2800" dirty="0" smtClean="0"/>
              <a:t>have?</a:t>
            </a:r>
            <a:endParaRPr lang="en-US" sz="2800" dirty="0"/>
          </a:p>
          <a:p>
            <a:r>
              <a:rPr lang="en-US" sz="2800" dirty="0"/>
              <a:t>Which machine has replaced this tool</a:t>
            </a:r>
            <a:r>
              <a:rPr lang="en-US" sz="2800" dirty="0" smtClean="0"/>
              <a:t>?</a:t>
            </a:r>
            <a:endParaRPr lang="ro-RO" sz="2800" dirty="0" smtClean="0"/>
          </a:p>
          <a:p>
            <a:r>
              <a:rPr lang="en-US" sz="2800" dirty="0" smtClean="0"/>
              <a:t>This support can be used to crush the nuts, to staple a jar lid, to open the jar lid. This tool can also be used to make soap balloons and to screw on the lid or screw. This tool can be replaced with a machine for threading / parade covers or a machine for peeling nuts or other fruits.</a:t>
            </a:r>
          </a:p>
          <a:p>
            <a:endParaRPr lang="en-US" sz="2800" dirty="0" smtClean="0"/>
          </a:p>
          <a:p>
            <a:endParaRPr lang="en-US" sz="2800" dirty="0"/>
          </a:p>
        </p:txBody>
      </p:sp>
    </p:spTree>
    <p:extLst>
      <p:ext uri="{BB962C8B-B14F-4D97-AF65-F5344CB8AC3E}">
        <p14:creationId xmlns:p14="http://schemas.microsoft.com/office/powerpoint/2010/main" val="131410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400" b="1" dirty="0" smtClean="0">
                <a:solidFill>
                  <a:prstClr val="black"/>
                </a:solidFill>
              </a:rPr>
              <a:t>Pictures with the students and their answers in Romanian</a:t>
            </a:r>
            <a:endParaRPr lang="en-US" dirty="0"/>
          </a:p>
        </p:txBody>
      </p:sp>
      <p:pic>
        <p:nvPicPr>
          <p:cNvPr id="4098" name="Picture 2"/>
          <p:cNvPicPr>
            <a:picLocks noGrp="1" noChangeAspect="1" noChangeArrowheads="1"/>
          </p:cNvPicPr>
          <p:nvPr>
            <p:ph idx="1"/>
          </p:nvPr>
        </p:nvPicPr>
        <p:blipFill>
          <a:blip r:embed="rId2" cstate="print"/>
          <a:stretch>
            <a:fillRect/>
          </a:stretch>
        </p:blipFill>
        <p:spPr bwMode="auto">
          <a:xfrm>
            <a:off x="762000" y="1295400"/>
            <a:ext cx="3453922" cy="4983163"/>
          </a:xfrm>
          <a:prstGeom prst="rect">
            <a:avLst/>
          </a:prstGeom>
          <a:noFill/>
          <a:ln w="9525">
            <a:noFill/>
            <a:miter lim="800000"/>
            <a:headEnd/>
            <a:tailEnd/>
          </a:ln>
          <a:effectLst/>
        </p:spPr>
      </p:pic>
      <p:pic>
        <p:nvPicPr>
          <p:cNvPr id="5" name="Picture 4" descr="C:\Users\hpp\Desktop\CONCURS INSTRUMENTE\Page9.jpg"/>
          <p:cNvPicPr/>
          <p:nvPr/>
        </p:nvPicPr>
        <p:blipFill>
          <a:blip r:embed="rId3" cstate="print"/>
          <a:srcRect/>
          <a:stretch>
            <a:fillRect/>
          </a:stretch>
        </p:blipFill>
        <p:spPr bwMode="auto">
          <a:xfrm>
            <a:off x="4428392" y="990600"/>
            <a:ext cx="4495800" cy="5410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823</Words>
  <Application>Microsoft Office PowerPoint</Application>
  <PresentationFormat>On-screen Show (4:3)</PresentationFormat>
  <Paragraphs>69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Little scientists building and design Europe. Game - Tool Sharing</vt:lpstr>
      <vt:lpstr>The object proposed by The Netherlands</vt:lpstr>
      <vt:lpstr>The students’ answers to the partners’questions</vt:lpstr>
      <vt:lpstr>Pictures with the students and their answers in Romanian </vt:lpstr>
      <vt:lpstr>Pictures with the students and their answers in Romanian</vt:lpstr>
      <vt:lpstr>Pictures with the students and their answers in Romanian</vt:lpstr>
      <vt:lpstr>The object proposed by Lithuania</vt:lpstr>
      <vt:lpstr>The students’answers to the partners’questions</vt:lpstr>
      <vt:lpstr>Pictures with the students and their answers in Romanian</vt:lpstr>
      <vt:lpstr>Pictures with the students and their answers in Romanian</vt:lpstr>
      <vt:lpstr>Pictures with the students and their answers in Romanian</vt:lpstr>
      <vt:lpstr>The object proposed by Italy </vt:lpstr>
      <vt:lpstr>The students’answers to the partners’questions</vt:lpstr>
      <vt:lpstr>pictures </vt:lpstr>
      <vt:lpstr>PowerPoint Presentation</vt:lpstr>
      <vt:lpstr>The object proposed by Sweden</vt:lpstr>
      <vt:lpstr>The students’answers to the partners’questions</vt:lpstr>
      <vt:lpstr>Pictures with the students and their answers in Romanian </vt:lpstr>
      <vt:lpstr>Pictures with the students and their answers in Romanian</vt:lpstr>
      <vt:lpstr>Pictures with the students and their answers in Romanian</vt:lpstr>
      <vt:lpstr>The object proposed by Greece </vt:lpstr>
      <vt:lpstr>The students’answers to the partners’questions </vt:lpstr>
      <vt:lpstr>Pictures with the students and their answers in Romanian</vt:lpstr>
      <vt:lpstr>Pictures with the students and their answers in Romanian</vt:lpstr>
      <vt:lpstr>Pictures with the students and their answers in Romanian</vt:lpstr>
      <vt:lpstr>The object proposed by Germany</vt:lpstr>
      <vt:lpstr>The students’answers to the partners’questions</vt:lpstr>
      <vt:lpstr>Pictures with the students and their answers in Romanian</vt:lpstr>
      <vt:lpstr>PowerPoint Presentation</vt:lpstr>
      <vt:lpstr>The object proposed by Romania</vt:lpstr>
      <vt:lpstr>The students’answers to the partners’questions</vt:lpstr>
      <vt:lpstr>Pictures with the students and their answers in Romanian</vt:lpstr>
      <vt:lpstr>Pictures with the students and their answers in Romanian</vt:lpstr>
      <vt:lpstr>Pictures with the students and their answers in Romanian</vt:lpstr>
      <vt:lpstr>The object proposed by Ireland</vt:lpstr>
      <vt:lpstr>The students’answers to the partners’questions</vt:lpstr>
      <vt:lpstr>Pictures with the students and their answers in Romanian</vt:lpstr>
      <vt:lpstr>Pictures with the students and their answers in Romanian</vt:lpstr>
      <vt:lpstr>Pictures with the students and their answers in Romanian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 Tool Sharing</dc:title>
  <dc:creator>Sony</dc:creator>
  <cp:lastModifiedBy>Sony</cp:lastModifiedBy>
  <cp:revision>31</cp:revision>
  <dcterms:created xsi:type="dcterms:W3CDTF">2006-08-16T00:00:00Z</dcterms:created>
  <dcterms:modified xsi:type="dcterms:W3CDTF">2019-09-12T15:18:59Z</dcterms:modified>
</cp:coreProperties>
</file>