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79" r:id="rId12"/>
    <p:sldId id="280" r:id="rId13"/>
    <p:sldId id="265" r:id="rId14"/>
  </p:sldIdLst>
  <p:sldSz cx="9144000" cy="6858000" type="screen4x3"/>
  <p:notesSz cx="9144000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24" autoAdjust="0"/>
    <p:restoredTop sz="74555" autoAdjust="0"/>
  </p:normalViewPr>
  <p:slideViewPr>
    <p:cSldViewPr>
      <p:cViewPr>
        <p:scale>
          <a:sx n="73" d="100"/>
          <a:sy n="73" d="100"/>
        </p:scale>
        <p:origin x="-2342" y="-3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251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17757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677B-CD7D-4817-9F23-383F153EAE1A}" type="datetimeFigureOut">
              <a:rPr lang="en-US"/>
              <a:pPr>
                <a:defRPr/>
              </a:pPr>
              <a:t>28.2.2018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9944-347E-4BE8-898B-C708503D896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6A3A-F491-4555-ADEE-0079BB93C161}" type="datetimeFigureOut">
              <a:rPr lang="en-US"/>
              <a:pPr>
                <a:defRPr/>
              </a:pPr>
              <a:t>28.2.2018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CEFD5-4259-4381-A9F4-313845076BF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47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C1C00-1129-492C-8F3C-52BF656B7370}" type="datetimeFigureOut">
              <a:rPr lang="en-US"/>
              <a:pPr>
                <a:defRPr/>
              </a:pPr>
              <a:t>28.2.2018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99DF-88F5-43D4-A7EB-A9094E82B58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853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62423-DBCF-429B-A0F6-136AEBE4B949}" type="datetimeFigureOut">
              <a:rPr lang="en-US"/>
              <a:pPr>
                <a:defRPr/>
              </a:pPr>
              <a:t>28.2.2018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57366-5191-4C30-9AEF-DFF65841CAA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05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E83F-E827-40EC-8199-F9734C26B7F5}" type="datetimeFigureOut">
              <a:rPr lang="en-US"/>
              <a:pPr>
                <a:defRPr/>
              </a:pPr>
              <a:t>28.2.2018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7A14-5402-490A-A8DC-CC12738798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42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1190625" y="887413"/>
            <a:ext cx="67627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o-RO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457200" y="15779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o-RO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54B6D-8B90-43C2-B6DB-36C52CA63C31}" type="datetimeFigureOut">
              <a:rPr lang="en-US"/>
              <a:pPr>
                <a:defRPr/>
              </a:pPr>
              <a:t>28.2.2018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46665A-AC06-414C-B7A2-9CBCC7476B8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96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u 1"/>
          <p:cNvSpPr>
            <a:spLocks noGrp="1"/>
          </p:cNvSpPr>
          <p:nvPr>
            <p:ph type="title"/>
          </p:nvPr>
        </p:nvSpPr>
        <p:spPr>
          <a:xfrm>
            <a:off x="1190625" y="887413"/>
            <a:ext cx="6762750" cy="307777"/>
          </a:xfrm>
        </p:spPr>
        <p:txBody>
          <a:bodyPr/>
          <a:lstStyle/>
          <a:p>
            <a:r>
              <a:rPr lang="en-US" dirty="0" smtClean="0"/>
              <a:t> WHAT IS THE ELECTRIC CURRENT?</a:t>
            </a:r>
            <a:endParaRPr lang="ro-RO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47481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/>
              <a:t>The </a:t>
            </a:r>
            <a:r>
              <a:rPr lang="en-US" dirty="0" smtClean="0"/>
              <a:t>electric current is the orderly movement of billions of free </a:t>
            </a:r>
            <a:r>
              <a:rPr lang="en-US" dirty="0" err="1" smtClean="0"/>
              <a:t>elecrons</a:t>
            </a:r>
            <a:r>
              <a:rPr lang="en-US" dirty="0" smtClean="0"/>
              <a:t>. In order for an electric current to circulate, it requires a closed electrical circuit made up of a generator and conductive bodies. It is characterized by voltage, intensity and frequency.</a:t>
            </a:r>
            <a:endParaRPr lang="ro-RO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o-RO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o-RO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o-RO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o-RO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o-RO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o-RO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o-RO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ro-RO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fr-CA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4" name="Picture 6" descr="sc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13677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84500"/>
            <a:ext cx="2078038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4" descr="CIRCUIT ELECTRIC SIMP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1613"/>
            <a:ext cx="2667000" cy="3278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u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762750" cy="1231106"/>
          </a:xfrm>
        </p:spPr>
        <p:txBody>
          <a:bodyPr/>
          <a:lstStyle/>
          <a:p>
            <a:r>
              <a:rPr lang="ro-RO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ENERGY AT HOME</a:t>
            </a:r>
            <a:br>
              <a:rPr lang="ro-RO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</a:br>
            <a:r>
              <a:rPr lang="en-US" dirty="0" smtClean="0"/>
              <a:t> The electrical current into the house  has an estimated value of 220V. There is a light circuit and a socket circuit in the house</a:t>
            </a:r>
            <a:r>
              <a:rPr lang="ro-RO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.</a:t>
            </a:r>
          </a:p>
        </p:txBody>
      </p:sp>
      <p:sp>
        <p:nvSpPr>
          <p:cNvPr id="11267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77975"/>
            <a:ext cx="8229600" cy="276225"/>
          </a:xfrm>
        </p:spPr>
        <p:txBody>
          <a:bodyPr/>
          <a:lstStyle/>
          <a:p>
            <a:r>
              <a:rPr lang="ro-RO" smtClean="0"/>
              <a:t> </a:t>
            </a:r>
          </a:p>
        </p:txBody>
      </p:sp>
      <p:pic>
        <p:nvPicPr>
          <p:cNvPr id="11268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28800"/>
            <a:ext cx="734695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u 1"/>
          <p:cNvSpPr>
            <a:spLocks noGrp="1"/>
          </p:cNvSpPr>
          <p:nvPr>
            <p:ph type="title"/>
          </p:nvPr>
        </p:nvSpPr>
        <p:spPr>
          <a:xfrm>
            <a:off x="1190625" y="887413"/>
            <a:ext cx="6762750" cy="307975"/>
          </a:xfrm>
        </p:spPr>
        <p:txBody>
          <a:bodyPr/>
          <a:lstStyle/>
          <a:p>
            <a:r>
              <a:rPr lang="en-US" dirty="0" smtClean="0"/>
              <a:t>Discover the keyword</a:t>
            </a:r>
            <a:r>
              <a:rPr lang="ro-RO" dirty="0" smtClean="0">
                <a:latin typeface="Comic Sans MS" pitchFamily="66" charset="0"/>
                <a:cs typeface="Arial" charset="0"/>
              </a:rPr>
              <a:t>!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77975"/>
            <a:ext cx="8229600" cy="581697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/>
                <a:cs typeface="Times New Roman"/>
              </a:rPr>
              <a:t>Transports power from power </a:t>
            </a:r>
            <a:r>
              <a:rPr lang="en-US" dirty="0" err="1">
                <a:ea typeface="Calibri"/>
                <a:cs typeface="Times New Roman"/>
              </a:rPr>
              <a:t>centres</a:t>
            </a:r>
            <a:r>
              <a:rPr lang="en-US" dirty="0">
                <a:ea typeface="Calibri"/>
                <a:cs typeface="Times New Roman"/>
              </a:rPr>
              <a:t>  to distribution stations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/>
                <a:cs typeface="Times New Roman"/>
              </a:rPr>
              <a:t>Uses uranium as a source of energy	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/>
                <a:cs typeface="Times New Roman"/>
              </a:rPr>
              <a:t>Can not be stored, it should be consumed / used as soon as it is produced.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/>
                <a:cs typeface="Times New Roman"/>
              </a:rPr>
              <a:t>Uses hydrocarbons and coal as a source of energy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/>
                <a:cs typeface="Times New Roman"/>
              </a:rPr>
              <a:t>Transforms primary energy into electricity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a typeface="Calibri"/>
                <a:cs typeface="Times New Roman"/>
              </a:rPr>
              <a:t>Water is the primary energy source</a:t>
            </a:r>
          </a:p>
          <a:p>
            <a:pPr marL="0" indent="0">
              <a:spcAft>
                <a:spcPts val="0"/>
              </a:spcAft>
              <a:defRPr/>
            </a:pPr>
            <a:endParaRPr lang="ro-RO" dirty="0">
              <a:latin typeface="Times New Roman"/>
              <a:ea typeface="SimSun"/>
            </a:endParaRPr>
          </a:p>
          <a:p>
            <a:pPr>
              <a:defRPr/>
            </a:pPr>
            <a:endParaRPr lang="ro-RO" dirty="0"/>
          </a:p>
          <a:p>
            <a:pPr>
              <a:defRPr/>
            </a:pPr>
            <a:endParaRPr lang="ro-RO" dirty="0"/>
          </a:p>
          <a:p>
            <a:pPr>
              <a:defRPr/>
            </a:pPr>
            <a:r>
              <a:rPr lang="ro-RO" dirty="0"/>
              <a:t>														</a:t>
            </a:r>
          </a:p>
          <a:p>
            <a:pPr>
              <a:defRPr/>
            </a:pPr>
            <a:r>
              <a:rPr lang="ro-RO" dirty="0"/>
              <a:t>						</a:t>
            </a:r>
          </a:p>
          <a:p>
            <a:pPr>
              <a:defRPr/>
            </a:pPr>
            <a:r>
              <a:rPr lang="ro-RO" dirty="0"/>
              <a:t>										</a:t>
            </a:r>
          </a:p>
          <a:p>
            <a:pPr>
              <a:defRPr/>
            </a:pPr>
            <a:r>
              <a:rPr lang="ro-RO" dirty="0"/>
              <a:t>													</a:t>
            </a:r>
          </a:p>
          <a:p>
            <a:pPr>
              <a:defRPr/>
            </a:pPr>
            <a:r>
              <a:rPr lang="ro-RO" dirty="0"/>
              <a:t>								</a:t>
            </a:r>
          </a:p>
          <a:p>
            <a:pPr>
              <a:defRPr/>
            </a:pPr>
            <a:r>
              <a:rPr lang="ro-RO" dirty="0"/>
              <a:t>												</a:t>
            </a:r>
          </a:p>
          <a:p>
            <a:pPr>
              <a:defRPr/>
            </a:pPr>
            <a:r>
              <a:rPr lang="ro-RO" dirty="0"/>
              <a:t> 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68711"/>
              </p:ext>
            </p:extLst>
          </p:nvPr>
        </p:nvGraphicFramePr>
        <p:xfrm>
          <a:off x="1143000" y="3810000"/>
          <a:ext cx="6505579" cy="2222499"/>
        </p:xfrm>
        <a:graphic>
          <a:graphicData uri="http://schemas.openxmlformats.org/drawingml/2006/table">
            <a:tbl>
              <a:tblPr firstRow="1" firstCol="1" bandRow="1"/>
              <a:tblGrid>
                <a:gridCol w="461980"/>
                <a:gridCol w="379912"/>
                <a:gridCol w="250307"/>
                <a:gridCol w="375460"/>
                <a:gridCol w="482007"/>
                <a:gridCol w="523444"/>
                <a:gridCol w="313884"/>
                <a:gridCol w="459867"/>
                <a:gridCol w="375460"/>
                <a:gridCol w="375460"/>
                <a:gridCol w="425334"/>
                <a:gridCol w="430559"/>
                <a:gridCol w="430559"/>
                <a:gridCol w="404447"/>
                <a:gridCol w="234348"/>
                <a:gridCol w="93976"/>
                <a:gridCol w="269447"/>
                <a:gridCol w="125152"/>
                <a:gridCol w="93976"/>
              </a:tblGrid>
              <a:tr h="273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L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I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N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S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  <a:endParaRPr lang="ro-RO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L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C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R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I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C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A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L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56170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SimSun"/>
                        </a:rPr>
                        <a:t>N</a:t>
                      </a:r>
                      <a:endParaRPr lang="ro-RO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U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C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L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A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R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9891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L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SimSun"/>
                        </a:rPr>
                        <a:t>E</a:t>
                      </a:r>
                      <a:endParaRPr lang="ro-RO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C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R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I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C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I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Y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9891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H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Times New Roman"/>
                          <a:ea typeface="SimSun"/>
                        </a:rPr>
                        <a:t>R</a:t>
                      </a:r>
                      <a:endParaRPr lang="ro-RO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M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O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L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C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R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I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C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o-RO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8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SimSun"/>
                        </a:rPr>
                        <a:t>G</a:t>
                      </a:r>
                      <a:endParaRPr lang="ro-RO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N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R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A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O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R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8466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H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Times New Roman"/>
                          <a:ea typeface="SimSun"/>
                        </a:rPr>
                        <a:t>Y</a:t>
                      </a:r>
                      <a:endParaRPr lang="ro-RO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R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O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L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E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C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T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R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>
                          <a:effectLst/>
                          <a:latin typeface="Times New Roman"/>
                          <a:ea typeface="SimSun"/>
                        </a:rPr>
                        <a:t>I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o-RO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SimSun"/>
                        </a:rPr>
                        <a:t>C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o-RO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406" name="Rectangle 3"/>
          <p:cNvSpPr>
            <a:spLocks noChangeArrowheads="1"/>
          </p:cNvSpPr>
          <p:nvPr/>
        </p:nvSpPr>
        <p:spPr bwMode="auto">
          <a:xfrm>
            <a:off x="1303338" y="3097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o-RO" altLang="zh-CN" sz="1200">
                <a:latin typeface="Times New Roman" pitchFamily="18" charset="0"/>
              </a:rPr>
              <a:t>                               </a:t>
            </a:r>
            <a:endParaRPr lang="ro-RO" altLang="zh-CN"/>
          </a:p>
        </p:txBody>
      </p:sp>
      <p:pic>
        <p:nvPicPr>
          <p:cNvPr id="12407" name="Picture 119" descr="C:\Users\Admin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1028776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ChangeArrowheads="1"/>
          </p:cNvSpPr>
          <p:nvPr/>
        </p:nvSpPr>
        <p:spPr bwMode="auto">
          <a:xfrm>
            <a:off x="1187450" y="908050"/>
            <a:ext cx="7629525" cy="4375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o-RO"/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979488" y="474663"/>
            <a:ext cx="2246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o-RO" b="1" dirty="0">
                <a:latin typeface="Arial" charset="0"/>
              </a:rPr>
              <a:t>E</a:t>
            </a:r>
            <a:r>
              <a:rPr lang="en-US" b="1" dirty="0" err="1" smtClean="0">
                <a:latin typeface="Arial" charset="0"/>
              </a:rPr>
              <a:t>lectrical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security </a:t>
            </a:r>
            <a:endParaRPr lang="ro-RO" dirty="0">
              <a:latin typeface="Arial" charset="0"/>
            </a:endParaRPr>
          </a:p>
        </p:txBody>
      </p:sp>
      <p:sp>
        <p:nvSpPr>
          <p:cNvPr id="13316" name="object 4"/>
          <p:cNvSpPr txBox="1">
            <a:spLocks noChangeArrowheads="1"/>
          </p:cNvSpPr>
          <p:nvPr/>
        </p:nvSpPr>
        <p:spPr bwMode="auto">
          <a:xfrm>
            <a:off x="1411288" y="5445125"/>
            <a:ext cx="6361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Electricity </a:t>
            </a:r>
            <a:r>
              <a:rPr lang="en-US" dirty="0" smtClean="0"/>
              <a:t>assures us everyday comfort, it is not dangerous if we comply with /follow the electrical safety rules.</a:t>
            </a:r>
            <a:endParaRPr lang="ro-RO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 noChangeArrowheads="1"/>
          </p:cNvSpPr>
          <p:nvPr/>
        </p:nvSpPr>
        <p:spPr bwMode="auto">
          <a:xfrm>
            <a:off x="1362868" y="1383690"/>
            <a:ext cx="6659563" cy="381317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o-RO"/>
          </a:p>
        </p:txBody>
      </p:sp>
      <p:sp>
        <p:nvSpPr>
          <p:cNvPr id="2051" name="object 3"/>
          <p:cNvSpPr txBox="1">
            <a:spLocks noChangeArrowheads="1"/>
          </p:cNvSpPr>
          <p:nvPr/>
        </p:nvSpPr>
        <p:spPr bwMode="auto">
          <a:xfrm>
            <a:off x="1465263" y="921972"/>
            <a:ext cx="3227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Arial" charset="0"/>
              </a:rPr>
              <a:t>ELECTRICAL ENERGY/ELECTRICITY</a:t>
            </a:r>
            <a:endParaRPr lang="ro-RO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539750" y="620713"/>
            <a:ext cx="7896225" cy="4530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o-RO"/>
          </a:p>
        </p:txBody>
      </p:sp>
      <p:sp>
        <p:nvSpPr>
          <p:cNvPr id="3075" name="object 3"/>
          <p:cNvSpPr txBox="1">
            <a:spLocks noChangeArrowheads="1"/>
          </p:cNvSpPr>
          <p:nvPr/>
        </p:nvSpPr>
        <p:spPr bwMode="auto">
          <a:xfrm>
            <a:off x="2922588" y="5229225"/>
            <a:ext cx="48752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Electricity </a:t>
            </a:r>
            <a:r>
              <a:rPr lang="en-US" dirty="0" smtClean="0"/>
              <a:t>can not be stored, it should be consumed / used as soon as it is produced by the generator</a:t>
            </a:r>
            <a:endParaRPr lang="ro-RO" b="1" dirty="0">
              <a:solidFill>
                <a:srgbClr val="CD1F2C"/>
              </a:solidFill>
              <a:latin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588" y="258763"/>
            <a:ext cx="3122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Arial"/>
                <a:cs typeface="Arial"/>
              </a:rPr>
              <a:t>ELECTRICITY Generation 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1122363" y="878681"/>
            <a:ext cx="7678738" cy="4398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o-RO"/>
          </a:p>
        </p:txBody>
      </p:sp>
      <p:sp>
        <p:nvSpPr>
          <p:cNvPr id="4099" name="object 3"/>
          <p:cNvSpPr txBox="1">
            <a:spLocks noChangeArrowheads="1"/>
          </p:cNvSpPr>
          <p:nvPr/>
        </p:nvSpPr>
        <p:spPr bwMode="auto">
          <a:xfrm>
            <a:off x="3714750" y="5541963"/>
            <a:ext cx="37576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HYDROELECTRIC </a:t>
            </a:r>
            <a:r>
              <a:rPr lang="en-US" dirty="0" smtClean="0"/>
              <a:t>CENTRES  use water as a source of energy</a:t>
            </a:r>
            <a:endParaRPr lang="ro-RO" dirty="0">
              <a:latin typeface="Arial" charset="0"/>
            </a:endParaRPr>
          </a:p>
        </p:txBody>
      </p:sp>
      <p:sp>
        <p:nvSpPr>
          <p:cNvPr id="4100" name="object 4"/>
          <p:cNvSpPr txBox="1">
            <a:spLocks noChangeArrowheads="1"/>
          </p:cNvSpPr>
          <p:nvPr/>
        </p:nvSpPr>
        <p:spPr bwMode="auto">
          <a:xfrm>
            <a:off x="1122362" y="258763"/>
            <a:ext cx="3373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Hydroelectric generation </a:t>
            </a:r>
            <a:r>
              <a:rPr lang="ro-RO" b="1" dirty="0" smtClean="0">
                <a:latin typeface="Arial" charset="0"/>
              </a:rPr>
              <a:t> </a:t>
            </a:r>
            <a:endParaRPr lang="ro-RO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395288" y="333375"/>
            <a:ext cx="8388350" cy="48085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dirty="0" smtClean="0"/>
              <a:t>//</a:t>
            </a:r>
            <a:endParaRPr lang="ro-RO" dirty="0"/>
          </a:p>
        </p:txBody>
      </p:sp>
      <p:sp>
        <p:nvSpPr>
          <p:cNvPr id="5123" name="object 3"/>
          <p:cNvSpPr txBox="1">
            <a:spLocks noChangeArrowheads="1"/>
          </p:cNvSpPr>
          <p:nvPr/>
        </p:nvSpPr>
        <p:spPr bwMode="auto">
          <a:xfrm>
            <a:off x="3067050" y="5372100"/>
            <a:ext cx="50355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/>
              <a:t>ELECTRICAL </a:t>
            </a:r>
            <a:r>
              <a:rPr lang="en-US" b="1" dirty="0" smtClean="0"/>
              <a:t>THERMOFING CENTRES  use hydrocarbons and coal as a source of energy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o-RO" dirty="0">
              <a:latin typeface="Arial" charset="0"/>
            </a:endParaRPr>
          </a:p>
        </p:txBody>
      </p:sp>
      <p:sp>
        <p:nvSpPr>
          <p:cNvPr id="5124" name="object 4"/>
          <p:cNvSpPr txBox="1">
            <a:spLocks noChangeArrowheads="1"/>
          </p:cNvSpPr>
          <p:nvPr/>
        </p:nvSpPr>
        <p:spPr bwMode="auto">
          <a:xfrm>
            <a:off x="838200" y="330200"/>
            <a:ext cx="4038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o-RO" sz="2000" b="1" dirty="0">
                <a:latin typeface="Arial" charset="0"/>
              </a:rPr>
              <a:t> </a:t>
            </a:r>
            <a:r>
              <a:rPr lang="ro-RO" sz="2000" b="1" dirty="0" smtClean="0">
                <a:latin typeface="Arial" charset="0"/>
              </a:rPr>
              <a:t>   T</a:t>
            </a:r>
            <a:r>
              <a:rPr lang="en-US" sz="2000" dirty="0" err="1" smtClean="0"/>
              <a:t>hermoelectric</a:t>
            </a:r>
            <a:r>
              <a:rPr lang="en-US" sz="2000" dirty="0" smtClean="0"/>
              <a:t> </a:t>
            </a:r>
            <a:r>
              <a:rPr lang="en-US" sz="2000" dirty="0" smtClean="0"/>
              <a:t>generation</a:t>
            </a:r>
            <a:endParaRPr lang="ro-RO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1116013" y="404813"/>
            <a:ext cx="7477125" cy="4283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o-RO"/>
          </a:p>
        </p:txBody>
      </p:sp>
      <p:sp>
        <p:nvSpPr>
          <p:cNvPr id="3" name="object 3"/>
          <p:cNvSpPr txBox="1"/>
          <p:nvPr/>
        </p:nvSpPr>
        <p:spPr>
          <a:xfrm>
            <a:off x="1411287" y="546100"/>
            <a:ext cx="344328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GENERATION  </a:t>
            </a:r>
            <a:r>
              <a:rPr lang="en-US" dirty="0" smtClean="0"/>
              <a:t>USING NUCLEAR ENERGY</a:t>
            </a:r>
            <a:endParaRPr dirty="0">
              <a:latin typeface="Arial"/>
              <a:cs typeface="Arial"/>
            </a:endParaRPr>
          </a:p>
        </p:txBody>
      </p:sp>
      <p:sp>
        <p:nvSpPr>
          <p:cNvPr id="6148" name="object 4"/>
          <p:cNvSpPr txBox="1">
            <a:spLocks noChangeArrowheads="1"/>
          </p:cNvSpPr>
          <p:nvPr/>
        </p:nvSpPr>
        <p:spPr bwMode="auto">
          <a:xfrm>
            <a:off x="3282950" y="4868863"/>
            <a:ext cx="4127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NUCLEAR </a:t>
            </a:r>
            <a:r>
              <a:rPr lang="en-US" dirty="0" smtClean="0"/>
              <a:t>ENERGY uses uranium as a source of energy</a:t>
            </a:r>
            <a:endParaRPr lang="ro-RO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755650" y="692150"/>
            <a:ext cx="8066088" cy="46259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o-RO"/>
          </a:p>
        </p:txBody>
      </p:sp>
      <p:sp>
        <p:nvSpPr>
          <p:cNvPr id="7171" name="object 3"/>
          <p:cNvSpPr txBox="1">
            <a:spLocks noChangeArrowheads="1"/>
          </p:cNvSpPr>
          <p:nvPr/>
        </p:nvSpPr>
        <p:spPr bwMode="auto">
          <a:xfrm>
            <a:off x="763588" y="330200"/>
            <a:ext cx="5216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ALTERNATIVE </a:t>
            </a:r>
            <a:r>
              <a:rPr lang="en-US" dirty="0" smtClean="0"/>
              <a:t>GENERATION (USING OTHER ENERGY SOURCES</a:t>
            </a:r>
            <a:endParaRPr lang="ro-RO" dirty="0">
              <a:latin typeface="Arial" charset="0"/>
            </a:endParaRPr>
          </a:p>
        </p:txBody>
      </p:sp>
      <p:sp>
        <p:nvSpPr>
          <p:cNvPr id="7172" name="object 4"/>
          <p:cNvSpPr txBox="1">
            <a:spLocks noChangeArrowheads="1"/>
          </p:cNvSpPr>
          <p:nvPr/>
        </p:nvSpPr>
        <p:spPr bwMode="auto">
          <a:xfrm>
            <a:off x="2706688" y="5516563"/>
            <a:ext cx="56657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Electricity </a:t>
            </a:r>
            <a:r>
              <a:rPr lang="en-US" dirty="0" smtClean="0"/>
              <a:t>can also be generated using biomass, wind power and solar power. Wind power </a:t>
            </a:r>
            <a:r>
              <a:rPr lang="en-US" dirty="0" err="1" smtClean="0"/>
              <a:t>centres</a:t>
            </a:r>
            <a:r>
              <a:rPr lang="en-US" dirty="0" smtClean="0"/>
              <a:t>, solar power stations</a:t>
            </a:r>
            <a:endParaRPr lang="ro-RO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 noChangeArrowheads="1"/>
          </p:cNvSpPr>
          <p:nvPr/>
        </p:nvSpPr>
        <p:spPr bwMode="auto">
          <a:xfrm>
            <a:off x="1042988" y="836613"/>
            <a:ext cx="7585075" cy="4346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o-RO"/>
          </a:p>
        </p:txBody>
      </p:sp>
      <p:sp>
        <p:nvSpPr>
          <p:cNvPr id="3" name="object 3"/>
          <p:cNvSpPr txBox="1"/>
          <p:nvPr/>
        </p:nvSpPr>
        <p:spPr>
          <a:xfrm>
            <a:off x="835025" y="474663"/>
            <a:ext cx="1906588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5" dirty="0" smtClean="0">
                <a:latin typeface="Arial"/>
                <a:cs typeface="Arial"/>
              </a:rPr>
              <a:t>Transport </a:t>
            </a:r>
            <a:endParaRPr dirty="0">
              <a:latin typeface="Arial"/>
              <a:cs typeface="Arial"/>
            </a:endParaRPr>
          </a:p>
        </p:txBody>
      </p:sp>
      <p:sp>
        <p:nvSpPr>
          <p:cNvPr id="8196" name="object 4"/>
          <p:cNvSpPr txBox="1">
            <a:spLocks noChangeArrowheads="1"/>
          </p:cNvSpPr>
          <p:nvPr/>
        </p:nvSpPr>
        <p:spPr bwMode="auto">
          <a:xfrm>
            <a:off x="2706688" y="5372100"/>
            <a:ext cx="4543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ELECTRICAL </a:t>
            </a:r>
            <a:r>
              <a:rPr lang="en-US" dirty="0" smtClean="0"/>
              <a:t>TRANSPORT LINES transport electricity from power </a:t>
            </a:r>
            <a:r>
              <a:rPr lang="en-US" dirty="0" err="1" smtClean="0"/>
              <a:t>centres</a:t>
            </a:r>
            <a:r>
              <a:rPr lang="en-US" dirty="0" smtClean="0"/>
              <a:t> to the distribution stations.</a:t>
            </a:r>
            <a:endParaRPr lang="ro-RO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ChangeArrowheads="1"/>
          </p:cNvSpPr>
          <p:nvPr/>
        </p:nvSpPr>
        <p:spPr bwMode="auto">
          <a:xfrm>
            <a:off x="1331913" y="1125538"/>
            <a:ext cx="7346950" cy="4211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o-RO"/>
          </a:p>
        </p:txBody>
      </p:sp>
      <p:sp>
        <p:nvSpPr>
          <p:cNvPr id="9219" name="object 3"/>
          <p:cNvSpPr txBox="1">
            <a:spLocks noChangeArrowheads="1"/>
          </p:cNvSpPr>
          <p:nvPr/>
        </p:nvSpPr>
        <p:spPr bwMode="auto">
          <a:xfrm>
            <a:off x="835025" y="403225"/>
            <a:ext cx="1460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Distribution </a:t>
            </a:r>
            <a:endParaRPr lang="ro-RO" dirty="0">
              <a:latin typeface="Arial" charset="0"/>
            </a:endParaRPr>
          </a:p>
        </p:txBody>
      </p:sp>
      <p:sp>
        <p:nvSpPr>
          <p:cNvPr id="9220" name="object 4"/>
          <p:cNvSpPr txBox="1">
            <a:spLocks noChangeArrowheads="1"/>
          </p:cNvSpPr>
          <p:nvPr/>
        </p:nvSpPr>
        <p:spPr bwMode="auto">
          <a:xfrm>
            <a:off x="1338263" y="5445125"/>
            <a:ext cx="58912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DISTRIBUTION </a:t>
            </a:r>
            <a:r>
              <a:rPr lang="en-US" dirty="0" smtClean="0"/>
              <a:t>LINES transport electricity from distribution stations to houses, offices and factories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o-RO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293</Words>
  <Application>Microsoft Office PowerPoint</Application>
  <PresentationFormat>On-screen Show (4:3)</PresentationFormat>
  <Paragraphs>127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IS THE ELECTRIC CURRENT?</vt:lpstr>
      <vt:lpstr>ENERGY AT HOME  The electrical current into the house  has an estimated value of 220V. There is a light circuit and a socket circuit in the house.</vt:lpstr>
      <vt:lpstr>Discover the keyword!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mary</dc:creator>
  <cp:lastModifiedBy>Sony</cp:lastModifiedBy>
  <cp:revision>41</cp:revision>
  <dcterms:created xsi:type="dcterms:W3CDTF">2018-02-27T11:34:59Z</dcterms:created>
  <dcterms:modified xsi:type="dcterms:W3CDTF">2018-02-28T17:26:30Z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2018-02-27T00:00:00Z</vt:filetime>
  </property>
  <property fmtid="{D5CDD505-2E9C-101B-9397-08002B2CF9AE}" pid="3" name="LastSaved">
    <vt:filetime>2018-02-27T00:00:00Z</vt:filetime>
  </property>
</Properties>
</file>