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6" name="Marcador de Posição d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7" name="Marcador de Posição de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8" name="Marcador de Posição de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24" name="Marcador de Posição do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29" name="Marcador de Posição do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1" name="Marcador de Posição do Número do Diapositivo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4CCB99-4BE8-4DE4-8F2F-FD0D9BD84DE2}" type="datetimeFigureOut">
              <a:rPr lang="pt-PT" smtClean="0"/>
              <a:pPr/>
              <a:t>14-01-2018</a:t>
            </a:fld>
            <a:endParaRPr lang="pt-PT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7B891F-2D6E-483B-A19C-71BDB2FA9D24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 smtClean="0"/>
              <a:t>           </a:t>
            </a:r>
            <a:r>
              <a:rPr lang="pt-PT" dirty="0" smtClean="0"/>
              <a:t> Fogaceiras  </a:t>
            </a:r>
            <a:r>
              <a:rPr lang="pt-PT" dirty="0" err="1" smtClean="0"/>
              <a:t>Party</a:t>
            </a:r>
            <a:endParaRPr lang="pt-PT" dirty="0"/>
          </a:p>
        </p:txBody>
      </p:sp>
      <p:pic>
        <p:nvPicPr>
          <p:cNvPr id="14338" name="Picture 2" descr="Resultado de imagem para historia das fogaceiras de santa maria da feira o cortej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85728"/>
            <a:ext cx="5857916" cy="4398209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571472" y="5572140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smtClean="0"/>
              <a:t>20th  </a:t>
            </a:r>
            <a:r>
              <a:rPr lang="pt-PT" dirty="0" err="1" smtClean="0"/>
              <a:t>January</a:t>
            </a:r>
            <a:r>
              <a:rPr lang="pt-PT" dirty="0" smtClean="0"/>
              <a:t>, San Sebastian </a:t>
            </a:r>
            <a:r>
              <a:rPr lang="pt-PT" dirty="0" err="1" smtClean="0"/>
              <a:t>Day</a:t>
            </a:r>
            <a:r>
              <a:rPr lang="pt-PT" dirty="0" smtClean="0"/>
              <a:t> </a:t>
            </a:r>
            <a:r>
              <a:rPr lang="pt-PT" dirty="0" smtClean="0"/>
              <a:t> </a:t>
            </a:r>
            <a:r>
              <a:rPr lang="pt-PT" dirty="0" smtClean="0"/>
              <a:t>- </a:t>
            </a:r>
            <a:r>
              <a:rPr lang="pt-PT" dirty="0" smtClean="0"/>
              <a:t>Santa </a:t>
            </a:r>
            <a:r>
              <a:rPr lang="pt-PT" dirty="0" smtClean="0"/>
              <a:t>Maria da Feira.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358246" cy="5072098"/>
          </a:xfrm>
        </p:spPr>
        <p:txBody>
          <a:bodyPr>
            <a:normAutofit lnSpcReduction="10000"/>
          </a:bodyPr>
          <a:lstStyle/>
          <a:p>
            <a:pPr marL="1884363" indent="-1884363"/>
            <a:r>
              <a:rPr lang="pt-PT" dirty="0" smtClean="0"/>
              <a:t>In</a:t>
            </a:r>
            <a:r>
              <a:rPr lang="pt-PT" dirty="0" smtClean="0"/>
              <a:t> 1505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plague</a:t>
            </a:r>
            <a:r>
              <a:rPr lang="pt-PT" dirty="0" smtClean="0"/>
              <a:t> </a:t>
            </a:r>
            <a:r>
              <a:rPr lang="pt-PT" dirty="0" err="1" smtClean="0"/>
              <a:t>arrived</a:t>
            </a:r>
            <a:r>
              <a:rPr lang="pt-PT" dirty="0" smtClean="0"/>
              <a:t> </a:t>
            </a:r>
            <a:r>
              <a:rPr lang="pt-PT" dirty="0" err="1" smtClean="0"/>
              <a:t>again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Portugal, in Santa Maria da Feira. </a:t>
            </a:r>
            <a:r>
              <a:rPr lang="pt-PT" dirty="0" err="1" smtClean="0"/>
              <a:t>Tradition</a:t>
            </a:r>
            <a:r>
              <a:rPr lang="pt-PT" dirty="0" smtClean="0"/>
              <a:t> </a:t>
            </a:r>
            <a:r>
              <a:rPr lang="pt-PT" dirty="0" err="1" smtClean="0"/>
              <a:t>says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Counts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Castle</a:t>
            </a:r>
            <a:r>
              <a:rPr lang="pt-PT" dirty="0" smtClean="0"/>
              <a:t> 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people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town</a:t>
            </a:r>
            <a:r>
              <a:rPr lang="pt-PT" dirty="0" smtClean="0"/>
              <a:t>,  </a:t>
            </a:r>
            <a:r>
              <a:rPr lang="pt-PT" dirty="0" err="1" smtClean="0"/>
              <a:t>promised</a:t>
            </a:r>
            <a:r>
              <a:rPr lang="pt-PT" dirty="0" smtClean="0"/>
              <a:t> </a:t>
            </a:r>
            <a:r>
              <a:rPr lang="pt-PT" dirty="0" smtClean="0"/>
              <a:t>to</a:t>
            </a:r>
            <a:r>
              <a:rPr lang="pt-PT" dirty="0" smtClean="0"/>
              <a:t> San Sebastian to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every</a:t>
            </a:r>
            <a:r>
              <a:rPr lang="pt-PT" dirty="0" smtClean="0"/>
              <a:t> </a:t>
            </a:r>
            <a:r>
              <a:rPr lang="pt-PT" dirty="0" err="1" smtClean="0"/>
              <a:t>year</a:t>
            </a:r>
            <a:r>
              <a:rPr lang="pt-PT" dirty="0" smtClean="0"/>
              <a:t> a </a:t>
            </a:r>
            <a:r>
              <a:rPr lang="pt-PT" dirty="0" err="1" smtClean="0"/>
              <a:t>big</a:t>
            </a:r>
            <a:r>
              <a:rPr lang="pt-PT" dirty="0" smtClean="0"/>
              <a:t> </a:t>
            </a:r>
            <a:r>
              <a:rPr lang="pt-PT" dirty="0" err="1" smtClean="0"/>
              <a:t>party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send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plague</a:t>
            </a:r>
            <a:r>
              <a:rPr lang="pt-PT" dirty="0" smtClean="0"/>
              <a:t> </a:t>
            </a:r>
            <a:r>
              <a:rPr lang="pt-PT" dirty="0" err="1" smtClean="0"/>
              <a:t>away</a:t>
            </a:r>
            <a:r>
              <a:rPr lang="pt-PT" dirty="0" smtClean="0"/>
              <a:t>.  </a:t>
            </a:r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every</a:t>
            </a:r>
            <a:r>
              <a:rPr lang="pt-PT" dirty="0" smtClean="0"/>
              <a:t> </a:t>
            </a:r>
            <a:r>
              <a:rPr lang="pt-PT" dirty="0" err="1" smtClean="0"/>
              <a:t>year</a:t>
            </a:r>
            <a:r>
              <a:rPr lang="pt-PT" dirty="0" smtClean="0"/>
              <a:t>, </a:t>
            </a:r>
            <a:r>
              <a:rPr lang="pt-PT" dirty="0" err="1" smtClean="0"/>
              <a:t>people</a:t>
            </a:r>
            <a:r>
              <a:rPr lang="pt-PT" dirty="0" smtClean="0"/>
              <a:t> </a:t>
            </a:r>
            <a:r>
              <a:rPr lang="pt-PT" dirty="0" err="1" smtClean="0"/>
              <a:t>offers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smtClean="0"/>
              <a:t>S</a:t>
            </a:r>
            <a:r>
              <a:rPr lang="pt-PT" dirty="0" smtClean="0"/>
              <a:t>aint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fogaça</a:t>
            </a:r>
            <a:r>
              <a:rPr lang="en-US" dirty="0" smtClean="0"/>
              <a:t> </a:t>
            </a:r>
            <a:r>
              <a:rPr lang="en-US" dirty="0" smtClean="0"/>
              <a:t>- sweet bread. Its </a:t>
            </a:r>
            <a:r>
              <a:rPr lang="en-US" dirty="0" smtClean="0"/>
              <a:t>shape stylizes the tower of the castle with its four bowlers.</a:t>
            </a:r>
            <a:r>
              <a:rPr lang="pt-PT" dirty="0" smtClean="0"/>
              <a:t> </a:t>
            </a:r>
            <a:endParaRPr lang="pt-PT" dirty="0" smtClean="0"/>
          </a:p>
          <a:p>
            <a:endParaRPr lang="pt-PT" dirty="0"/>
          </a:p>
        </p:txBody>
      </p:sp>
      <p:pic>
        <p:nvPicPr>
          <p:cNvPr id="4" name="Imagem 3" descr="Imagem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1756588" cy="163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41550"/>
            <a:r>
              <a:rPr lang="pt-PT" dirty="0" smtClean="0"/>
              <a:t>San Sebastian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en-US" dirty="0" smtClean="0"/>
              <a:t>the patron saint of the city</a:t>
            </a:r>
            <a:r>
              <a:rPr lang="en-US" dirty="0" smtClean="0"/>
              <a:t>.</a:t>
            </a:r>
          </a:p>
          <a:p>
            <a:pPr marL="2241550"/>
            <a:r>
              <a:rPr lang="en-US" dirty="0" smtClean="0"/>
              <a:t> </a:t>
            </a:r>
            <a:r>
              <a:rPr lang="en-US" dirty="0" smtClean="0"/>
              <a:t>The people did not forget the promise and every year there is this </a:t>
            </a:r>
            <a:r>
              <a:rPr lang="en-US" dirty="0" smtClean="0"/>
              <a:t>party </a:t>
            </a:r>
            <a:r>
              <a:rPr lang="en-US" dirty="0" smtClean="0"/>
              <a:t>in which the </a:t>
            </a:r>
            <a:r>
              <a:rPr lang="en-US" dirty="0" err="1" smtClean="0"/>
              <a:t>Fogaça</a:t>
            </a:r>
            <a:r>
              <a:rPr lang="en-US" dirty="0" smtClean="0"/>
              <a:t> offering is made</a:t>
            </a:r>
            <a:r>
              <a:rPr lang="en-US" dirty="0" smtClean="0"/>
              <a:t>.</a:t>
            </a:r>
          </a:p>
          <a:p>
            <a:pPr marL="2241550"/>
            <a:r>
              <a:rPr lang="en-US" dirty="0" smtClean="0"/>
              <a:t> </a:t>
            </a:r>
            <a:r>
              <a:rPr lang="en-US" dirty="0" smtClean="0"/>
              <a:t>The tradition </a:t>
            </a:r>
            <a:r>
              <a:rPr lang="en-US" dirty="0" smtClean="0"/>
              <a:t>exists </a:t>
            </a:r>
            <a:r>
              <a:rPr lang="en-US" dirty="0" smtClean="0"/>
              <a:t>since the </a:t>
            </a:r>
            <a:r>
              <a:rPr lang="en-US" dirty="0" smtClean="0"/>
              <a:t>XVI </a:t>
            </a:r>
            <a:r>
              <a:rPr lang="en-US" dirty="0" err="1" smtClean="0"/>
              <a:t>th</a:t>
            </a:r>
            <a:r>
              <a:rPr lang="en-US" dirty="0" smtClean="0"/>
              <a:t> century.</a:t>
            </a:r>
            <a:endParaRPr lang="pt-PT" dirty="0" smtClean="0"/>
          </a:p>
          <a:p>
            <a:endParaRPr lang="pt-PT" dirty="0"/>
          </a:p>
        </p:txBody>
      </p:sp>
      <p:pic>
        <p:nvPicPr>
          <p:cNvPr id="4" name="Imagem 3" descr="Imagem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185738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magem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8643998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5373216"/>
            <a:ext cx="8686800" cy="108154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The tradition demands that during this party, the fire-breathing girls, coming from all </a:t>
            </a:r>
            <a:r>
              <a:rPr lang="en-US" dirty="0" smtClean="0">
                <a:solidFill>
                  <a:schemeClr val="tx1"/>
                </a:solidFill>
              </a:rPr>
              <a:t>Santa </a:t>
            </a:r>
            <a:r>
              <a:rPr lang="en-US" dirty="0" smtClean="0">
                <a:solidFill>
                  <a:schemeClr val="tx1"/>
                </a:solidFill>
              </a:rPr>
              <a:t>Maria of Feira, parade in the civic </a:t>
            </a:r>
            <a:r>
              <a:rPr lang="en-US" dirty="0" smtClean="0">
                <a:solidFill>
                  <a:schemeClr val="tx1"/>
                </a:solidFill>
              </a:rPr>
              <a:t>Procession, </a:t>
            </a:r>
            <a:r>
              <a:rPr lang="en-US" dirty="0" smtClean="0">
                <a:solidFill>
                  <a:schemeClr val="tx1"/>
                </a:solidFill>
              </a:rPr>
              <a:t>dressed in white, with bands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varied colors, taking to the head a </a:t>
            </a:r>
            <a:r>
              <a:rPr lang="en-US" dirty="0" err="1" smtClean="0">
                <a:solidFill>
                  <a:srgbClr val="FF0000"/>
                </a:solidFill>
              </a:rPr>
              <a:t>fogaça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  <a:r>
              <a:rPr lang="en-US" dirty="0" smtClean="0">
                <a:solidFill>
                  <a:schemeClr val="tx1"/>
                </a:solidFill>
              </a:rPr>
              <a:t>These </a:t>
            </a:r>
            <a:r>
              <a:rPr lang="en-US" dirty="0" err="1" smtClean="0">
                <a:solidFill>
                  <a:schemeClr val="tx1"/>
                </a:solidFill>
              </a:rPr>
              <a:t>fogaças</a:t>
            </a:r>
            <a:r>
              <a:rPr lang="en-US" dirty="0" smtClean="0">
                <a:solidFill>
                  <a:schemeClr val="tx1"/>
                </a:solidFill>
              </a:rPr>
              <a:t> are adorned with small flags of metallic paper.</a:t>
            </a:r>
            <a:endParaRPr lang="pt-PT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6868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The </a:t>
            </a:r>
            <a:r>
              <a:rPr lang="en-US" dirty="0" smtClean="0"/>
              <a:t>party begins with the </a:t>
            </a:r>
            <a:r>
              <a:rPr lang="en-US" dirty="0" smtClean="0"/>
              <a:t>           civic </a:t>
            </a:r>
            <a:r>
              <a:rPr lang="en-US" dirty="0" smtClean="0"/>
              <a:t>procession </a:t>
            </a:r>
            <a:r>
              <a:rPr lang="en-US" dirty="0" smtClean="0"/>
              <a:t>to the Mother Church. Here,  </a:t>
            </a:r>
            <a:r>
              <a:rPr lang="en-US" dirty="0" smtClean="0"/>
              <a:t>the </a:t>
            </a:r>
            <a:r>
              <a:rPr lang="en-US" dirty="0" err="1" smtClean="0"/>
              <a:t>fogaças</a:t>
            </a:r>
            <a:r>
              <a:rPr lang="en-US" dirty="0" smtClean="0"/>
              <a:t> are blessed. </a:t>
            </a:r>
            <a:r>
              <a:rPr lang="en-US" dirty="0" smtClean="0"/>
              <a:t>This </a:t>
            </a:r>
            <a:r>
              <a:rPr lang="en-US" dirty="0" smtClean="0"/>
              <a:t>traditional folk festival </a:t>
            </a:r>
            <a:r>
              <a:rPr lang="en-US" dirty="0" smtClean="0"/>
              <a:t>has </a:t>
            </a:r>
            <a:r>
              <a:rPr lang="en-US" dirty="0" smtClean="0"/>
              <a:t>more than seven centuries.</a:t>
            </a:r>
            <a:endParaRPr lang="pt-PT" dirty="0"/>
          </a:p>
        </p:txBody>
      </p:sp>
      <p:pic>
        <p:nvPicPr>
          <p:cNvPr id="4" name="Imagem 3" descr="Imagem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307180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Resultado de imagem para festa das fogaç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124744"/>
            <a:ext cx="4753320" cy="306961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m para castelo da fei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056784" cy="5292591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39552" y="602128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err="1" smtClean="0"/>
              <a:t>Castle</a:t>
            </a:r>
            <a:r>
              <a:rPr lang="pt-PT" sz="2800" b="1" dirty="0" smtClean="0"/>
              <a:t> </a:t>
            </a:r>
            <a:r>
              <a:rPr lang="pt-PT" sz="2800" b="1" dirty="0" err="1" smtClean="0"/>
              <a:t>of</a:t>
            </a:r>
            <a:r>
              <a:rPr lang="pt-PT" sz="2800" b="1" dirty="0" smtClean="0"/>
              <a:t> Santa Maria da Feira</a:t>
            </a:r>
            <a:endParaRPr lang="pt-PT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660919"/>
          </a:xfrm>
        </p:spPr>
        <p:txBody>
          <a:bodyPr>
            <a:normAutofit fontScale="77500" lnSpcReduction="20000"/>
          </a:bodyPr>
          <a:lstStyle/>
          <a:p>
            <a:pPr algn="ctr"/>
            <a:endParaRPr lang="pt-PT" dirty="0" smtClean="0"/>
          </a:p>
          <a:p>
            <a:pPr algn="ctr">
              <a:buNone/>
            </a:pPr>
            <a:endParaRPr lang="pt-PT" sz="5800" dirty="0" smtClean="0">
              <a:latin typeface="Blackadder ITC" pitchFamily="82" charset="0"/>
            </a:endParaRPr>
          </a:p>
          <a:p>
            <a:pPr algn="ctr">
              <a:buNone/>
            </a:pPr>
            <a:r>
              <a:rPr lang="pt-PT" sz="5800" dirty="0" smtClean="0">
                <a:latin typeface="Blackadder ITC" pitchFamily="82" charset="0"/>
              </a:rPr>
              <a:t>Victória Sousa, nº 30,  5ºJ</a:t>
            </a:r>
          </a:p>
          <a:p>
            <a:pPr algn="ctr">
              <a:buNone/>
            </a:pPr>
            <a:endParaRPr lang="pt-PT" sz="5800" dirty="0" smtClean="0">
              <a:latin typeface="Blackadder ITC" pitchFamily="82" charset="0"/>
            </a:endParaRP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r>
              <a:rPr lang="pt-PT" dirty="0" smtClean="0"/>
              <a:t> </a:t>
            </a:r>
          </a:p>
          <a:p>
            <a:pPr>
              <a:buNone/>
            </a:pPr>
            <a:r>
              <a:rPr lang="pt-PT" dirty="0" smtClean="0"/>
              <a:t>   </a:t>
            </a:r>
          </a:p>
        </p:txBody>
      </p:sp>
      <p:sp>
        <p:nvSpPr>
          <p:cNvPr id="4" name="Sorriso 3"/>
          <p:cNvSpPr/>
          <p:nvPr/>
        </p:nvSpPr>
        <p:spPr>
          <a:xfrm>
            <a:off x="3347864" y="3429000"/>
            <a:ext cx="2500330" cy="221455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237</Words>
  <Application>Microsoft Office PowerPoint</Application>
  <PresentationFormat>Apresentação no Ecrã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Viagem</vt:lpstr>
      <vt:lpstr>            Fogaceiras  Party</vt:lpstr>
      <vt:lpstr>Diapositivo 2</vt:lpstr>
      <vt:lpstr>Diapositivo 3</vt:lpstr>
      <vt:lpstr>Diapositivo 4</vt:lpstr>
      <vt:lpstr>Diapositivo 5</vt:lpstr>
      <vt:lpstr>Diapositivo 6</vt:lpstr>
      <vt:lpstr>Diapositivo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festa das Fogaceiras</dc:title>
  <dc:creator>Utilizador</dc:creator>
  <cp:lastModifiedBy>SS</cp:lastModifiedBy>
  <cp:revision>20</cp:revision>
  <dcterms:created xsi:type="dcterms:W3CDTF">2018-01-14T14:41:42Z</dcterms:created>
  <dcterms:modified xsi:type="dcterms:W3CDTF">2018-01-14T21:39:04Z</dcterms:modified>
</cp:coreProperties>
</file>