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7" r:id="rId2"/>
    <p:sldId id="263" r:id="rId3"/>
    <p:sldId id="262" r:id="rId4"/>
    <p:sldId id="261" r:id="rId5"/>
    <p:sldId id="260" r:id="rId6"/>
    <p:sldId id="258" r:id="rId7"/>
    <p:sldId id="259" r:id="rId8"/>
    <p:sldId id="257" r:id="rId9"/>
    <p:sldId id="264" r:id="rId10"/>
    <p:sldId id="265" r:id="rId11"/>
    <p:sldId id="266" r:id="rId12"/>
    <p:sldId id="269" r:id="rId13"/>
    <p:sldId id="270"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D9E5AC-8464-4AA2-B5F8-8414787FD7E4}" type="datetimeFigureOut">
              <a:rPr lang="it-IT" smtClean="0"/>
              <a:t>17/10/2016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00F4BA-F435-4326-84F5-B0CB91189927}" type="slidenum">
              <a:rPr lang="it-IT" smtClean="0"/>
              <a:t>‹N›</a:t>
            </a:fld>
            <a:endParaRPr lang="it-IT"/>
          </a:p>
        </p:txBody>
      </p:sp>
    </p:spTree>
    <p:extLst>
      <p:ext uri="{BB962C8B-B14F-4D97-AF65-F5344CB8AC3E}">
        <p14:creationId xmlns:p14="http://schemas.microsoft.com/office/powerpoint/2010/main" val="1038184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F00F4BA-F435-4326-84F5-B0CB91189927}" type="slidenum">
              <a:rPr lang="it-IT" smtClean="0"/>
              <a:t>11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152309C-DD2F-4009-A220-145B97E3BA98}" type="datetimeFigureOut">
              <a:rPr lang="it-IT" smtClean="0"/>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052F21-CCD6-48F5-B4B0-C2D13710B936}" type="slidenum">
              <a:rPr lang="it-IT" smtClean="0"/>
              <a:t>‹N›</a:t>
            </a:fld>
            <a:endParaRPr lang="it-IT"/>
          </a:p>
        </p:txBody>
      </p:sp>
    </p:spTree>
  </p:cSld>
  <p:clrMapOvr>
    <a:masterClrMapping/>
  </p:clrMapOvr>
  <p:transition advClick="0" advTm="10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152309C-DD2F-4009-A220-145B97E3BA98}" type="datetimeFigureOut">
              <a:rPr lang="it-IT" smtClean="0"/>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052F21-CCD6-48F5-B4B0-C2D13710B936}" type="slidenum">
              <a:rPr lang="it-IT" smtClean="0"/>
              <a:t>‹N›</a:t>
            </a:fld>
            <a:endParaRPr lang="it-IT"/>
          </a:p>
        </p:txBody>
      </p:sp>
    </p:spTree>
  </p:cSld>
  <p:clrMapOvr>
    <a:masterClrMapping/>
  </p:clrMapOvr>
  <p:transition advClick="0" advTm="10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152309C-DD2F-4009-A220-145B97E3BA98}" type="datetimeFigureOut">
              <a:rPr lang="it-IT" smtClean="0"/>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052F21-CCD6-48F5-B4B0-C2D13710B936}" type="slidenum">
              <a:rPr lang="it-IT" smtClean="0"/>
              <a:t>‹N›</a:t>
            </a:fld>
            <a:endParaRPr lang="it-IT"/>
          </a:p>
        </p:txBody>
      </p:sp>
    </p:spTree>
  </p:cSld>
  <p:clrMapOvr>
    <a:masterClrMapping/>
  </p:clrMapOvr>
  <p:transition advClick="0" advTm="1000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152309C-DD2F-4009-A220-145B97E3BA98}" type="datetimeFigureOut">
              <a:rPr lang="it-IT" smtClean="0"/>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052F21-CCD6-48F5-B4B0-C2D13710B936}" type="slidenum">
              <a:rPr lang="it-IT" smtClean="0"/>
              <a:t>‹N›</a:t>
            </a:fld>
            <a:endParaRPr lang="it-IT"/>
          </a:p>
        </p:txBody>
      </p:sp>
    </p:spTree>
  </p:cSld>
  <p:clrMapOvr>
    <a:masterClrMapping/>
  </p:clrMapOvr>
  <p:transition advClick="0" advTm="10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152309C-DD2F-4009-A220-145B97E3BA98}" type="datetimeFigureOut">
              <a:rPr lang="it-IT" smtClean="0"/>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052F21-CCD6-48F5-B4B0-C2D13710B936}" type="slidenum">
              <a:rPr lang="it-IT" smtClean="0"/>
              <a:t>‹N›</a:t>
            </a:fld>
            <a:endParaRPr lang="it-IT"/>
          </a:p>
        </p:txBody>
      </p:sp>
    </p:spTree>
  </p:cSld>
  <p:clrMapOvr>
    <a:masterClrMapping/>
  </p:clrMapOvr>
  <p:transition advClick="0" advTm="10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152309C-DD2F-4009-A220-145B97E3BA98}" type="datetimeFigureOut">
              <a:rPr lang="it-IT" smtClean="0"/>
              <a:t>17/10/2016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052F21-CCD6-48F5-B4B0-C2D13710B936}" type="slidenum">
              <a:rPr lang="it-IT" smtClean="0"/>
              <a:t>‹N›</a:t>
            </a:fld>
            <a:endParaRPr lang="it-IT"/>
          </a:p>
        </p:txBody>
      </p:sp>
    </p:spTree>
  </p:cSld>
  <p:clrMapOvr>
    <a:masterClrMapping/>
  </p:clrMapOvr>
  <p:transition advClick="0" advTm="10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152309C-DD2F-4009-A220-145B97E3BA98}" type="datetimeFigureOut">
              <a:rPr lang="it-IT" smtClean="0"/>
              <a:t>17/10/2016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A052F21-CCD6-48F5-B4B0-C2D13710B936}" type="slidenum">
              <a:rPr lang="it-IT" smtClean="0"/>
              <a:t>‹N›</a:t>
            </a:fld>
            <a:endParaRPr lang="it-IT"/>
          </a:p>
        </p:txBody>
      </p:sp>
    </p:spTree>
  </p:cSld>
  <p:clrMapOvr>
    <a:masterClrMapping/>
  </p:clrMapOvr>
  <p:transition advClick="0" advTm="10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152309C-DD2F-4009-A220-145B97E3BA98}" type="datetimeFigureOut">
              <a:rPr lang="it-IT" smtClean="0"/>
              <a:t>17/10/2016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A052F21-CCD6-48F5-B4B0-C2D13710B936}" type="slidenum">
              <a:rPr lang="it-IT" smtClean="0"/>
              <a:t>‹N›</a:t>
            </a:fld>
            <a:endParaRPr lang="it-IT"/>
          </a:p>
        </p:txBody>
      </p:sp>
    </p:spTree>
  </p:cSld>
  <p:clrMapOvr>
    <a:masterClrMapping/>
  </p:clrMapOvr>
  <p:transition advClick="0" advTm="10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152309C-DD2F-4009-A220-145B97E3BA98}" type="datetimeFigureOut">
              <a:rPr lang="it-IT" smtClean="0"/>
              <a:t>17/10/2016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A052F21-CCD6-48F5-B4B0-C2D13710B936}" type="slidenum">
              <a:rPr lang="it-IT" smtClean="0"/>
              <a:t>‹N›</a:t>
            </a:fld>
            <a:endParaRPr lang="it-IT"/>
          </a:p>
        </p:txBody>
      </p:sp>
    </p:spTree>
  </p:cSld>
  <p:clrMapOvr>
    <a:masterClrMapping/>
  </p:clrMapOvr>
  <p:transition advClick="0" advTm="10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152309C-DD2F-4009-A220-145B97E3BA98}" type="datetimeFigureOut">
              <a:rPr lang="it-IT" smtClean="0"/>
              <a:t>17/10/2016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052F21-CCD6-48F5-B4B0-C2D13710B936}" type="slidenum">
              <a:rPr lang="it-IT" smtClean="0"/>
              <a:t>‹N›</a:t>
            </a:fld>
            <a:endParaRPr lang="it-IT"/>
          </a:p>
        </p:txBody>
      </p:sp>
    </p:spTree>
  </p:cSld>
  <p:clrMapOvr>
    <a:masterClrMapping/>
  </p:clrMapOvr>
  <p:transition advClick="0" advTm="10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152309C-DD2F-4009-A220-145B97E3BA98}" type="datetimeFigureOut">
              <a:rPr lang="it-IT" smtClean="0"/>
              <a:t>17/10/2016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052F21-CCD6-48F5-B4B0-C2D13710B936}" type="slidenum">
              <a:rPr lang="it-IT" smtClean="0"/>
              <a:t>‹N›</a:t>
            </a:fld>
            <a:endParaRPr lang="it-IT"/>
          </a:p>
        </p:txBody>
      </p:sp>
    </p:spTree>
  </p:cSld>
  <p:clrMapOvr>
    <a:masterClrMapping/>
  </p:clrMapOvr>
  <p:transition advClick="0" advTm="10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52309C-DD2F-4009-A220-145B97E3BA98}" type="datetimeFigureOut">
              <a:rPr lang="it-IT" smtClean="0"/>
              <a:t>17/10/2016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052F21-CCD6-48F5-B4B0-C2D13710B936}"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10000">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496" y="2526"/>
            <a:ext cx="8589911" cy="1152128"/>
          </a:xfrm>
          <a:prstGeom prst="rect">
            <a:avLst/>
          </a:prstGeom>
        </p:spPr>
      </p:pic>
      <p:sp>
        <p:nvSpPr>
          <p:cNvPr id="5" name="Rettangolo 4"/>
          <p:cNvSpPr/>
          <p:nvPr/>
        </p:nvSpPr>
        <p:spPr>
          <a:xfrm>
            <a:off x="2113500" y="2564904"/>
            <a:ext cx="4572000" cy="2554545"/>
          </a:xfrm>
          <a:prstGeom prst="rect">
            <a:avLst/>
          </a:prstGeom>
        </p:spPr>
        <p:txBody>
          <a:bodyPr>
            <a:spAutoFit/>
          </a:bodyPr>
          <a:lstStyle/>
          <a:p>
            <a:pPr algn="ctr"/>
            <a:r>
              <a:rPr lang="it-IT" sz="4000" dirty="0" err="1">
                <a:solidFill>
                  <a:srgbClr val="FF0000"/>
                </a:solidFill>
                <a:latin typeface="Albertus Medium" pitchFamily="34" charset="0"/>
              </a:rPr>
              <a:t>Graphs</a:t>
            </a:r>
            <a:r>
              <a:rPr lang="it-IT" sz="4000" dirty="0">
                <a:solidFill>
                  <a:srgbClr val="FF0000"/>
                </a:solidFill>
                <a:latin typeface="Albertus Medium" pitchFamily="34" charset="0"/>
              </a:rPr>
              <a:t> and </a:t>
            </a:r>
            <a:r>
              <a:rPr lang="it-IT" sz="4000" dirty="0" err="1">
                <a:solidFill>
                  <a:srgbClr val="FF0000"/>
                </a:solidFill>
                <a:latin typeface="Albertus Medium" pitchFamily="34" charset="0"/>
              </a:rPr>
              <a:t>charts</a:t>
            </a:r>
            <a:r>
              <a:rPr lang="it-IT" sz="4000" dirty="0">
                <a:solidFill>
                  <a:srgbClr val="FF0000"/>
                </a:solidFill>
                <a:latin typeface="Albertus Medium" pitchFamily="34" charset="0"/>
              </a:rPr>
              <a:t/>
            </a:r>
            <a:br>
              <a:rPr lang="it-IT" sz="4000" dirty="0">
                <a:solidFill>
                  <a:srgbClr val="FF0000"/>
                </a:solidFill>
                <a:latin typeface="Albertus Medium" pitchFamily="34" charset="0"/>
              </a:rPr>
            </a:br>
            <a:r>
              <a:rPr lang="it-IT" sz="4000" dirty="0">
                <a:solidFill>
                  <a:srgbClr val="FF0000"/>
                </a:solidFill>
                <a:latin typeface="Albertus Medium" pitchFamily="34" charset="0"/>
              </a:rPr>
              <a:t> of </a:t>
            </a:r>
            <a:r>
              <a:rPr lang="it-IT" sz="4000" dirty="0" err="1">
                <a:solidFill>
                  <a:srgbClr val="FF0000"/>
                </a:solidFill>
                <a:latin typeface="Albertus Medium" pitchFamily="34" charset="0"/>
              </a:rPr>
              <a:t>disabled</a:t>
            </a:r>
            <a:r>
              <a:rPr lang="it-IT" sz="4000" dirty="0">
                <a:solidFill>
                  <a:srgbClr val="FF0000"/>
                </a:solidFill>
                <a:latin typeface="Albertus Medium" pitchFamily="34" charset="0"/>
              </a:rPr>
              <a:t> </a:t>
            </a:r>
            <a:r>
              <a:rPr lang="it-IT" sz="4000" dirty="0" err="1">
                <a:solidFill>
                  <a:srgbClr val="FF0000"/>
                </a:solidFill>
                <a:latin typeface="Albertus Medium" pitchFamily="34" charset="0"/>
              </a:rPr>
              <a:t>students</a:t>
            </a:r>
            <a:r>
              <a:rPr lang="it-IT" sz="4000" dirty="0">
                <a:solidFill>
                  <a:srgbClr val="FF0000"/>
                </a:solidFill>
                <a:latin typeface="Albertus Medium" pitchFamily="34" charset="0"/>
              </a:rPr>
              <a:t> </a:t>
            </a:r>
            <a:r>
              <a:rPr lang="it-IT" sz="4000" dirty="0" err="1">
                <a:solidFill>
                  <a:srgbClr val="FF0000"/>
                </a:solidFill>
                <a:latin typeface="Albertus Medium" pitchFamily="34" charset="0"/>
              </a:rPr>
              <a:t>born</a:t>
            </a:r>
            <a:r>
              <a:rPr lang="it-IT" sz="4000" dirty="0">
                <a:solidFill>
                  <a:srgbClr val="FF0000"/>
                </a:solidFill>
                <a:latin typeface="Albertus Medium" pitchFamily="34" charset="0"/>
              </a:rPr>
              <a:t>  in </a:t>
            </a:r>
            <a:r>
              <a:rPr lang="it-IT" sz="4000" dirty="0" err="1">
                <a:solidFill>
                  <a:srgbClr val="FF0000"/>
                </a:solidFill>
                <a:latin typeface="Albertus Medium" pitchFamily="34" charset="0"/>
              </a:rPr>
              <a:t>Italy</a:t>
            </a:r>
            <a:endParaRPr lang="it-IT" sz="4000" dirty="0"/>
          </a:p>
        </p:txBody>
      </p:sp>
      <p:sp>
        <p:nvSpPr>
          <p:cNvPr id="6" name="Sottotitolo 2"/>
          <p:cNvSpPr txBox="1">
            <a:spLocks/>
          </p:cNvSpPr>
          <p:nvPr/>
        </p:nvSpPr>
        <p:spPr>
          <a:xfrm>
            <a:off x="2557260" y="5805264"/>
            <a:ext cx="4143404" cy="82868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it-IT" sz="1400" b="1" dirty="0" smtClean="0">
                <a:latin typeface="Andalus" pitchFamily="18" charset="-78"/>
                <a:cs typeface="Andalus" pitchFamily="18" charset="-78"/>
              </a:rPr>
              <a:t>Source:</a:t>
            </a:r>
          </a:p>
          <a:p>
            <a:r>
              <a:rPr lang="it-IT" sz="1400" b="1" dirty="0" smtClean="0">
                <a:latin typeface="Andalus" pitchFamily="18" charset="-78"/>
                <a:cs typeface="Andalus" pitchFamily="18" charset="-78"/>
              </a:rPr>
              <a:t> Fondazione Agnelli</a:t>
            </a:r>
          </a:p>
          <a:p>
            <a:r>
              <a:rPr lang="it-IT" sz="1400" b="1" i="1" dirty="0" smtClean="0">
                <a:latin typeface="Andalus" pitchFamily="18" charset="-78"/>
                <a:cs typeface="Andalus" pitchFamily="18" charset="-78"/>
              </a:rPr>
              <a:t>SNE Country Data 2012</a:t>
            </a:r>
          </a:p>
          <a:p>
            <a:endParaRPr lang="it-IT" sz="1400" b="1" dirty="0">
              <a:latin typeface="Andalus" pitchFamily="18" charset="-78"/>
              <a:cs typeface="Andalus" pitchFamily="18" charset="-78"/>
            </a:endParaRPr>
          </a:p>
        </p:txBody>
      </p:sp>
      <p:pic>
        <p:nvPicPr>
          <p:cNvPr id="9" name="Immagin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7886" y="1154654"/>
            <a:ext cx="867129" cy="948741"/>
          </a:xfrm>
          <a:prstGeom prst="rect">
            <a:avLst/>
          </a:prstGeom>
        </p:spPr>
      </p:pic>
    </p:spTree>
  </p:cSld>
  <p:clrMapOvr>
    <a:masterClrMapping/>
  </p:clrMapOvr>
  <p:transition advClick="0" advTm="10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Segnaposto contenut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1196752"/>
            <a:ext cx="7247497" cy="3664464"/>
          </a:xfrm>
        </p:spPr>
      </p:pic>
    </p:spTree>
  </p:cSld>
  <p:clrMapOvr>
    <a:masterClrMapping/>
  </p:clrMapOvr>
  <p:transition advClick="0" advTm="10000">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magine 3" descr="10bis.png"/>
          <p:cNvPicPr>
            <a:picLocks noChangeAspect="1"/>
          </p:cNvPicPr>
          <p:nvPr/>
        </p:nvPicPr>
        <p:blipFill>
          <a:blip r:embed="rId3"/>
          <a:stretch>
            <a:fillRect/>
          </a:stretch>
        </p:blipFill>
        <p:spPr>
          <a:xfrm>
            <a:off x="891" y="1388439"/>
            <a:ext cx="8852303" cy="5469561"/>
          </a:xfrm>
          <a:prstGeom prst="rect">
            <a:avLst/>
          </a:prstGeom>
        </p:spPr>
      </p:pic>
      <p:sp>
        <p:nvSpPr>
          <p:cNvPr id="3" name="Rettangolo 2"/>
          <p:cNvSpPr/>
          <p:nvPr/>
        </p:nvSpPr>
        <p:spPr>
          <a:xfrm>
            <a:off x="899592" y="118373"/>
            <a:ext cx="6768752" cy="646331"/>
          </a:xfrm>
          <a:prstGeom prst="rect">
            <a:avLst/>
          </a:prstGeom>
        </p:spPr>
        <p:txBody>
          <a:bodyPr wrap="square">
            <a:spAutoFit/>
          </a:bodyPr>
          <a:lstStyle/>
          <a:p>
            <a:pPr algn="ctr"/>
            <a:r>
              <a:rPr lang="en-US" dirty="0"/>
              <a:t>Special Needs </a:t>
            </a:r>
            <a:r>
              <a:rPr lang="en-US" dirty="0" smtClean="0"/>
              <a:t>Education Country Data 2012</a:t>
            </a:r>
            <a:r>
              <a:rPr lang="en-US" dirty="0"/>
              <a:t/>
            </a:r>
            <a:br>
              <a:rPr lang="en-US" dirty="0"/>
            </a:br>
            <a:r>
              <a:rPr lang="en-US" dirty="0"/>
              <a:t>European Agency for </a:t>
            </a:r>
            <a:r>
              <a:rPr lang="en-US" dirty="0" smtClean="0"/>
              <a:t>Development  </a:t>
            </a:r>
            <a:r>
              <a:rPr lang="en-US" dirty="0"/>
              <a:t>in Special Needs Education</a:t>
            </a:r>
            <a:endParaRPr lang="it-IT" dirty="0"/>
          </a:p>
        </p:txBody>
      </p:sp>
    </p:spTree>
  </p:cSld>
  <p:clrMapOvr>
    <a:masterClrMapping/>
  </p:clrMapOvr>
  <p:transition advClick="0" advTm="10000">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Segnaposto contenut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580472"/>
            <a:ext cx="9087680" cy="5800856"/>
          </a:xfrm>
        </p:spPr>
      </p:pic>
    </p:spTree>
  </p:cSld>
  <p:clrMapOvr>
    <a:masterClrMapping/>
  </p:clrMapOvr>
  <p:transition advClick="0" advTm="10000">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1412776"/>
            <a:ext cx="7776864" cy="3781562"/>
          </a:xfrm>
          <a:prstGeom prst="rect">
            <a:avLst/>
          </a:prstGeom>
        </p:spPr>
      </p:pic>
    </p:spTree>
  </p:cSld>
  <p:clrMapOvr>
    <a:masterClrMapping/>
  </p:clrMapOvr>
  <p:transition advClick="0" advTm="10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1bis.png"/>
          <p:cNvPicPr>
            <a:picLocks noGrp="1" noChangeAspect="1"/>
          </p:cNvPicPr>
          <p:nvPr>
            <p:ph idx="1"/>
          </p:nvPr>
        </p:nvPicPr>
        <p:blipFill>
          <a:blip r:embed="rId2"/>
          <a:stretch>
            <a:fillRect/>
          </a:stretch>
        </p:blipFill>
        <p:spPr>
          <a:xfrm>
            <a:off x="928662" y="0"/>
            <a:ext cx="7620585" cy="6599152"/>
          </a:xfrm>
        </p:spPr>
      </p:pic>
    </p:spTree>
  </p:cSld>
  <p:clrMapOvr>
    <a:masterClrMapping/>
  </p:clrMapOvr>
  <p:transition advClick="0" advTm="10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egnaposto contenuto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00" y="0"/>
            <a:ext cx="9546862" cy="6264019"/>
          </a:xfrm>
        </p:spPr>
      </p:pic>
    </p:spTree>
  </p:cSld>
  <p:clrMapOvr>
    <a:masterClrMapping/>
  </p:clrMapOvr>
  <p:transition advClick="0" advTm="10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251520" y="404664"/>
            <a:ext cx="8229600" cy="6192688"/>
          </a:xfrm>
        </p:spPr>
        <p:txBody>
          <a:bodyPr>
            <a:normAutofit fontScale="25000" lnSpcReduction="20000"/>
          </a:bodyPr>
          <a:lstStyle/>
          <a:p>
            <a:endParaRPr lang="en-US" dirty="0" smtClean="0"/>
          </a:p>
          <a:p>
            <a:pPr marL="0" indent="0">
              <a:buNone/>
            </a:pPr>
            <a:r>
              <a:rPr lang="en-US" sz="7200" dirty="0" smtClean="0">
                <a:latin typeface="Times New Roman" panose="02020603050405020304" pitchFamily="18" charset="0"/>
                <a:cs typeface="Times New Roman" panose="02020603050405020304" pitchFamily="18" charset="0"/>
              </a:rPr>
              <a:t>Primary </a:t>
            </a:r>
            <a:r>
              <a:rPr lang="en-US" sz="7200" dirty="0">
                <a:latin typeface="Times New Roman" panose="02020603050405020304" pitchFamily="18" charset="0"/>
                <a:cs typeface="Times New Roman" panose="02020603050405020304" pitchFamily="18" charset="0"/>
              </a:rPr>
              <a:t>education caters for students aged five or six to eleven and in 2005/2006 66,467 students with disabilities were enrolled in this phase of education, 2.4 per cent of the total </a:t>
            </a:r>
            <a:r>
              <a:rPr lang="en-US" sz="7200" dirty="0" smtClean="0">
                <a:latin typeface="Times New Roman" panose="02020603050405020304" pitchFamily="18" charset="0"/>
                <a:cs typeface="Times New Roman" panose="02020603050405020304" pitchFamily="18" charset="0"/>
              </a:rPr>
              <a:t>number </a:t>
            </a:r>
            <a:r>
              <a:rPr lang="en-US" sz="7200" dirty="0">
                <a:latin typeface="Times New Roman" panose="02020603050405020304" pitchFamily="18" charset="0"/>
                <a:cs typeface="Times New Roman" panose="02020603050405020304" pitchFamily="18" charset="0"/>
              </a:rPr>
              <a:t>of students in primary education. The education of students with disabilities is based on their IEPs as established by Law 104/1992. Having an IEP allows pupils with disabilities to benefit from a more complex educational aid and teaching support from schools. Furthermore, for a small </a:t>
            </a:r>
            <a:r>
              <a:rPr lang="en-US" sz="7200" dirty="0" smtClean="0">
                <a:latin typeface="Times New Roman" panose="02020603050405020304" pitchFamily="18" charset="0"/>
                <a:cs typeface="Times New Roman" panose="02020603050405020304" pitchFamily="18" charset="0"/>
              </a:rPr>
              <a:t>number </a:t>
            </a:r>
            <a:r>
              <a:rPr lang="en-US" sz="7200" dirty="0">
                <a:latin typeface="Times New Roman" panose="02020603050405020304" pitchFamily="18" charset="0"/>
                <a:cs typeface="Times New Roman" panose="02020603050405020304" pitchFamily="18" charset="0"/>
              </a:rPr>
              <a:t>of students with extremely serious disabilities, qualified intervention and differentiated teaching are provided with the support of rehabilitation therapists. There is strong collaboration between schools, specialists, local social and health services and </a:t>
            </a:r>
            <a:r>
              <a:rPr lang="en-US" sz="7200" dirty="0" smtClean="0">
                <a:latin typeface="Times New Roman" panose="02020603050405020304" pitchFamily="18" charset="0"/>
                <a:cs typeface="Times New Roman" panose="02020603050405020304" pitchFamily="18" charset="0"/>
              </a:rPr>
              <a:t>structures </a:t>
            </a:r>
            <a:r>
              <a:rPr lang="en-US" sz="7200" dirty="0">
                <a:latin typeface="Times New Roman" panose="02020603050405020304" pitchFamily="18" charset="0"/>
                <a:cs typeface="Times New Roman" panose="02020603050405020304" pitchFamily="18" charset="0"/>
              </a:rPr>
              <a:t>and the wider community.</a:t>
            </a:r>
            <a:endParaRPr lang="it-IT" sz="7200" dirty="0">
              <a:latin typeface="Times New Roman" panose="02020603050405020304" pitchFamily="18" charset="0"/>
              <a:cs typeface="Times New Roman" panose="02020603050405020304" pitchFamily="18" charset="0"/>
            </a:endParaRPr>
          </a:p>
          <a:p>
            <a:pPr marL="0" indent="0">
              <a:buNone/>
            </a:pPr>
            <a:r>
              <a:rPr lang="en-US" sz="7200" dirty="0">
                <a:latin typeface="Times New Roman" panose="02020603050405020304" pitchFamily="18" charset="0"/>
                <a:cs typeface="Times New Roman" panose="02020603050405020304" pitchFamily="18" charset="0"/>
              </a:rPr>
              <a:t>Lower-secondary education includes students who are in the 11 to 14 age range. In 2005/2006, 55.058 students with disabilities were enrolled in this level of education, 3.1 per cent of the total number of students in lower-secondary education. Educational and curricular planning at this level provides both for individualised paths aimed at </a:t>
            </a:r>
            <a:r>
              <a:rPr lang="en-US" sz="7200" dirty="0" smtClean="0">
                <a:latin typeface="Times New Roman" panose="02020603050405020304" pitchFamily="18" charset="0"/>
                <a:cs typeface="Times New Roman" panose="02020603050405020304" pitchFamily="18" charset="0"/>
              </a:rPr>
              <a:t>tackling learning </a:t>
            </a:r>
            <a:r>
              <a:rPr lang="en-US" sz="7200" dirty="0">
                <a:latin typeface="Times New Roman" panose="02020603050405020304" pitchFamily="18" charset="0"/>
                <a:cs typeface="Times New Roman" panose="02020603050405020304" pitchFamily="18" charset="0"/>
              </a:rPr>
              <a:t>difficulties and for support activities to facilitate the inclusion of disabled pupils through </a:t>
            </a:r>
            <a:r>
              <a:rPr lang="en-US" sz="7200" dirty="0" smtClean="0">
                <a:latin typeface="Times New Roman" panose="02020603050405020304" pitchFamily="18" charset="0"/>
                <a:cs typeface="Times New Roman" panose="02020603050405020304" pitchFamily="18" charset="0"/>
              </a:rPr>
              <a:t>specialised </a:t>
            </a:r>
            <a:r>
              <a:rPr lang="en-US" sz="7200" dirty="0">
                <a:latin typeface="Times New Roman" panose="02020603050405020304" pitchFamily="18" charset="0"/>
                <a:cs typeface="Times New Roman" panose="02020603050405020304" pitchFamily="18" charset="0"/>
              </a:rPr>
              <a:t>teaching and other means provided for by law.</a:t>
            </a:r>
            <a:endParaRPr lang="it-IT" sz="7200" dirty="0">
              <a:latin typeface="Times New Roman" panose="02020603050405020304" pitchFamily="18" charset="0"/>
              <a:cs typeface="Times New Roman" panose="02020603050405020304" pitchFamily="18" charset="0"/>
            </a:endParaRPr>
          </a:p>
          <a:p>
            <a:pPr marL="0" indent="0">
              <a:buNone/>
            </a:pPr>
            <a:r>
              <a:rPr lang="en-US" sz="7200" dirty="0">
                <a:latin typeface="Times New Roman" panose="02020603050405020304" pitchFamily="18" charset="0"/>
                <a:cs typeface="Times New Roman" panose="02020603050405020304" pitchFamily="18" charset="0"/>
              </a:rPr>
              <a:t>Enrolment rates for students with disabilities in upper-secondary education (aged 14 to 18/19) have progressively increased over time, despite the difficulties linked with subject teaching. Recent changes to a modular curriculum have improved the planning and coordination initiatives for inclusion. In 2005/06, the total number of students with disabilities in this phase of education was 37.158 – 1,4 per cent of the total number of students in this level of education. The right to educational provision for students with disabilities extends to higher education. The number of students with disabilities attending university programmes in 2005/06 was 10.126, with an increase of 110 per cent compared to 2000/01, when the number of students with disabilities was just 4.813.</a:t>
            </a:r>
            <a:endParaRPr lang="it-IT" sz="7200" dirty="0">
              <a:latin typeface="Times New Roman" panose="02020603050405020304" pitchFamily="18" charset="0"/>
              <a:cs typeface="Times New Roman" panose="02020603050405020304" pitchFamily="18" charset="0"/>
            </a:endParaRPr>
          </a:p>
          <a:p>
            <a:endParaRPr lang="it-IT" dirty="0"/>
          </a:p>
        </p:txBody>
      </p:sp>
    </p:spTree>
  </p:cSld>
  <p:clrMapOvr>
    <a:masterClrMapping/>
  </p:clrMapOvr>
  <p:transition advClick="0" advTm="10000">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0688"/>
            <a:ext cx="9024522" cy="5691981"/>
          </a:xfrm>
          <a:prstGeom prst="rect">
            <a:avLst/>
          </a:prstGeom>
        </p:spPr>
      </p:pic>
    </p:spTree>
  </p:cSld>
  <p:clrMapOvr>
    <a:masterClrMapping/>
  </p:clrMapOvr>
  <p:transition advClick="0" advTm="10000">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Segnaposto contenuto 3" descr="5bis.png"/>
          <p:cNvPicPr>
            <a:picLocks noGrp="1" noChangeAspect="1"/>
          </p:cNvPicPr>
          <p:nvPr>
            <p:ph idx="1"/>
          </p:nvPr>
        </p:nvPicPr>
        <p:blipFill>
          <a:blip r:embed="rId2"/>
          <a:stretch>
            <a:fillRect/>
          </a:stretch>
        </p:blipFill>
        <p:spPr>
          <a:xfrm>
            <a:off x="-192835" y="714356"/>
            <a:ext cx="9979809" cy="6311254"/>
          </a:xfrm>
        </p:spPr>
      </p:pic>
    </p:spTree>
  </p:cSld>
  <p:clrMapOvr>
    <a:masterClrMapping/>
  </p:clrMapOvr>
  <p:transition advClick="0" advTm="10000">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6bis.png"/>
          <p:cNvPicPr>
            <a:picLocks noGrp="1" noChangeAspect="1"/>
          </p:cNvPicPr>
          <p:nvPr>
            <p:ph idx="1"/>
          </p:nvPr>
        </p:nvPicPr>
        <p:blipFill>
          <a:blip r:embed="rId2"/>
          <a:stretch>
            <a:fillRect/>
          </a:stretch>
        </p:blipFill>
        <p:spPr>
          <a:xfrm>
            <a:off x="336968" y="-1"/>
            <a:ext cx="8306998" cy="6881171"/>
          </a:xfrm>
        </p:spPr>
      </p:pic>
    </p:spTree>
  </p:cSld>
  <p:clrMapOvr>
    <a:masterClrMapping/>
  </p:clrMapOvr>
  <p:transition advClick="0" advTm="10000">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Segnaposto contenuto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12" y="771036"/>
            <a:ext cx="9457087" cy="4707713"/>
          </a:xfrm>
        </p:spPr>
      </p:pic>
    </p:spTree>
  </p:cSld>
  <p:clrMapOvr>
    <a:masterClrMapping/>
  </p:clrMapOvr>
  <p:transition advClick="0" advTm="10000">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1124744"/>
            <a:ext cx="8496944" cy="4752528"/>
          </a:xfrm>
        </p:spPr>
        <p:txBody>
          <a:bodyPr>
            <a:normAutofit fontScale="47500" lnSpcReduction="20000"/>
          </a:bodyPr>
          <a:lstStyle/>
          <a:p>
            <a:pPr marL="0" indent="0">
              <a:buNone/>
            </a:pPr>
            <a:r>
              <a:rPr lang="en-US" dirty="0"/>
              <a:t>The table 1.2 shows the numbers of students with disabilities in separate </a:t>
            </a:r>
            <a:r>
              <a:rPr lang="en-US" dirty="0" smtClean="0"/>
              <a:t>specialised </a:t>
            </a:r>
            <a:r>
              <a:rPr lang="en-US" dirty="0"/>
              <a:t>settings in 1999 (OECD, 2004), in 2001 (OECD, 2005) and in 2005/2006, by level of education and by disability category. A decrease in the number of students with disabilities being educated in separate </a:t>
            </a:r>
            <a:r>
              <a:rPr lang="en-US" dirty="0" smtClean="0"/>
              <a:t>specialised </a:t>
            </a:r>
            <a:r>
              <a:rPr lang="en-US" dirty="0"/>
              <a:t>settings between 1999 and 2001 and an increase in 2005/2006 are clear. </a:t>
            </a:r>
          </a:p>
          <a:p>
            <a:pPr marL="0" indent="0">
              <a:buNone/>
            </a:pPr>
            <a:r>
              <a:rPr lang="en-US" dirty="0"/>
              <a:t>Teachers. In 2005/2006, approximately 840.000 teachers were employed in Italy, 83,761 of whom were </a:t>
            </a:r>
            <a:r>
              <a:rPr lang="en-US" dirty="0" smtClean="0"/>
              <a:t>specialised </a:t>
            </a:r>
            <a:r>
              <a:rPr lang="en-US" dirty="0"/>
              <a:t>support teachers in pre-primary, primary, lower-secondary and upper-secondary education (MIUR, 2006). All teachers are civil servants. Often classroom assistants – i.e. assistants have university degrees. While the </a:t>
            </a:r>
            <a:r>
              <a:rPr lang="en-US" dirty="0" smtClean="0"/>
              <a:t>specialised </a:t>
            </a:r>
            <a:r>
              <a:rPr lang="en-US" dirty="0"/>
              <a:t>support teacher is co-titular in the classroom </a:t>
            </a:r>
            <a:r>
              <a:rPr lang="en-US" dirty="0" smtClean="0"/>
              <a:t>and a </a:t>
            </a:r>
            <a:r>
              <a:rPr lang="en-US" dirty="0"/>
              <a:t>therefore responsible for the whole class, the assistant ad personam is a support measure allocated to the student with disabilities only.</a:t>
            </a:r>
          </a:p>
          <a:p>
            <a:pPr marL="0" indent="0">
              <a:buNone/>
            </a:pPr>
            <a:r>
              <a:rPr lang="en-US" dirty="0"/>
              <a:t>The number of support-teacher posts is established by law and is based on the total number of students enrolled (one teacher post for every 138 students). It is, however, possible to employ additional support teachers under temporary contracts. The number of support teachers established at national level is subdivided at regional level by the Ministry of Education and further subdivided at school level, taking into consideration the actual numbers of students with disabilities in schools.</a:t>
            </a:r>
          </a:p>
          <a:p>
            <a:pPr marL="0" indent="0">
              <a:buNone/>
            </a:pPr>
            <a:r>
              <a:rPr lang="en-US" dirty="0"/>
              <a:t>According to an OECD comparative study (OECD, 2005), teaching and other staff are some of the most important resources available to support the education of students with disabilities, in Italy, student-teacher ratios have consolidated over the years and have typically hardly been above 2: 1 at all phases of education. The table below shows trends over time by levels of education. It is clear that support teachers with </a:t>
            </a:r>
            <a:r>
              <a:rPr lang="en-US" dirty="0" smtClean="0"/>
              <a:t>specialised </a:t>
            </a:r>
            <a:r>
              <a:rPr lang="en-US" dirty="0"/>
              <a:t>training are allocated to schools at the rate of one teacher for every two students ascertained as needing support.</a:t>
            </a:r>
          </a:p>
          <a:p>
            <a:endParaRPr lang="it-IT" dirty="0"/>
          </a:p>
        </p:txBody>
      </p:sp>
    </p:spTree>
  </p:cSld>
  <p:clrMapOvr>
    <a:masterClrMapping/>
  </p:clrMapOvr>
  <p:transition advClick="0" advTm="10000">
    <p:dissolve/>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686</Words>
  <Application>Microsoft Office PowerPoint</Application>
  <PresentationFormat>Presentazione su schermo (4:3)</PresentationFormat>
  <Paragraphs>14</Paragraphs>
  <Slides>13</Slides>
  <Notes>1</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Graphs of disabled babies born every year in Italy</dc:title>
  <dc:creator>DS</dc:creator>
  <cp:lastModifiedBy>mariagrazia</cp:lastModifiedBy>
  <cp:revision>22</cp:revision>
  <dcterms:created xsi:type="dcterms:W3CDTF">2016-10-17T14:35:52Z</dcterms:created>
  <dcterms:modified xsi:type="dcterms:W3CDTF">2016-10-17T20:27:31Z</dcterms:modified>
</cp:coreProperties>
</file>