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77" r:id="rId2"/>
    <p:sldId id="278" r:id="rId3"/>
    <p:sldId id="264" r:id="rId4"/>
    <p:sldId id="257" r:id="rId5"/>
    <p:sldId id="260" r:id="rId6"/>
    <p:sldId id="261" r:id="rId7"/>
    <p:sldId id="259" r:id="rId8"/>
    <p:sldId id="263" r:id="rId9"/>
    <p:sldId id="265" r:id="rId10"/>
    <p:sldId id="290" r:id="rId11"/>
    <p:sldId id="288" r:id="rId12"/>
    <p:sldId id="28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74" r:id="rId30"/>
    <p:sldId id="275" r:id="rId31"/>
    <p:sldId id="27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3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CD8F8-17B3-4F76-B9CF-E5BA5F99A6D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39AA29-060A-47FB-BA63-1A8196CF2EE6}">
      <dgm:prSet/>
      <dgm:spPr/>
      <dgm:t>
        <a:bodyPr/>
        <a:lstStyle/>
        <a:p>
          <a:pPr rtl="0"/>
          <a:r>
            <a:rPr lang="it-IT" b="1" dirty="0" smtClean="0"/>
            <a:t>STRUCTURE </a:t>
          </a:r>
          <a:endParaRPr lang="it-IT" dirty="0"/>
        </a:p>
      </dgm:t>
    </dgm:pt>
    <dgm:pt modelId="{BD8657D9-BAFC-4EA9-AF62-9777C9283B5F}" type="parTrans" cxnId="{DFA4B3A2-C5A7-4BFB-A672-2BE128673500}">
      <dgm:prSet/>
      <dgm:spPr/>
      <dgm:t>
        <a:bodyPr/>
        <a:lstStyle/>
        <a:p>
          <a:endParaRPr lang="it-IT"/>
        </a:p>
      </dgm:t>
    </dgm:pt>
    <dgm:pt modelId="{7C48A93D-26C1-46D0-91C5-B478B7F7515F}" type="sibTrans" cxnId="{DFA4B3A2-C5A7-4BFB-A672-2BE128673500}">
      <dgm:prSet/>
      <dgm:spPr/>
      <dgm:t>
        <a:bodyPr/>
        <a:lstStyle/>
        <a:p>
          <a:endParaRPr lang="it-IT"/>
        </a:p>
      </dgm:t>
    </dgm:pt>
    <dgm:pt modelId="{0C144F05-4B07-470B-AD67-508D94CFDD16}">
      <dgm:prSet/>
      <dgm:spPr/>
      <dgm:t>
        <a:bodyPr/>
        <a:lstStyle/>
        <a:p>
          <a:pPr rtl="0"/>
          <a:r>
            <a:rPr lang="it-IT" b="1" smtClean="0"/>
            <a:t>OF THE</a:t>
          </a:r>
          <a:endParaRPr lang="it-IT"/>
        </a:p>
      </dgm:t>
    </dgm:pt>
    <dgm:pt modelId="{D64EE8A3-8908-4BD4-B1B2-B3E5DD060D22}" type="parTrans" cxnId="{F62183D6-4C58-4791-9A28-06B9E96B6F0A}">
      <dgm:prSet/>
      <dgm:spPr/>
      <dgm:t>
        <a:bodyPr/>
        <a:lstStyle/>
        <a:p>
          <a:endParaRPr lang="it-IT"/>
        </a:p>
      </dgm:t>
    </dgm:pt>
    <dgm:pt modelId="{5EB72D6E-1E3C-43D1-AFCE-99E5E8E18D04}" type="sibTrans" cxnId="{F62183D6-4C58-4791-9A28-06B9E96B6F0A}">
      <dgm:prSet/>
      <dgm:spPr/>
      <dgm:t>
        <a:bodyPr/>
        <a:lstStyle/>
        <a:p>
          <a:endParaRPr lang="it-IT"/>
        </a:p>
      </dgm:t>
    </dgm:pt>
    <dgm:pt modelId="{F1365FAC-BB65-41EC-877A-D5C4C7448A20}">
      <dgm:prSet/>
      <dgm:spPr/>
      <dgm:t>
        <a:bodyPr/>
        <a:lstStyle/>
        <a:p>
          <a:pPr rtl="0"/>
          <a:r>
            <a:rPr lang="it-IT" b="1" smtClean="0"/>
            <a:t>EDUCATION </a:t>
          </a:r>
          <a:endParaRPr lang="it-IT"/>
        </a:p>
      </dgm:t>
    </dgm:pt>
    <dgm:pt modelId="{6FB886A3-68A5-4227-ADD1-292EE419DE83}" type="parTrans" cxnId="{9E741DDB-2CA0-4050-A801-1DCCAE2A1236}">
      <dgm:prSet/>
      <dgm:spPr/>
      <dgm:t>
        <a:bodyPr/>
        <a:lstStyle/>
        <a:p>
          <a:endParaRPr lang="it-IT"/>
        </a:p>
      </dgm:t>
    </dgm:pt>
    <dgm:pt modelId="{3461BF62-BBDF-41B8-95BD-8193B9AB6A78}" type="sibTrans" cxnId="{9E741DDB-2CA0-4050-A801-1DCCAE2A1236}">
      <dgm:prSet/>
      <dgm:spPr/>
      <dgm:t>
        <a:bodyPr/>
        <a:lstStyle/>
        <a:p>
          <a:endParaRPr lang="it-IT"/>
        </a:p>
      </dgm:t>
    </dgm:pt>
    <dgm:pt modelId="{2AE00A48-9818-42DD-B30A-35F92CA96777}">
      <dgm:prSet/>
      <dgm:spPr/>
      <dgm:t>
        <a:bodyPr/>
        <a:lstStyle/>
        <a:p>
          <a:pPr rtl="0"/>
          <a:r>
            <a:rPr lang="it-IT" b="1" smtClean="0"/>
            <a:t>SYSTEM</a:t>
          </a:r>
          <a:endParaRPr lang="it-IT"/>
        </a:p>
      </dgm:t>
    </dgm:pt>
    <dgm:pt modelId="{96F6D2DB-619F-48DE-91E3-FDC662EB5E65}" type="parTrans" cxnId="{63C016DD-0DB9-45FC-A2C6-8E53A1788D3B}">
      <dgm:prSet/>
      <dgm:spPr/>
      <dgm:t>
        <a:bodyPr/>
        <a:lstStyle/>
        <a:p>
          <a:endParaRPr lang="it-IT"/>
        </a:p>
      </dgm:t>
    </dgm:pt>
    <dgm:pt modelId="{AC75288F-864E-43A3-A0F5-D7BC4D23547C}" type="sibTrans" cxnId="{63C016DD-0DB9-45FC-A2C6-8E53A1788D3B}">
      <dgm:prSet/>
      <dgm:spPr/>
      <dgm:t>
        <a:bodyPr/>
        <a:lstStyle/>
        <a:p>
          <a:endParaRPr lang="it-IT"/>
        </a:p>
      </dgm:t>
    </dgm:pt>
    <dgm:pt modelId="{E93BD407-0328-4A81-8D25-82389AC0F9A3}" type="pres">
      <dgm:prSet presAssocID="{27CCD8F8-17B3-4F76-B9CF-E5BA5F99A6D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434998F8-9960-45A8-A8E1-1F98B86CDA10}" type="pres">
      <dgm:prSet presAssocID="{27CCD8F8-17B3-4F76-B9CF-E5BA5F99A6D8}" presName="pyramid" presStyleLbl="node1" presStyleIdx="0" presStyleCnt="1"/>
      <dgm:spPr/>
    </dgm:pt>
    <dgm:pt modelId="{D876CA0D-3955-4595-A393-5795CAAA3B2F}" type="pres">
      <dgm:prSet presAssocID="{27CCD8F8-17B3-4F76-B9CF-E5BA5F99A6D8}" presName="theList" presStyleCnt="0"/>
      <dgm:spPr/>
    </dgm:pt>
    <dgm:pt modelId="{850A7C34-35A1-4218-AA1B-22515EC6ED54}" type="pres">
      <dgm:prSet presAssocID="{EC39AA29-060A-47FB-BA63-1A8196CF2EE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D3B13E-57F0-436D-BDCB-3094C982878A}" type="pres">
      <dgm:prSet presAssocID="{EC39AA29-060A-47FB-BA63-1A8196CF2EE6}" presName="aSpace" presStyleCnt="0"/>
      <dgm:spPr/>
    </dgm:pt>
    <dgm:pt modelId="{5518BB19-54AF-4A2B-9304-E6A4A46EA6A2}" type="pres">
      <dgm:prSet presAssocID="{0C144F05-4B07-470B-AD67-508D94CFDD1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B0F259-6C57-4973-9F4C-C60E46FA13B5}" type="pres">
      <dgm:prSet presAssocID="{0C144F05-4B07-470B-AD67-508D94CFDD16}" presName="aSpace" presStyleCnt="0"/>
      <dgm:spPr/>
    </dgm:pt>
    <dgm:pt modelId="{3603AA84-745C-496C-81D2-02C59E078706}" type="pres">
      <dgm:prSet presAssocID="{F1365FAC-BB65-41EC-877A-D5C4C7448A20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09CB39-79AC-435E-B030-91E8C47DAA9D}" type="pres">
      <dgm:prSet presAssocID="{F1365FAC-BB65-41EC-877A-D5C4C7448A20}" presName="aSpace" presStyleCnt="0"/>
      <dgm:spPr/>
    </dgm:pt>
    <dgm:pt modelId="{5A019BCB-A144-4C25-B399-FD360936566D}" type="pres">
      <dgm:prSet presAssocID="{2AE00A48-9818-42DD-B30A-35F92CA9677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7B545D-8CBB-4DA6-A918-BFFE06543E71}" type="pres">
      <dgm:prSet presAssocID="{2AE00A48-9818-42DD-B30A-35F92CA96777}" presName="aSpace" presStyleCnt="0"/>
      <dgm:spPr/>
    </dgm:pt>
  </dgm:ptLst>
  <dgm:cxnLst>
    <dgm:cxn modelId="{8D947D93-66CC-4887-9D8B-DF5D0B36788F}" type="presOf" srcId="{F1365FAC-BB65-41EC-877A-D5C4C7448A20}" destId="{3603AA84-745C-496C-81D2-02C59E078706}" srcOrd="0" destOrd="0" presId="urn:microsoft.com/office/officeart/2005/8/layout/pyramid2"/>
    <dgm:cxn modelId="{9E741DDB-2CA0-4050-A801-1DCCAE2A1236}" srcId="{27CCD8F8-17B3-4F76-B9CF-E5BA5F99A6D8}" destId="{F1365FAC-BB65-41EC-877A-D5C4C7448A20}" srcOrd="2" destOrd="0" parTransId="{6FB886A3-68A5-4227-ADD1-292EE419DE83}" sibTransId="{3461BF62-BBDF-41B8-95BD-8193B9AB6A78}"/>
    <dgm:cxn modelId="{F62183D6-4C58-4791-9A28-06B9E96B6F0A}" srcId="{27CCD8F8-17B3-4F76-B9CF-E5BA5F99A6D8}" destId="{0C144F05-4B07-470B-AD67-508D94CFDD16}" srcOrd="1" destOrd="0" parTransId="{D64EE8A3-8908-4BD4-B1B2-B3E5DD060D22}" sibTransId="{5EB72D6E-1E3C-43D1-AFCE-99E5E8E18D04}"/>
    <dgm:cxn modelId="{DFA4B3A2-C5A7-4BFB-A672-2BE128673500}" srcId="{27CCD8F8-17B3-4F76-B9CF-E5BA5F99A6D8}" destId="{EC39AA29-060A-47FB-BA63-1A8196CF2EE6}" srcOrd="0" destOrd="0" parTransId="{BD8657D9-BAFC-4EA9-AF62-9777C9283B5F}" sibTransId="{7C48A93D-26C1-46D0-91C5-B478B7F7515F}"/>
    <dgm:cxn modelId="{AA740F4C-3F88-41FE-8594-F700F6CF268C}" type="presOf" srcId="{27CCD8F8-17B3-4F76-B9CF-E5BA5F99A6D8}" destId="{E93BD407-0328-4A81-8D25-82389AC0F9A3}" srcOrd="0" destOrd="0" presId="urn:microsoft.com/office/officeart/2005/8/layout/pyramid2"/>
    <dgm:cxn modelId="{668097C7-FF1B-4262-906E-970B36EE5155}" type="presOf" srcId="{2AE00A48-9818-42DD-B30A-35F92CA96777}" destId="{5A019BCB-A144-4C25-B399-FD360936566D}" srcOrd="0" destOrd="0" presId="urn:microsoft.com/office/officeart/2005/8/layout/pyramid2"/>
    <dgm:cxn modelId="{63C016DD-0DB9-45FC-A2C6-8E53A1788D3B}" srcId="{27CCD8F8-17B3-4F76-B9CF-E5BA5F99A6D8}" destId="{2AE00A48-9818-42DD-B30A-35F92CA96777}" srcOrd="3" destOrd="0" parTransId="{96F6D2DB-619F-48DE-91E3-FDC662EB5E65}" sibTransId="{AC75288F-864E-43A3-A0F5-D7BC4D23547C}"/>
    <dgm:cxn modelId="{48D4BD08-DE7B-45EC-8F79-B62561F1749C}" type="presOf" srcId="{EC39AA29-060A-47FB-BA63-1A8196CF2EE6}" destId="{850A7C34-35A1-4218-AA1B-22515EC6ED54}" srcOrd="0" destOrd="0" presId="urn:microsoft.com/office/officeart/2005/8/layout/pyramid2"/>
    <dgm:cxn modelId="{FA83810B-9F9C-4BB4-BF72-53FB77BFB260}" type="presOf" srcId="{0C144F05-4B07-470B-AD67-508D94CFDD16}" destId="{5518BB19-54AF-4A2B-9304-E6A4A46EA6A2}" srcOrd="0" destOrd="0" presId="urn:microsoft.com/office/officeart/2005/8/layout/pyramid2"/>
    <dgm:cxn modelId="{CA385BE3-CFE2-4728-9409-043C111FD12A}" type="presParOf" srcId="{E93BD407-0328-4A81-8D25-82389AC0F9A3}" destId="{434998F8-9960-45A8-A8E1-1F98B86CDA10}" srcOrd="0" destOrd="0" presId="urn:microsoft.com/office/officeart/2005/8/layout/pyramid2"/>
    <dgm:cxn modelId="{D75B0DBD-2553-4412-A354-F165101CF53A}" type="presParOf" srcId="{E93BD407-0328-4A81-8D25-82389AC0F9A3}" destId="{D876CA0D-3955-4595-A393-5795CAAA3B2F}" srcOrd="1" destOrd="0" presId="urn:microsoft.com/office/officeart/2005/8/layout/pyramid2"/>
    <dgm:cxn modelId="{69FB5278-87F1-4EBA-A700-F2B810882412}" type="presParOf" srcId="{D876CA0D-3955-4595-A393-5795CAAA3B2F}" destId="{850A7C34-35A1-4218-AA1B-22515EC6ED54}" srcOrd="0" destOrd="0" presId="urn:microsoft.com/office/officeart/2005/8/layout/pyramid2"/>
    <dgm:cxn modelId="{AEE4EA6C-B4A5-4CDF-B347-120FAE8742E9}" type="presParOf" srcId="{D876CA0D-3955-4595-A393-5795CAAA3B2F}" destId="{96D3B13E-57F0-436D-BDCB-3094C982878A}" srcOrd="1" destOrd="0" presId="urn:microsoft.com/office/officeart/2005/8/layout/pyramid2"/>
    <dgm:cxn modelId="{554B4609-E691-4478-8E03-3BB56D1A57E2}" type="presParOf" srcId="{D876CA0D-3955-4595-A393-5795CAAA3B2F}" destId="{5518BB19-54AF-4A2B-9304-E6A4A46EA6A2}" srcOrd="2" destOrd="0" presId="urn:microsoft.com/office/officeart/2005/8/layout/pyramid2"/>
    <dgm:cxn modelId="{A5CE9A0D-765B-443B-A8C8-3D7580215878}" type="presParOf" srcId="{D876CA0D-3955-4595-A393-5795CAAA3B2F}" destId="{3AB0F259-6C57-4973-9F4C-C60E46FA13B5}" srcOrd="3" destOrd="0" presId="urn:microsoft.com/office/officeart/2005/8/layout/pyramid2"/>
    <dgm:cxn modelId="{51437C09-1D3B-4D11-BC60-1C401DD2F790}" type="presParOf" srcId="{D876CA0D-3955-4595-A393-5795CAAA3B2F}" destId="{3603AA84-745C-496C-81D2-02C59E078706}" srcOrd="4" destOrd="0" presId="urn:microsoft.com/office/officeart/2005/8/layout/pyramid2"/>
    <dgm:cxn modelId="{D76D38BD-0604-4E22-AA61-9912B9021CFE}" type="presParOf" srcId="{D876CA0D-3955-4595-A393-5795CAAA3B2F}" destId="{CD09CB39-79AC-435E-B030-91E8C47DAA9D}" srcOrd="5" destOrd="0" presId="urn:microsoft.com/office/officeart/2005/8/layout/pyramid2"/>
    <dgm:cxn modelId="{CF1A9BC3-F807-493E-9EA8-CF5E149A410C}" type="presParOf" srcId="{D876CA0D-3955-4595-A393-5795CAAA3B2F}" destId="{5A019BCB-A144-4C25-B399-FD360936566D}" srcOrd="6" destOrd="0" presId="urn:microsoft.com/office/officeart/2005/8/layout/pyramid2"/>
    <dgm:cxn modelId="{8FF151B6-D76D-4D00-A48C-CE107B859439}" type="presParOf" srcId="{D876CA0D-3955-4595-A393-5795CAAA3B2F}" destId="{8C7B545D-8CBB-4DA6-A918-BFFE06543E7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98F8-9960-45A8-A8E1-1F98B86CDA10}">
      <dsp:nvSpPr>
        <dsp:cNvPr id="0" name=""/>
        <dsp:cNvSpPr/>
      </dsp:nvSpPr>
      <dsp:spPr>
        <a:xfrm>
          <a:off x="0" y="0"/>
          <a:ext cx="1504501" cy="2304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A7C34-35A1-4218-AA1B-22515EC6ED54}">
      <dsp:nvSpPr>
        <dsp:cNvPr id="0" name=""/>
        <dsp:cNvSpPr/>
      </dsp:nvSpPr>
      <dsp:spPr>
        <a:xfrm>
          <a:off x="752250" y="230650"/>
          <a:ext cx="977926" cy="4095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STRUCTURE </a:t>
          </a:r>
          <a:endParaRPr lang="it-IT" sz="1100" kern="1200" dirty="0"/>
        </a:p>
      </dsp:txBody>
      <dsp:txXfrm>
        <a:off x="772242" y="250642"/>
        <a:ext cx="937942" cy="369561"/>
      </dsp:txXfrm>
    </dsp:sp>
    <dsp:sp modelId="{5518BB19-54AF-4A2B-9304-E6A4A46EA6A2}">
      <dsp:nvSpPr>
        <dsp:cNvPr id="0" name=""/>
        <dsp:cNvSpPr/>
      </dsp:nvSpPr>
      <dsp:spPr>
        <a:xfrm>
          <a:off x="752250" y="691389"/>
          <a:ext cx="977926" cy="4095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smtClean="0"/>
            <a:t>OF THE</a:t>
          </a:r>
          <a:endParaRPr lang="it-IT" sz="1100" kern="1200"/>
        </a:p>
      </dsp:txBody>
      <dsp:txXfrm>
        <a:off x="772242" y="711381"/>
        <a:ext cx="937942" cy="369561"/>
      </dsp:txXfrm>
    </dsp:sp>
    <dsp:sp modelId="{3603AA84-745C-496C-81D2-02C59E078706}">
      <dsp:nvSpPr>
        <dsp:cNvPr id="0" name=""/>
        <dsp:cNvSpPr/>
      </dsp:nvSpPr>
      <dsp:spPr>
        <a:xfrm>
          <a:off x="752250" y="1152127"/>
          <a:ext cx="977926" cy="4095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smtClean="0"/>
            <a:t>EDUCATION </a:t>
          </a:r>
          <a:endParaRPr lang="it-IT" sz="1100" kern="1200"/>
        </a:p>
      </dsp:txBody>
      <dsp:txXfrm>
        <a:off x="772242" y="1172119"/>
        <a:ext cx="937942" cy="369561"/>
      </dsp:txXfrm>
    </dsp:sp>
    <dsp:sp modelId="{5A019BCB-A144-4C25-B399-FD360936566D}">
      <dsp:nvSpPr>
        <dsp:cNvPr id="0" name=""/>
        <dsp:cNvSpPr/>
      </dsp:nvSpPr>
      <dsp:spPr>
        <a:xfrm>
          <a:off x="752250" y="1612866"/>
          <a:ext cx="977926" cy="4095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smtClean="0"/>
            <a:t>SYSTEM</a:t>
          </a:r>
          <a:endParaRPr lang="it-IT" sz="1100" kern="1200"/>
        </a:p>
      </dsp:txBody>
      <dsp:txXfrm>
        <a:off x="772242" y="1632858"/>
        <a:ext cx="937942" cy="369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42F733-6912-4958-AE85-7798EE922B3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745E27-04D0-4CDC-BCD6-B267388A17E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hubmiur.pubblica.istruzione.it/web/istruzione/disabilit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hubmiur.pubblica.istruzione.it/web/istruzione/disabilit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9" y="451729"/>
            <a:ext cx="7437437" cy="11525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Picture 2" descr="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534150" cy="1275715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Rettangolo 5"/>
          <p:cNvSpPr/>
          <p:nvPr/>
        </p:nvSpPr>
        <p:spPr>
          <a:xfrm>
            <a:off x="3035401" y="4869160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/>
                <a:solidFill>
                  <a:schemeClr val="accent3"/>
                </a:solidFill>
                <a:effectLst/>
              </a:rPr>
              <a:t>presents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7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5080000" cy="41764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19512" y="47667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entury Schoolbook" pitchFamily="18" charset="0"/>
              </a:rPr>
              <a:t>Special </a:t>
            </a:r>
            <a:r>
              <a:rPr lang="it-IT" b="1" dirty="0" err="1">
                <a:latin typeface="Century Schoolbook" pitchFamily="18" charset="0"/>
              </a:rPr>
              <a:t>education</a:t>
            </a:r>
            <a:r>
              <a:rPr lang="it-IT" b="1" dirty="0">
                <a:latin typeface="Century Schoolbook" pitchFamily="18" charset="0"/>
              </a:rPr>
              <a:t> </a:t>
            </a:r>
            <a:r>
              <a:rPr lang="it-IT" b="1" dirty="0" err="1">
                <a:latin typeface="Century Schoolbook" pitchFamily="18" charset="0"/>
              </a:rPr>
              <a:t>support</a:t>
            </a:r>
            <a:endParaRPr lang="it-IT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76672"/>
            <a:ext cx="8352928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entury Schoolbook" pitchFamily="18" charset="0"/>
              </a:rPr>
              <a:t>In </a:t>
            </a:r>
            <a:r>
              <a:rPr lang="en-US" dirty="0">
                <a:latin typeface="Century Schoolbook" pitchFamily="18" charset="0"/>
              </a:rPr>
              <a:t>Italy, disabled pupils have been integrated in ordinary classes for more than 40 </a:t>
            </a:r>
            <a:r>
              <a:rPr lang="en-US" dirty="0" smtClean="0">
                <a:latin typeface="Century Schoolbook" pitchFamily="18" charset="0"/>
              </a:rPr>
              <a:t>years; therefore</a:t>
            </a:r>
            <a:r>
              <a:rPr lang="en-US" dirty="0">
                <a:latin typeface="Century Schoolbook" pitchFamily="18" charset="0"/>
              </a:rPr>
              <a:t>, there is not a separate education system for these pupils. Integration started, on </a:t>
            </a:r>
            <a:r>
              <a:rPr lang="en-US" dirty="0" smtClean="0">
                <a:latin typeface="Century Schoolbook" pitchFamily="18" charset="0"/>
              </a:rPr>
              <a:t>an experimental </a:t>
            </a:r>
            <a:r>
              <a:rPr lang="en-US" dirty="0">
                <a:latin typeface="Century Schoolbook" pitchFamily="18" charset="0"/>
              </a:rPr>
              <a:t>basis, first in </a:t>
            </a:r>
            <a:r>
              <a:rPr lang="en-US" dirty="0" smtClean="0">
                <a:latin typeface="Century Schoolbook" pitchFamily="18" charset="0"/>
              </a:rPr>
              <a:t>kindergarten and </a:t>
            </a:r>
            <a:r>
              <a:rPr lang="en-US" dirty="0">
                <a:latin typeface="Century Schoolbook" pitchFamily="18" charset="0"/>
              </a:rPr>
              <a:t>primary schools and was </a:t>
            </a:r>
            <a:r>
              <a:rPr lang="en-US" dirty="0" smtClean="0">
                <a:latin typeface="Century Schoolbook" pitchFamily="18" charset="0"/>
              </a:rPr>
              <a:t>progressively </a:t>
            </a:r>
            <a:r>
              <a:rPr lang="it-IT" dirty="0" err="1" smtClean="0">
                <a:latin typeface="Century Schoolbook" pitchFamily="18" charset="0"/>
              </a:rPr>
              <a:t>extended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>
                <a:latin typeface="Century Schoolbook" pitchFamily="18" charset="0"/>
              </a:rPr>
              <a:t>to </a:t>
            </a:r>
            <a:r>
              <a:rPr lang="it-IT" dirty="0" err="1" smtClean="0">
                <a:latin typeface="Century Schoolbook" pitchFamily="18" charset="0"/>
              </a:rPr>
              <a:t>lower</a:t>
            </a:r>
            <a:r>
              <a:rPr lang="it-IT" dirty="0" smtClean="0">
                <a:latin typeface="Century Schoolbook" pitchFamily="18" charset="0"/>
              </a:rPr>
              <a:t> and </a:t>
            </a:r>
            <a:r>
              <a:rPr lang="it-IT" dirty="0" err="1" smtClean="0">
                <a:latin typeface="Century Schoolbook" pitchFamily="18" charset="0"/>
              </a:rPr>
              <a:t>upper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secondary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school</a:t>
            </a:r>
            <a:r>
              <a:rPr lang="it-IT" dirty="0" smtClean="0">
                <a:latin typeface="Century Schoolbook" pitchFamily="18" charset="0"/>
              </a:rPr>
              <a:t> and </a:t>
            </a:r>
            <a:r>
              <a:rPr lang="it-IT" dirty="0" err="1" smtClean="0">
                <a:latin typeface="Century Schoolbook" pitchFamily="18" charset="0"/>
              </a:rPr>
              <a:t>universities</a:t>
            </a:r>
            <a:r>
              <a:rPr lang="it-IT" dirty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Regulations are provided for the following subjects: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classification criteria for disabled pupils; Law of 5 February 1992, no. 104, defines as </a:t>
            </a:r>
            <a:r>
              <a:rPr lang="en-US" dirty="0" smtClean="0">
                <a:latin typeface="Century Schoolbook" pitchFamily="18" charset="0"/>
              </a:rPr>
              <a:t>disabled persons </a:t>
            </a:r>
            <a:r>
              <a:rPr lang="en-US" dirty="0">
                <a:latin typeface="Century Schoolbook" pitchFamily="18" charset="0"/>
              </a:rPr>
              <a:t>those with a physical, psychic or sensorial disability which causes </a:t>
            </a:r>
            <a:r>
              <a:rPr lang="en-US" dirty="0" smtClean="0">
                <a:latin typeface="Century Schoolbook" pitchFamily="18" charset="0"/>
              </a:rPr>
              <a:t>difficulties in </a:t>
            </a:r>
            <a:r>
              <a:rPr lang="en-US" dirty="0">
                <a:latin typeface="Century Schoolbook" pitchFamily="18" charset="0"/>
              </a:rPr>
              <a:t>learning, relationships or work integration and which determines social </a:t>
            </a:r>
            <a:r>
              <a:rPr lang="en-US" dirty="0" smtClean="0">
                <a:latin typeface="Century Schoolbook" pitchFamily="18" charset="0"/>
              </a:rPr>
              <a:t>disadvantage </a:t>
            </a:r>
            <a:r>
              <a:rPr lang="it-IT" dirty="0" smtClean="0">
                <a:latin typeface="Century Schoolbook" pitchFamily="18" charset="0"/>
              </a:rPr>
              <a:t>or </a:t>
            </a:r>
            <a:r>
              <a:rPr lang="it-IT" dirty="0" err="1">
                <a:latin typeface="Century Schoolbook" pitchFamily="18" charset="0"/>
              </a:rPr>
              <a:t>alienation</a:t>
            </a:r>
            <a:r>
              <a:rPr lang="it-IT" dirty="0">
                <a:latin typeface="Century Schoolbook" pitchFamily="18" charset="0"/>
              </a:rPr>
              <a:t>;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composition of classes with disabled pupils; </a:t>
            </a:r>
            <a:r>
              <a:rPr lang="en-US" dirty="0" smtClean="0">
                <a:latin typeface="Century Schoolbook" pitchFamily="18" charset="0"/>
              </a:rPr>
              <a:t>neither exceed </a:t>
            </a:r>
            <a:r>
              <a:rPr lang="en-US" dirty="0">
                <a:latin typeface="Century Schoolbook" pitchFamily="18" charset="0"/>
              </a:rPr>
              <a:t>the </a:t>
            </a:r>
            <a:r>
              <a:rPr lang="en-US" dirty="0" smtClean="0">
                <a:latin typeface="Century Schoolbook" pitchFamily="18" charset="0"/>
              </a:rPr>
              <a:t>number of </a:t>
            </a:r>
            <a:r>
              <a:rPr lang="en-US" dirty="0">
                <a:latin typeface="Century Schoolbook" pitchFamily="18" charset="0"/>
              </a:rPr>
              <a:t>20 pupils nor accept more than one disabled pupil;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support educational interventions (</a:t>
            </a:r>
            <a:r>
              <a:rPr lang="en-US" dirty="0" smtClean="0">
                <a:latin typeface="Century Schoolbook" pitchFamily="18" charset="0"/>
              </a:rPr>
              <a:t>specialized </a:t>
            </a:r>
            <a:r>
              <a:rPr lang="en-US" dirty="0">
                <a:latin typeface="Century Schoolbook" pitchFamily="18" charset="0"/>
              </a:rPr>
              <a:t>teaching staff ) and </a:t>
            </a:r>
            <a:r>
              <a:rPr lang="en-US" dirty="0" smtClean="0">
                <a:latin typeface="Century Schoolbook" pitchFamily="18" charset="0"/>
              </a:rPr>
              <a:t>medical/assistance </a:t>
            </a:r>
            <a:r>
              <a:rPr lang="it-IT" dirty="0" err="1" smtClean="0">
                <a:latin typeface="Century Schoolbook" pitchFamily="18" charset="0"/>
              </a:rPr>
              <a:t>interventions</a:t>
            </a:r>
            <a:r>
              <a:rPr lang="it-IT" dirty="0">
                <a:latin typeface="Century Schoolbook" pitchFamily="18" charset="0"/>
              </a:rPr>
              <a:t>;</a:t>
            </a:r>
          </a:p>
          <a:p>
            <a:pPr algn="just"/>
            <a:r>
              <a:rPr lang="en-US" dirty="0"/>
              <a:t>• </a:t>
            </a:r>
            <a:r>
              <a:rPr lang="en-US" dirty="0">
                <a:latin typeface="Century Schoolbook" pitchFamily="18" charset="0"/>
              </a:rPr>
              <a:t>interventions to adapt school buildings in order to remove all architectural barriers </a:t>
            </a:r>
            <a:r>
              <a:rPr lang="en-US" dirty="0" smtClean="0">
                <a:latin typeface="Century Schoolbook" pitchFamily="18" charset="0"/>
              </a:rPr>
              <a:t>and to </a:t>
            </a:r>
            <a:r>
              <a:rPr lang="en-US" dirty="0">
                <a:latin typeface="Century Schoolbook" pitchFamily="18" charset="0"/>
              </a:rPr>
              <a:t>supply adequate technical </a:t>
            </a:r>
            <a:r>
              <a:rPr lang="en-US" dirty="0" err="1">
                <a:latin typeface="Century Schoolbook" pitchFamily="18" charset="0"/>
              </a:rPr>
              <a:t>equipments</a:t>
            </a:r>
            <a:r>
              <a:rPr lang="en-US" dirty="0">
                <a:latin typeface="Century Schoolbook" pitchFamily="18" charset="0"/>
              </a:rPr>
              <a:t> and teaching materials to schools.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90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94" y="-243408"/>
            <a:ext cx="9036496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pPr algn="just"/>
            <a:r>
              <a:rPr lang="en-US" dirty="0" smtClean="0">
                <a:latin typeface="Century Schoolbook" pitchFamily="18" charset="0"/>
              </a:rPr>
              <a:t>According </a:t>
            </a:r>
            <a:r>
              <a:rPr lang="en-US" dirty="0">
                <a:latin typeface="Century Schoolbook" pitchFamily="18" charset="0"/>
              </a:rPr>
              <a:t>to Law of 27 December 202, no. 289, article 35, Local health authorities </a:t>
            </a:r>
            <a:r>
              <a:rPr lang="en-US" dirty="0" smtClean="0">
                <a:latin typeface="Century Schoolbook" pitchFamily="18" charset="0"/>
              </a:rPr>
              <a:t>provide to </a:t>
            </a:r>
            <a:r>
              <a:rPr lang="en-US" dirty="0">
                <a:latin typeface="Century Schoolbook" pitchFamily="18" charset="0"/>
              </a:rPr>
              <a:t>individuate disabled pupils on the basis of collegiate </a:t>
            </a:r>
            <a:r>
              <a:rPr lang="en-US" dirty="0" smtClean="0">
                <a:latin typeface="Century Schoolbook" pitchFamily="18" charset="0"/>
              </a:rPr>
              <a:t>verifications. </a:t>
            </a:r>
            <a:r>
              <a:rPr lang="en-US" dirty="0">
                <a:latin typeface="Century Schoolbook" pitchFamily="18" charset="0"/>
              </a:rPr>
              <a:t>T</a:t>
            </a:r>
            <a:r>
              <a:rPr lang="en-US" dirty="0" smtClean="0">
                <a:latin typeface="Century Schoolbook" pitchFamily="18" charset="0"/>
              </a:rPr>
              <a:t>he </a:t>
            </a:r>
            <a:r>
              <a:rPr lang="en-US" dirty="0">
                <a:latin typeface="Century Schoolbook" pitchFamily="18" charset="0"/>
              </a:rPr>
              <a:t>subsequent steps are the </a:t>
            </a:r>
            <a:r>
              <a:rPr lang="en-US" dirty="0" smtClean="0">
                <a:latin typeface="Century Schoolbook" pitchFamily="18" charset="0"/>
              </a:rPr>
              <a:t>following:</a:t>
            </a:r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• functional </a:t>
            </a:r>
            <a:r>
              <a:rPr lang="en-US" dirty="0" smtClean="0">
                <a:latin typeface="Century Schoolbook" pitchFamily="18" charset="0"/>
              </a:rPr>
              <a:t>diagnosis drawn </a:t>
            </a:r>
            <a:r>
              <a:rPr lang="en-US" dirty="0">
                <a:latin typeface="Century Schoolbook" pitchFamily="18" charset="0"/>
              </a:rPr>
              <a:t>up by the Local health authority and written by a </a:t>
            </a:r>
            <a:r>
              <a:rPr lang="en-US" dirty="0" smtClean="0">
                <a:latin typeface="Century Schoolbook" pitchFamily="18" charset="0"/>
              </a:rPr>
              <a:t>physician </a:t>
            </a:r>
            <a:r>
              <a:rPr lang="en-US" dirty="0" err="1" smtClean="0">
                <a:latin typeface="Century Schoolbook" pitchFamily="18" charset="0"/>
              </a:rPr>
              <a:t>specialised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in the announced pathology, a children’s </a:t>
            </a:r>
            <a:r>
              <a:rPr lang="en-US" dirty="0" err="1">
                <a:latin typeface="Century Schoolbook" pitchFamily="18" charset="0"/>
              </a:rPr>
              <a:t>neuropsychiatrist</a:t>
            </a:r>
            <a:r>
              <a:rPr lang="en-US" dirty="0">
                <a:latin typeface="Century Schoolbook" pitchFamily="18" charset="0"/>
              </a:rPr>
              <a:t>, a </a:t>
            </a:r>
            <a:r>
              <a:rPr lang="en-US" dirty="0" smtClean="0">
                <a:latin typeface="Century Schoolbook" pitchFamily="18" charset="0"/>
              </a:rPr>
              <a:t>rehabilitation therapist </a:t>
            </a:r>
            <a:r>
              <a:rPr lang="en-US" dirty="0">
                <a:latin typeface="Century Schoolbook" pitchFamily="18" charset="0"/>
              </a:rPr>
              <a:t>and social operators. The functional diagnosis should provide an </a:t>
            </a:r>
            <a:r>
              <a:rPr lang="en-US" dirty="0" smtClean="0">
                <a:latin typeface="Century Schoolbook" pitchFamily="18" charset="0"/>
              </a:rPr>
              <a:t>analytical description </a:t>
            </a:r>
            <a:r>
              <a:rPr lang="en-US" dirty="0">
                <a:latin typeface="Century Schoolbook" pitchFamily="18" charset="0"/>
              </a:rPr>
              <a:t>of the psycho-physical conditions of </a:t>
            </a:r>
            <a:r>
              <a:rPr lang="en-US" dirty="0" smtClean="0">
                <a:latin typeface="Century Schoolbook" pitchFamily="18" charset="0"/>
              </a:rPr>
              <a:t>the pupil/student</a:t>
            </a:r>
            <a:r>
              <a:rPr lang="en-US" dirty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the dynamic-functional </a:t>
            </a:r>
            <a:r>
              <a:rPr lang="en-US" dirty="0" smtClean="0">
                <a:latin typeface="Century Schoolbook" pitchFamily="18" charset="0"/>
              </a:rPr>
              <a:t>profile </a:t>
            </a:r>
            <a:r>
              <a:rPr lang="en-US" dirty="0">
                <a:latin typeface="Century Schoolbook" pitchFamily="18" charset="0"/>
              </a:rPr>
              <a:t>drawn up by the Local health Authority, by </a:t>
            </a:r>
            <a:r>
              <a:rPr lang="en-US" dirty="0" smtClean="0">
                <a:latin typeface="Century Schoolbook" pitchFamily="18" charset="0"/>
              </a:rPr>
              <a:t>class teachers </a:t>
            </a:r>
            <a:r>
              <a:rPr lang="en-US" dirty="0">
                <a:latin typeface="Century Schoolbook" pitchFamily="18" charset="0"/>
              </a:rPr>
              <a:t>and support teachers after the first period of integration; it aims at the </a:t>
            </a:r>
            <a:r>
              <a:rPr lang="en-US" dirty="0" smtClean="0">
                <a:latin typeface="Century Schoolbook" pitchFamily="18" charset="0"/>
              </a:rPr>
              <a:t>preparation </a:t>
            </a:r>
            <a:r>
              <a:rPr lang="it-IT" dirty="0" smtClean="0">
                <a:latin typeface="Century Schoolbook" pitchFamily="18" charset="0"/>
              </a:rPr>
              <a:t>of </a:t>
            </a:r>
            <a:r>
              <a:rPr lang="it-IT" dirty="0">
                <a:latin typeface="Century Schoolbook" pitchFamily="18" charset="0"/>
              </a:rPr>
              <a:t>the </a:t>
            </a:r>
            <a:r>
              <a:rPr lang="it-IT" i="1" dirty="0">
                <a:latin typeface="Century Schoolbook" pitchFamily="18" charset="0"/>
              </a:rPr>
              <a:t>Piano Educativo Individualizzato </a:t>
            </a:r>
            <a:r>
              <a:rPr lang="it-IT" i="1" dirty="0" smtClean="0">
                <a:latin typeface="Century Schoolbook" pitchFamily="18" charset="0"/>
              </a:rPr>
              <a:t>– PEI</a:t>
            </a:r>
            <a:r>
              <a:rPr lang="it-IT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</a:t>
            </a:r>
            <a:r>
              <a:rPr lang="en-US" i="1" dirty="0">
                <a:latin typeface="Century Schoolbook" pitchFamily="18" charset="0"/>
              </a:rPr>
              <a:t>PEI </a:t>
            </a:r>
            <a:r>
              <a:rPr lang="en-US" dirty="0">
                <a:latin typeface="Century Schoolbook" pitchFamily="18" charset="0"/>
              </a:rPr>
              <a:t>includes the descriptions of the interventions foreseen for the pupil/student in </a:t>
            </a:r>
            <a:r>
              <a:rPr lang="en-US" dirty="0" smtClean="0">
                <a:latin typeface="Century Schoolbook" pitchFamily="18" charset="0"/>
              </a:rPr>
              <a:t>a given </a:t>
            </a:r>
            <a:r>
              <a:rPr lang="en-US" dirty="0">
                <a:latin typeface="Century Schoolbook" pitchFamily="18" charset="0"/>
              </a:rPr>
              <a:t>period of </a:t>
            </a:r>
            <a:r>
              <a:rPr lang="en-US" dirty="0" smtClean="0">
                <a:latin typeface="Century Schoolbook" pitchFamily="18" charset="0"/>
              </a:rPr>
              <a:t>time</a:t>
            </a:r>
            <a:r>
              <a:rPr lang="en-US" dirty="0">
                <a:latin typeface="Century Schoolbook" pitchFamily="18" charset="0"/>
              </a:rPr>
              <a:t>,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drawn up jointly by the operators of the Local Health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Authority, teachers and support teachers, in collaboration with parents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Schools, in order to </a:t>
            </a:r>
            <a:r>
              <a:rPr lang="en-US" dirty="0" smtClean="0">
                <a:latin typeface="Century Schoolbook" pitchFamily="18" charset="0"/>
              </a:rPr>
              <a:t>achieve the integration</a:t>
            </a:r>
            <a:r>
              <a:rPr lang="en-US" dirty="0">
                <a:latin typeface="Century Schoolbook" pitchFamily="18" charset="0"/>
              </a:rPr>
              <a:t>, have to be </a:t>
            </a:r>
            <a:r>
              <a:rPr lang="en-US" dirty="0" smtClean="0">
                <a:latin typeface="Century Schoolbook" pitchFamily="18" charset="0"/>
              </a:rPr>
              <a:t>adapt their structure, with </a:t>
            </a:r>
            <a:r>
              <a:rPr lang="en-US" dirty="0">
                <a:latin typeface="Century Schoolbook" pitchFamily="18" charset="0"/>
              </a:rPr>
              <a:t>the removal of all architectural barriers, and the use of all </a:t>
            </a:r>
            <a:r>
              <a:rPr lang="en-US" dirty="0" smtClean="0">
                <a:latin typeface="Century Schoolbook" pitchFamily="18" charset="0"/>
              </a:rPr>
              <a:t>facilities, as well as the </a:t>
            </a:r>
            <a:r>
              <a:rPr lang="en-US" dirty="0">
                <a:latin typeface="Century Schoolbook" pitchFamily="18" charset="0"/>
              </a:rPr>
              <a:t>technical and didactic equipment </a:t>
            </a:r>
            <a:r>
              <a:rPr lang="en-US" dirty="0" smtClean="0">
                <a:latin typeface="Century Schoolbook" pitchFamily="18" charset="0"/>
              </a:rPr>
              <a:t>to </a:t>
            </a:r>
            <a:r>
              <a:rPr lang="en-US" dirty="0">
                <a:latin typeface="Century Schoolbook" pitchFamily="18" charset="0"/>
              </a:rPr>
              <a:t>the needs of the pupils, in </a:t>
            </a:r>
            <a:r>
              <a:rPr lang="en-US" dirty="0" smtClean="0">
                <a:latin typeface="Century Schoolbook" pitchFamily="18" charset="0"/>
              </a:rPr>
              <a:t>relation to </a:t>
            </a:r>
            <a:r>
              <a:rPr lang="en-US" dirty="0">
                <a:latin typeface="Century Schoolbook" pitchFamily="18" charset="0"/>
              </a:rPr>
              <a:t>the functional or sensorial </a:t>
            </a:r>
            <a:r>
              <a:rPr lang="en-US" dirty="0" smtClean="0">
                <a:latin typeface="Century Schoolbook" pitchFamily="18" charset="0"/>
              </a:rPr>
              <a:t>limitations. </a:t>
            </a:r>
            <a:r>
              <a:rPr lang="en-US" dirty="0">
                <a:latin typeface="Century Schoolbook" pitchFamily="18" charset="0"/>
              </a:rPr>
              <a:t>T</a:t>
            </a:r>
            <a:r>
              <a:rPr lang="en-US" dirty="0" smtClean="0">
                <a:latin typeface="Century Schoolbook" pitchFamily="18" charset="0"/>
              </a:rPr>
              <a:t>he schools can </a:t>
            </a:r>
            <a:r>
              <a:rPr lang="en-US" dirty="0">
                <a:latin typeface="Century Schoolbook" pitchFamily="18" charset="0"/>
              </a:rPr>
              <a:t>make use also of ‘’</a:t>
            </a:r>
            <a:r>
              <a:rPr lang="en-US" dirty="0" err="1">
                <a:latin typeface="Century Schoolbook" pitchFamily="18" charset="0"/>
              </a:rPr>
              <a:t>specialised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centres</a:t>
            </a:r>
            <a:r>
              <a:rPr lang="en-US" dirty="0">
                <a:latin typeface="Century Schoolbook" pitchFamily="18" charset="0"/>
              </a:rPr>
              <a:t> having a function of pedagogical consultation, </a:t>
            </a:r>
            <a:r>
              <a:rPr lang="en-US" dirty="0" smtClean="0">
                <a:latin typeface="Century Schoolbook" pitchFamily="18" charset="0"/>
              </a:rPr>
              <a:t>production or </a:t>
            </a:r>
            <a:r>
              <a:rPr lang="en-US" dirty="0">
                <a:latin typeface="Century Schoolbook" pitchFamily="18" charset="0"/>
              </a:rPr>
              <a:t>adaptation of specific didactic material</a:t>
            </a:r>
            <a:r>
              <a:rPr lang="en-US" dirty="0" smtClean="0">
                <a:latin typeface="Century Schoolbook" pitchFamily="18" charset="0"/>
              </a:rPr>
              <a:t>’’.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766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Admission Requirements and Choice of School</a:t>
            </a:r>
            <a:endParaRPr lang="en-US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8720" y="868505"/>
            <a:ext cx="8856984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Children </a:t>
            </a:r>
            <a:r>
              <a:rPr lang="en-US" dirty="0" smtClean="0">
                <a:latin typeface="Century Schoolbook" pitchFamily="18" charset="0"/>
              </a:rPr>
              <a:t>with the </a:t>
            </a:r>
            <a:r>
              <a:rPr lang="en-US" dirty="0">
                <a:latin typeface="Century Schoolbook" pitchFamily="18" charset="0"/>
              </a:rPr>
              <a:t>age of six by 31 December of the relevant school year </a:t>
            </a:r>
            <a:r>
              <a:rPr lang="en-US" dirty="0" smtClean="0">
                <a:latin typeface="Century Schoolbook" pitchFamily="18" charset="0"/>
              </a:rPr>
              <a:t>must </a:t>
            </a:r>
            <a:r>
              <a:rPr lang="en-US" dirty="0" err="1" smtClean="0">
                <a:latin typeface="Century Schoolbook" pitchFamily="18" charset="0"/>
              </a:rPr>
              <a:t>enrol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in the first year of primary school.</a:t>
            </a:r>
          </a:p>
          <a:p>
            <a:pPr algn="just"/>
            <a:r>
              <a:rPr lang="en-US" b="1" dirty="0">
                <a:latin typeface="Century Schoolbook" pitchFamily="18" charset="0"/>
              </a:rPr>
              <a:t>Children who reach the age of six by 30 April in </a:t>
            </a:r>
            <a:r>
              <a:rPr lang="en-US" dirty="0">
                <a:latin typeface="Century Schoolbook" pitchFamily="18" charset="0"/>
              </a:rPr>
              <a:t>the calendar year in which they </a:t>
            </a:r>
            <a:r>
              <a:rPr lang="en-US" dirty="0" smtClean="0">
                <a:latin typeface="Century Schoolbook" pitchFamily="18" charset="0"/>
              </a:rPr>
              <a:t>begin school </a:t>
            </a:r>
            <a:r>
              <a:rPr lang="en-US" b="1" dirty="0">
                <a:latin typeface="Century Schoolbook" pitchFamily="18" charset="0"/>
              </a:rPr>
              <a:t>can be enrolled in the first </a:t>
            </a:r>
            <a:r>
              <a:rPr lang="en-US" b="1" dirty="0" smtClean="0">
                <a:latin typeface="Century Schoolbook" pitchFamily="18" charset="0"/>
              </a:rPr>
              <a:t>year </a:t>
            </a:r>
            <a:r>
              <a:rPr lang="en-US" dirty="0" smtClean="0">
                <a:latin typeface="Century Schoolbook" pitchFamily="18" charset="0"/>
              </a:rPr>
              <a:t>(parents’ request: early </a:t>
            </a:r>
            <a:r>
              <a:rPr lang="en-US" dirty="0">
                <a:latin typeface="Century Schoolbook" pitchFamily="18" charset="0"/>
              </a:rPr>
              <a:t>enrolment</a:t>
            </a:r>
            <a:r>
              <a:rPr lang="en-US" dirty="0" smtClean="0">
                <a:latin typeface="Century Schoolbook" pitchFamily="18" charset="0"/>
              </a:rPr>
              <a:t>).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Parents are free to choose the school they want to send their children to.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only limitations may be due to a lack of available </a:t>
            </a:r>
            <a:r>
              <a:rPr lang="en-US" dirty="0" smtClean="0">
                <a:latin typeface="Century Schoolbook" pitchFamily="18" charset="0"/>
              </a:rPr>
              <a:t>facilities, lack </a:t>
            </a:r>
            <a:r>
              <a:rPr lang="en-US" dirty="0">
                <a:latin typeface="Century Schoolbook" pitchFamily="18" charset="0"/>
              </a:rPr>
              <a:t>of school staff </a:t>
            </a:r>
            <a:r>
              <a:rPr lang="en-US" dirty="0" smtClean="0">
                <a:latin typeface="Century Schoolbook" pitchFamily="18" charset="0"/>
              </a:rPr>
              <a:t>for each school </a:t>
            </a:r>
            <a:r>
              <a:rPr lang="en-US" dirty="0">
                <a:latin typeface="Century Schoolbook" pitchFamily="18" charset="0"/>
              </a:rPr>
              <a:t>by the school administration. 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Since </a:t>
            </a:r>
            <a:r>
              <a:rPr lang="en-US" dirty="0">
                <a:latin typeface="Century Schoolbook" pitchFamily="18" charset="0"/>
              </a:rPr>
              <a:t>primary school is compulsory, all children must </a:t>
            </a:r>
            <a:r>
              <a:rPr lang="en-US" dirty="0" smtClean="0">
                <a:latin typeface="Century Schoolbook" pitchFamily="18" charset="0"/>
              </a:rPr>
              <a:t>be guaranteed </a:t>
            </a:r>
            <a:r>
              <a:rPr lang="en-US" dirty="0">
                <a:latin typeface="Century Schoolbook" pitchFamily="18" charset="0"/>
              </a:rPr>
              <a:t>the right to attend including through coordination at local level </a:t>
            </a:r>
            <a:r>
              <a:rPr lang="en-US" dirty="0" smtClean="0">
                <a:latin typeface="Century Schoolbook" pitchFamily="18" charset="0"/>
              </a:rPr>
              <a:t>between </a:t>
            </a:r>
            <a:r>
              <a:rPr lang="it-IT" dirty="0" err="1" smtClean="0">
                <a:latin typeface="Century Schoolbook" pitchFamily="18" charset="0"/>
              </a:rPr>
              <a:t>schools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>
                <a:latin typeface="Century Schoolbook" pitchFamily="18" charset="0"/>
              </a:rPr>
              <a:t>and </a:t>
            </a:r>
            <a:r>
              <a:rPr lang="it-IT" dirty="0" err="1">
                <a:latin typeface="Century Schoolbook" pitchFamily="18" charset="0"/>
              </a:rPr>
              <a:t>local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authorities</a:t>
            </a:r>
            <a:r>
              <a:rPr lang="it-IT" dirty="0">
                <a:latin typeface="Century Schoolbook" pitchFamily="18" charset="0"/>
              </a:rPr>
              <a:t>.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Age </a:t>
            </a:r>
            <a:r>
              <a:rPr lang="en-US" dirty="0">
                <a:latin typeface="Century Schoolbook" pitchFamily="18" charset="0"/>
              </a:rPr>
              <a:t>is the main criterion for </a:t>
            </a:r>
            <a:r>
              <a:rPr lang="en-US" dirty="0" smtClean="0">
                <a:latin typeface="Century Schoolbook" pitchFamily="18" charset="0"/>
              </a:rPr>
              <a:t>enrolment </a:t>
            </a:r>
            <a:r>
              <a:rPr lang="en-US" dirty="0">
                <a:latin typeface="Century Schoolbook" pitchFamily="18" charset="0"/>
              </a:rPr>
              <a:t>and inclusion in a specific class for </a:t>
            </a:r>
            <a:r>
              <a:rPr lang="en-US" dirty="0" smtClean="0">
                <a:latin typeface="Century Schoolbook" pitchFamily="18" charset="0"/>
              </a:rPr>
              <a:t>foreign pupils (factors considered by the teaching staff: educational </a:t>
            </a:r>
            <a:r>
              <a:rPr lang="en-US" dirty="0">
                <a:latin typeface="Century Schoolbook" pitchFamily="18" charset="0"/>
              </a:rPr>
              <a:t>system of the country of origin, their </a:t>
            </a:r>
            <a:r>
              <a:rPr lang="en-US" dirty="0" smtClean="0">
                <a:latin typeface="Century Schoolbook" pitchFamily="18" charset="0"/>
              </a:rPr>
              <a:t>previous study </a:t>
            </a:r>
            <a:r>
              <a:rPr lang="en-US" dirty="0">
                <a:latin typeface="Century Schoolbook" pitchFamily="18" charset="0"/>
              </a:rPr>
              <a:t>path, their assessed level of </a:t>
            </a:r>
            <a:r>
              <a:rPr lang="en-US" dirty="0" smtClean="0">
                <a:latin typeface="Century Schoolbook" pitchFamily="18" charset="0"/>
              </a:rPr>
              <a:t>attainment).</a:t>
            </a:r>
            <a:endParaRPr lang="en-US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1180" y="620688"/>
            <a:ext cx="8496944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Primary school lasts five years </a:t>
            </a:r>
            <a:r>
              <a:rPr lang="en-US" dirty="0" smtClean="0">
                <a:latin typeface="Century Schoolbook" pitchFamily="18" charset="0"/>
              </a:rPr>
              <a:t>for </a:t>
            </a:r>
            <a:r>
              <a:rPr lang="en-US" dirty="0">
                <a:latin typeface="Century Schoolbook" pitchFamily="18" charset="0"/>
              </a:rPr>
              <a:t>pupils aged from 6 to 11. 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Children </a:t>
            </a:r>
            <a:r>
              <a:rPr lang="en-US" dirty="0">
                <a:latin typeface="Century Schoolbook" pitchFamily="18" charset="0"/>
              </a:rPr>
              <a:t>are </a:t>
            </a:r>
            <a:r>
              <a:rPr lang="en-US" dirty="0" smtClean="0">
                <a:latin typeface="Century Schoolbook" pitchFamily="18" charset="0"/>
              </a:rPr>
              <a:t>organized </a:t>
            </a:r>
            <a:r>
              <a:rPr lang="en-US" dirty="0">
                <a:latin typeface="Century Schoolbook" pitchFamily="18" charset="0"/>
              </a:rPr>
              <a:t>into groups called ‘classes and enrolled according to their age. However, pupils from different classes can </a:t>
            </a:r>
            <a:r>
              <a:rPr lang="en-US" dirty="0" smtClean="0">
                <a:latin typeface="Century Schoolbook" pitchFamily="18" charset="0"/>
              </a:rPr>
              <a:t>be grouped </a:t>
            </a:r>
            <a:r>
              <a:rPr lang="en-US" dirty="0">
                <a:latin typeface="Century Schoolbook" pitchFamily="18" charset="0"/>
              </a:rPr>
              <a:t>together for special school activities or objectives. 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A class has a minimum of 15 and a maximum of 26-27 </a:t>
            </a:r>
            <a:r>
              <a:rPr lang="en-US" dirty="0" smtClean="0">
                <a:latin typeface="Century Schoolbook" pitchFamily="18" charset="0"/>
              </a:rPr>
              <a:t>pupils. (limits of 10</a:t>
            </a:r>
            <a:r>
              <a:rPr lang="en-US" dirty="0">
                <a:latin typeface="Century Schoolbook" pitchFamily="18" charset="0"/>
              </a:rPr>
              <a:t>% </a:t>
            </a:r>
            <a:r>
              <a:rPr lang="en-US" dirty="0" smtClean="0">
                <a:latin typeface="Century Schoolbook" pitchFamily="18" charset="0"/>
              </a:rPr>
              <a:t>range). The </a:t>
            </a:r>
            <a:r>
              <a:rPr lang="en-US" dirty="0">
                <a:latin typeface="Century Schoolbook" pitchFamily="18" charset="0"/>
              </a:rPr>
              <a:t>maximum number of pupils per class is usually lowered to 20, if there are </a:t>
            </a:r>
            <a:r>
              <a:rPr lang="en-US" dirty="0" smtClean="0">
                <a:latin typeface="Century Schoolbook" pitchFamily="18" charset="0"/>
              </a:rPr>
              <a:t>pupils </a:t>
            </a:r>
            <a:r>
              <a:rPr lang="it-IT" dirty="0" smtClean="0">
                <a:latin typeface="Century Schoolbook" pitchFamily="18" charset="0"/>
              </a:rPr>
              <a:t>with special educational </a:t>
            </a:r>
            <a:r>
              <a:rPr lang="it-IT" dirty="0" err="1" smtClean="0">
                <a:latin typeface="Century Schoolbook" pitchFamily="18" charset="0"/>
              </a:rPr>
              <a:t>needs</a:t>
            </a:r>
            <a:r>
              <a:rPr lang="it-IT" dirty="0" smtClean="0">
                <a:latin typeface="Century Schoolbook" pitchFamily="18" charset="0"/>
              </a:rPr>
              <a:t>*. </a:t>
            </a:r>
            <a:r>
              <a:rPr lang="en-US" dirty="0">
                <a:latin typeface="Century Schoolbook" pitchFamily="18" charset="0"/>
              </a:rPr>
              <a:t>In </a:t>
            </a:r>
            <a:r>
              <a:rPr lang="en-US" dirty="0" smtClean="0">
                <a:latin typeface="Century Schoolbook" pitchFamily="18" charset="0"/>
              </a:rPr>
              <a:t>small villages schools or in mountain areas </a:t>
            </a:r>
            <a:r>
              <a:rPr lang="en-US" dirty="0">
                <a:latin typeface="Century Schoolbook" pitchFamily="18" charset="0"/>
              </a:rPr>
              <a:t>or on small </a:t>
            </a:r>
            <a:r>
              <a:rPr lang="en-US" dirty="0" smtClean="0">
                <a:latin typeface="Century Schoolbook" pitchFamily="18" charset="0"/>
              </a:rPr>
              <a:t>islands </a:t>
            </a:r>
            <a:r>
              <a:rPr lang="en-US" dirty="0">
                <a:latin typeface="Century Schoolbook" pitchFamily="18" charset="0"/>
              </a:rPr>
              <a:t>the minimum number of pupils per class is 10</a:t>
            </a:r>
            <a:r>
              <a:rPr lang="en-US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If the population is too low for the school to form separate classes of pupils of </a:t>
            </a:r>
            <a:r>
              <a:rPr lang="en-US" dirty="0" smtClean="0">
                <a:latin typeface="Century Schoolbook" pitchFamily="18" charset="0"/>
              </a:rPr>
              <a:t>the same </a:t>
            </a:r>
            <a:r>
              <a:rPr lang="en-US" dirty="0">
                <a:latin typeface="Century Schoolbook" pitchFamily="18" charset="0"/>
              </a:rPr>
              <a:t>age, ‘multi-classes’ are allowed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b="1" dirty="0" err="1">
                <a:solidFill>
                  <a:srgbClr val="C00000"/>
                </a:solidFill>
                <a:latin typeface="Century Schoolbook" pitchFamily="18" charset="0"/>
              </a:rPr>
              <a:t>Organisation</a:t>
            </a:r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 of the School </a:t>
            </a:r>
            <a:r>
              <a:rPr lang="en-US" b="1" dirty="0" smtClean="0">
                <a:solidFill>
                  <a:srgbClr val="C00000"/>
                </a:solidFill>
                <a:latin typeface="Century Schoolbook" pitchFamily="18" charset="0"/>
              </a:rPr>
              <a:t>Year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Ministry of Education </a:t>
            </a:r>
            <a:r>
              <a:rPr lang="en-US" dirty="0" smtClean="0">
                <a:latin typeface="Century Schoolbook" pitchFamily="18" charset="0"/>
              </a:rPr>
              <a:t>is responsible </a:t>
            </a:r>
            <a:r>
              <a:rPr lang="en-US" dirty="0">
                <a:latin typeface="Century Schoolbook" pitchFamily="18" charset="0"/>
              </a:rPr>
              <a:t>for setting the calendar </a:t>
            </a:r>
            <a:r>
              <a:rPr lang="en-US" dirty="0" smtClean="0">
                <a:latin typeface="Century Schoolbook" pitchFamily="18" charset="0"/>
              </a:rPr>
              <a:t>for holidays</a:t>
            </a:r>
            <a:r>
              <a:rPr lang="en-US" dirty="0">
                <a:latin typeface="Century Schoolbook" pitchFamily="18" charset="0"/>
              </a:rPr>
              <a:t>, for all school levels. </a:t>
            </a:r>
            <a:r>
              <a:rPr lang="en-US" dirty="0" smtClean="0">
                <a:latin typeface="Century Schoolbook" pitchFamily="18" charset="0"/>
              </a:rPr>
              <a:t>The Regions are </a:t>
            </a:r>
            <a:r>
              <a:rPr lang="en-US" dirty="0">
                <a:latin typeface="Century Schoolbook" pitchFamily="18" charset="0"/>
              </a:rPr>
              <a:t>responsible for defining the school </a:t>
            </a:r>
            <a:r>
              <a:rPr lang="en-US" dirty="0" smtClean="0">
                <a:latin typeface="Century Schoolbook" pitchFamily="18" charset="0"/>
              </a:rPr>
              <a:t>calendar according to local needs (</a:t>
            </a:r>
            <a:r>
              <a:rPr lang="en-US" dirty="0">
                <a:latin typeface="Century Schoolbook" pitchFamily="18" charset="0"/>
              </a:rPr>
              <a:t>start and end of </a:t>
            </a:r>
            <a:r>
              <a:rPr lang="en-US" dirty="0" smtClean="0">
                <a:latin typeface="Century Schoolbook" pitchFamily="18" charset="0"/>
              </a:rPr>
              <a:t>school activities</a:t>
            </a:r>
            <a:r>
              <a:rPr lang="en-US" dirty="0">
                <a:latin typeface="Century Schoolbook" pitchFamily="18" charset="0"/>
              </a:rPr>
              <a:t>, length of breaks for national holidays, other holidays</a:t>
            </a:r>
            <a:r>
              <a:rPr lang="en-US" dirty="0" smtClean="0">
                <a:latin typeface="Century Schoolbook" pitchFamily="18" charset="0"/>
              </a:rPr>
              <a:t>).</a:t>
            </a:r>
            <a:endParaRPr lang="it-IT" dirty="0">
              <a:latin typeface="Century Schoolbook" pitchFamily="18" charset="0"/>
            </a:endParaRPr>
          </a:p>
          <a:p>
            <a:pPr algn="just"/>
            <a:endParaRPr lang="en-US" dirty="0">
              <a:latin typeface="Century Schoolbook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81043" y="161926"/>
            <a:ext cx="537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Age Levels and Grouping of Pupils</a:t>
            </a:r>
            <a:endParaRPr lang="it-IT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88641"/>
            <a:ext cx="828092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The school year starts on </a:t>
            </a:r>
            <a:r>
              <a:rPr lang="en-US" b="1" dirty="0">
                <a:latin typeface="Century Schoolbook" pitchFamily="18" charset="0"/>
              </a:rPr>
              <a:t>1 September and ends on 31 August. </a:t>
            </a:r>
            <a:r>
              <a:rPr lang="en-US" dirty="0">
                <a:latin typeface="Century Schoolbook" pitchFamily="18" charset="0"/>
              </a:rPr>
              <a:t>Teaching </a:t>
            </a:r>
            <a:r>
              <a:rPr lang="en-US" dirty="0" smtClean="0">
                <a:latin typeface="Century Schoolbook" pitchFamily="18" charset="0"/>
              </a:rPr>
              <a:t>activities, including </a:t>
            </a:r>
            <a:r>
              <a:rPr lang="en-US" dirty="0">
                <a:latin typeface="Century Schoolbook" pitchFamily="18" charset="0"/>
              </a:rPr>
              <a:t>end-of-term assessments, final assessments and examinations, as </a:t>
            </a:r>
            <a:r>
              <a:rPr lang="en-US" dirty="0" smtClean="0">
                <a:latin typeface="Century Schoolbook" pitchFamily="18" charset="0"/>
              </a:rPr>
              <a:t>well as </a:t>
            </a:r>
            <a:r>
              <a:rPr lang="en-US" dirty="0">
                <a:latin typeface="Century Schoolbook" pitchFamily="18" charset="0"/>
              </a:rPr>
              <a:t>in-service training activities are carried out between 1 September and 30 </a:t>
            </a:r>
            <a:r>
              <a:rPr lang="en-US" dirty="0" smtClean="0">
                <a:latin typeface="Century Schoolbook" pitchFamily="18" charset="0"/>
              </a:rPr>
              <a:t>June. 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There </a:t>
            </a:r>
            <a:r>
              <a:rPr lang="en-US" dirty="0">
                <a:latin typeface="Century Schoolbook" pitchFamily="18" charset="0"/>
              </a:rPr>
              <a:t>are 200 teaching days in a year. For pupil evaluation purposes, the school </a:t>
            </a:r>
            <a:r>
              <a:rPr lang="en-US" dirty="0" smtClean="0">
                <a:latin typeface="Century Schoolbook" pitchFamily="18" charset="0"/>
              </a:rPr>
              <a:t>year can </a:t>
            </a:r>
            <a:r>
              <a:rPr lang="en-US" dirty="0">
                <a:latin typeface="Century Schoolbook" pitchFamily="18" charset="0"/>
              </a:rPr>
              <a:t>be divided into two or three </a:t>
            </a:r>
            <a:r>
              <a:rPr lang="en-US" dirty="0" smtClean="0">
                <a:latin typeface="Century Schoolbook" pitchFamily="18" charset="0"/>
              </a:rPr>
              <a:t>terms (3 or 4 months).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The teaching timetable offers the following options:</a:t>
            </a:r>
          </a:p>
          <a:p>
            <a:pPr algn="just"/>
            <a:r>
              <a:rPr lang="it-IT" dirty="0">
                <a:latin typeface="Century Schoolbook" pitchFamily="18" charset="0"/>
              </a:rPr>
              <a:t>• 24 hours a week;</a:t>
            </a:r>
          </a:p>
          <a:p>
            <a:pPr algn="just"/>
            <a:r>
              <a:rPr lang="it-IT" dirty="0">
                <a:latin typeface="Century Schoolbook" pitchFamily="18" charset="0"/>
              </a:rPr>
              <a:t>• 27 hours a week;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up to 30 hours a week, involving additional activities to the 27-hour timetable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(i.e. up to 3 extra hours per week);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40 hours a week, including the lunchtime meal, known as ‘full-time</a:t>
            </a:r>
            <a:r>
              <a:rPr lang="en-US" dirty="0" smtClean="0">
                <a:latin typeface="Century Schoolbook" pitchFamily="18" charset="0"/>
              </a:rPr>
              <a:t>’.</a:t>
            </a:r>
          </a:p>
          <a:p>
            <a:pPr algn="just"/>
            <a:endParaRPr lang="it-IT" dirty="0" smtClean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The District/School Council establishes the daily and weekly </a:t>
            </a:r>
            <a:r>
              <a:rPr lang="en-US" dirty="0" smtClean="0">
                <a:latin typeface="Century Schoolbook" pitchFamily="18" charset="0"/>
              </a:rPr>
              <a:t>timetable.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Lessons are usually held from Monday to </a:t>
            </a:r>
            <a:r>
              <a:rPr lang="en-US" dirty="0" smtClean="0">
                <a:latin typeface="Century Schoolbook" pitchFamily="18" charset="0"/>
              </a:rPr>
              <a:t>Friday but </a:t>
            </a:r>
            <a:r>
              <a:rPr lang="en-US" dirty="0">
                <a:latin typeface="Century Schoolbook" pitchFamily="18" charset="0"/>
              </a:rPr>
              <a:t>some schools offer a six-day week with lessons on Saturday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Schools can </a:t>
            </a:r>
            <a:r>
              <a:rPr lang="en-US" dirty="0" smtClean="0">
                <a:latin typeface="Century Schoolbook" pitchFamily="18" charset="0"/>
              </a:rPr>
              <a:t>adopt </a:t>
            </a:r>
            <a:r>
              <a:rPr lang="en-US" dirty="0">
                <a:latin typeface="Century Schoolbook" pitchFamily="18" charset="0"/>
              </a:rPr>
              <a:t>flexible solutions on the basis of the </a:t>
            </a:r>
            <a:r>
              <a:rPr lang="en-US" dirty="0" smtClean="0">
                <a:latin typeface="Century Schoolbook" pitchFamily="18" charset="0"/>
              </a:rPr>
              <a:t>requirements of </a:t>
            </a:r>
            <a:r>
              <a:rPr lang="en-US" dirty="0">
                <a:latin typeface="Century Schoolbook" pitchFamily="18" charset="0"/>
              </a:rPr>
              <a:t>families, the teaching staff they have available, their facilities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1777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71925"/>
              </p:ext>
            </p:extLst>
          </p:nvPr>
        </p:nvGraphicFramePr>
        <p:xfrm>
          <a:off x="683568" y="780282"/>
          <a:ext cx="8316415" cy="531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72"/>
                <a:gridCol w="1549926"/>
                <a:gridCol w="1373353"/>
                <a:gridCol w="1362239"/>
                <a:gridCol w="1356407"/>
                <a:gridCol w="1248818"/>
              </a:tblGrid>
              <a:tr h="902898"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Out-of-hours </a:t>
                      </a:r>
                      <a:r>
                        <a:rPr kumimoji="0" lang="it-IT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provision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entury Gothic" pitchFamily="34" charset="0"/>
                        </a:rPr>
                        <a:t>Lessons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Lunch-break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Lessons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Out-of-hour-</a:t>
                      </a:r>
                      <a:r>
                        <a:rPr lang="it-IT" sz="1600" b="1" dirty="0" err="1" smtClean="0">
                          <a:latin typeface="Century Gothic" pitchFamily="34" charset="0"/>
                        </a:rPr>
                        <a:t>provision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Monday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7.30-8.30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8.30-12.30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12.30-13.30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13.30-16.30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16.30-17.30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Tuesday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7.30-8.30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8.30-13.00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Wednesday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7.30-8.30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8.30-12.30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12.30-13.30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13.30-16.30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Thursday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7.30-8.30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8.30-13.00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Friday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7.30-8.30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8.30-12.30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12.30-13.30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13.30-16.30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Saturday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   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-------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 --------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--------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331640" y="4046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sample 30-hour-week timetable (lunchtime not included):</a:t>
            </a:r>
            <a:endParaRPr lang="it-IT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63688" y="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A sample </a:t>
            </a:r>
            <a:r>
              <a:rPr lang="en-US" b="1" dirty="0" smtClean="0">
                <a:solidFill>
                  <a:srgbClr val="C00000"/>
                </a:solidFill>
                <a:latin typeface="Century Schoolbook" pitchFamily="18" charset="0"/>
              </a:rPr>
              <a:t>27-hour-week timetable</a:t>
            </a:r>
            <a:endParaRPr lang="it-IT" b="1" dirty="0">
              <a:latin typeface="Century Schoolbook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47587"/>
              </p:ext>
            </p:extLst>
          </p:nvPr>
        </p:nvGraphicFramePr>
        <p:xfrm>
          <a:off x="683568" y="780282"/>
          <a:ext cx="8316415" cy="531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72"/>
                <a:gridCol w="1549926"/>
                <a:gridCol w="1373353"/>
                <a:gridCol w="1362239"/>
                <a:gridCol w="1356407"/>
                <a:gridCol w="1248818"/>
              </a:tblGrid>
              <a:tr h="902898"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Out-of-hours-</a:t>
                      </a:r>
                      <a:r>
                        <a:rPr lang="it-IT" sz="1600" b="1" dirty="0" err="1" smtClean="0">
                          <a:latin typeface="Century Gothic" pitchFamily="34" charset="0"/>
                        </a:rPr>
                        <a:t>provision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>
                          <a:latin typeface="Century Gothic" pitchFamily="34" charset="0"/>
                        </a:rPr>
                        <a:t>Lessons</a:t>
                      </a:r>
                      <a:endParaRPr lang="it-IT" sz="1800" b="1" dirty="0" smtClean="0">
                        <a:latin typeface="Century Gothic" pitchFamily="34" charset="0"/>
                      </a:endParaRPr>
                    </a:p>
                    <a:p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Lunch-break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Lessons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Out-of-hour-</a:t>
                      </a:r>
                      <a:r>
                        <a:rPr lang="it-IT" sz="1600" b="1" dirty="0" err="1" smtClean="0">
                          <a:latin typeface="Century Gothic" pitchFamily="34" charset="0"/>
                        </a:rPr>
                        <a:t>provision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Monday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8.00-13.00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14.30-16.30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16.30-17.30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Tuesday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8.00-13.00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14.30-16.30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Wednesday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8.00-13.00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14.30-16.30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  <a:p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 smtClean="0">
                        <a:latin typeface="Century Gothic" pitchFamily="34" charset="0"/>
                      </a:endParaRPr>
                    </a:p>
                    <a:p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Thursday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8.00-13.00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14.30-16.30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Friday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8.00-13.00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14.30-16.30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13.00-14.00</a:t>
                      </a:r>
                      <a:endParaRPr lang="it-IT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067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Saturday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   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-------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 --------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--------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-----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1680" y="11663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entury Schoolbook" pitchFamily="18" charset="0"/>
              </a:rPr>
              <a:t>Teaching and Learning in Primary Education</a:t>
            </a:r>
            <a:endParaRPr lang="it-IT" b="1" dirty="0">
              <a:solidFill>
                <a:schemeClr val="accent2"/>
              </a:solidFill>
              <a:latin typeface="Century Schoolbook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07486" y="434900"/>
            <a:ext cx="4950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Schoolbook" pitchFamily="18" charset="0"/>
              </a:rPr>
              <a:t>Curriculum, Subjects, Number of Hours</a:t>
            </a:r>
            <a:endParaRPr lang="it-IT" b="1" dirty="0">
              <a:latin typeface="Century Schoolbook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0878" y="835101"/>
            <a:ext cx="8563610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T</a:t>
            </a:r>
            <a:r>
              <a:rPr lang="en-US" dirty="0" smtClean="0">
                <a:latin typeface="Century Schoolbook" pitchFamily="18" charset="0"/>
              </a:rPr>
              <a:t>he </a:t>
            </a:r>
            <a:r>
              <a:rPr lang="en-US" dirty="0">
                <a:latin typeface="Century Schoolbook" pitchFamily="18" charset="0"/>
              </a:rPr>
              <a:t>curriculum is defined through the National Guidelines for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it-IT" dirty="0" smtClean="0">
                <a:latin typeface="Century Schoolbook" pitchFamily="18" charset="0"/>
              </a:rPr>
              <a:t>Curriculum </a:t>
            </a:r>
            <a:r>
              <a:rPr lang="it-IT" dirty="0">
                <a:latin typeface="Century Schoolbook" pitchFamily="18" charset="0"/>
              </a:rPr>
              <a:t>(Indicazioni nazionali per il curricolo) </a:t>
            </a:r>
            <a:r>
              <a:rPr lang="it-IT" dirty="0" err="1">
                <a:latin typeface="Century Schoolbook" pitchFamily="18" charset="0"/>
              </a:rPr>
              <a:t>implemented</a:t>
            </a:r>
            <a:r>
              <a:rPr lang="it-IT" dirty="0">
                <a:latin typeface="Century Schoolbook" pitchFamily="18" charset="0"/>
              </a:rPr>
              <a:t> from </a:t>
            </a:r>
            <a:r>
              <a:rPr lang="it-IT" dirty="0" err="1">
                <a:latin typeface="Century Schoolbook" pitchFamily="18" charset="0"/>
              </a:rPr>
              <a:t>school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year</a:t>
            </a:r>
            <a:r>
              <a:rPr lang="it-IT" dirty="0" smtClean="0">
                <a:latin typeface="Century Schoolbook" pitchFamily="18" charset="0"/>
              </a:rPr>
              <a:t> 2012/2013. </a:t>
            </a:r>
            <a:r>
              <a:rPr lang="it-IT" dirty="0" err="1">
                <a:latin typeface="Century Schoolbook" pitchFamily="18" charset="0"/>
              </a:rPr>
              <a:t>According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smtClean="0">
                <a:latin typeface="Century Schoolbook" pitchFamily="18" charset="0"/>
              </a:rPr>
              <a:t>to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new guidelines, the general aim of school is the harmonious and </a:t>
            </a:r>
            <a:r>
              <a:rPr lang="en-US" dirty="0" smtClean="0">
                <a:latin typeface="Century Schoolbook" pitchFamily="18" charset="0"/>
              </a:rPr>
              <a:t>comprehensive development </a:t>
            </a:r>
            <a:r>
              <a:rPr lang="en-US" dirty="0">
                <a:latin typeface="Century Schoolbook" pitchFamily="18" charset="0"/>
              </a:rPr>
              <a:t>of the </a:t>
            </a:r>
            <a:r>
              <a:rPr lang="en-US" dirty="0" smtClean="0">
                <a:latin typeface="Century Schoolbook" pitchFamily="18" charset="0"/>
              </a:rPr>
              <a:t>individual, according </a:t>
            </a:r>
            <a:r>
              <a:rPr lang="en-US" dirty="0">
                <a:latin typeface="Century Schoolbook" pitchFamily="18" charset="0"/>
              </a:rPr>
              <a:t>to the principles of the Italian </a:t>
            </a:r>
            <a:r>
              <a:rPr lang="en-US" dirty="0" smtClean="0">
                <a:latin typeface="Century Schoolbook" pitchFamily="18" charset="0"/>
              </a:rPr>
              <a:t>Constitution and </a:t>
            </a:r>
            <a:r>
              <a:rPr lang="en-US" dirty="0">
                <a:latin typeface="Century Schoolbook" pitchFamily="18" charset="0"/>
              </a:rPr>
              <a:t>European cultural tradition, to be achieved through the promotion </a:t>
            </a:r>
            <a:r>
              <a:rPr lang="en-US" dirty="0" smtClean="0">
                <a:latin typeface="Century Schoolbook" pitchFamily="18" charset="0"/>
              </a:rPr>
              <a:t>of knowledge</a:t>
            </a:r>
            <a:r>
              <a:rPr lang="en-US" dirty="0">
                <a:latin typeface="Century Schoolbook" pitchFamily="18" charset="0"/>
              </a:rPr>
              <a:t>, respect for individual diversity and the active involvement of </a:t>
            </a:r>
            <a:r>
              <a:rPr lang="en-US" dirty="0" smtClean="0">
                <a:latin typeface="Century Schoolbook" pitchFamily="18" charset="0"/>
              </a:rPr>
              <a:t>students </a:t>
            </a:r>
            <a:r>
              <a:rPr lang="it-IT" dirty="0" smtClean="0">
                <a:latin typeface="Century Schoolbook" pitchFamily="18" charset="0"/>
              </a:rPr>
              <a:t>and </a:t>
            </a:r>
            <a:r>
              <a:rPr lang="it-IT" dirty="0" err="1">
                <a:latin typeface="Century Schoolbook" pitchFamily="18" charset="0"/>
              </a:rPr>
              <a:t>their</a:t>
            </a:r>
            <a:r>
              <a:rPr lang="it-IT" dirty="0">
                <a:latin typeface="Century Schoolbook" pitchFamily="18" charset="0"/>
              </a:rPr>
              <a:t> families</a:t>
            </a:r>
            <a:r>
              <a:rPr lang="it-IT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subjects taught during the 5 years of primary school are: Italian, English, </a:t>
            </a:r>
            <a:r>
              <a:rPr lang="en-US" dirty="0" smtClean="0">
                <a:latin typeface="Century Schoolbook" pitchFamily="18" charset="0"/>
              </a:rPr>
              <a:t>history, geography, </a:t>
            </a:r>
            <a:r>
              <a:rPr lang="en-US" dirty="0" err="1">
                <a:latin typeface="Century Schoolbook" pitchFamily="18" charset="0"/>
              </a:rPr>
              <a:t>m</a:t>
            </a:r>
            <a:r>
              <a:rPr lang="en-US" dirty="0" err="1" smtClean="0">
                <a:latin typeface="Century Schoolbook" pitchFamily="18" charset="0"/>
              </a:rPr>
              <a:t>aths</a:t>
            </a:r>
            <a:r>
              <a:rPr lang="en-US" dirty="0" smtClean="0">
                <a:latin typeface="Century Schoolbook" pitchFamily="18" charset="0"/>
              </a:rPr>
              <a:t>, Science, technology, music, art, sports science, </a:t>
            </a:r>
            <a:r>
              <a:rPr lang="en-US" dirty="0">
                <a:latin typeface="Century Schoolbook" pitchFamily="18" charset="0"/>
              </a:rPr>
              <a:t>Catholic religious </a:t>
            </a:r>
            <a:r>
              <a:rPr lang="en-US" dirty="0" smtClean="0">
                <a:latin typeface="Century Schoolbook" pitchFamily="18" charset="0"/>
              </a:rPr>
              <a:t>education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(optional),</a:t>
            </a:r>
            <a:r>
              <a:rPr lang="it-IT" dirty="0" smtClean="0">
                <a:latin typeface="Century Schoolbook" pitchFamily="18" charset="0"/>
              </a:rPr>
              <a:t>‘</a:t>
            </a:r>
            <a:r>
              <a:rPr lang="it-IT" dirty="0" err="1">
                <a:latin typeface="Century Schoolbook" pitchFamily="18" charset="0"/>
              </a:rPr>
              <a:t>Citizenship</a:t>
            </a:r>
            <a:r>
              <a:rPr lang="it-IT" dirty="0">
                <a:latin typeface="Century Schoolbook" pitchFamily="18" charset="0"/>
              </a:rPr>
              <a:t> and </a:t>
            </a:r>
            <a:r>
              <a:rPr lang="it-IT" dirty="0" err="1">
                <a:latin typeface="Century Schoolbook" pitchFamily="18" charset="0"/>
              </a:rPr>
              <a:t>Constitution</a:t>
            </a:r>
            <a:r>
              <a:rPr lang="it-IT" dirty="0">
                <a:latin typeface="Century Schoolbook" pitchFamily="18" charset="0"/>
              </a:rPr>
              <a:t>’</a:t>
            </a:r>
            <a:r>
              <a:rPr lang="en-US" dirty="0" smtClean="0">
                <a:latin typeface="Century Schoolbook" pitchFamily="18" charset="0"/>
              </a:rPr>
              <a:t> 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Freedom in teaching is a principle set out in the Italian Constitution (art. 33). </a:t>
            </a:r>
            <a:r>
              <a:rPr lang="en-US" dirty="0" smtClean="0">
                <a:latin typeface="Century Schoolbook" pitchFamily="18" charset="0"/>
              </a:rPr>
              <a:t>The choice </a:t>
            </a:r>
            <a:r>
              <a:rPr lang="en-US" dirty="0">
                <a:latin typeface="Century Schoolbook" pitchFamily="18" charset="0"/>
              </a:rPr>
              <a:t>and use of teaching methods and materials must be consistent with </a:t>
            </a:r>
            <a:r>
              <a:rPr lang="en-US" dirty="0" smtClean="0">
                <a:latin typeface="Century Schoolbook" pitchFamily="18" charset="0"/>
              </a:rPr>
              <a:t>each school’s </a:t>
            </a:r>
            <a:r>
              <a:rPr lang="en-US" dirty="0">
                <a:latin typeface="Century Schoolbook" pitchFamily="18" charset="0"/>
              </a:rPr>
              <a:t>educational offer plan (POF</a:t>
            </a:r>
            <a:r>
              <a:rPr lang="en-US" dirty="0" smtClean="0">
                <a:latin typeface="Century Schoolbook" pitchFamily="18" charset="0"/>
              </a:rPr>
              <a:t>)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basic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methodological </a:t>
            </a:r>
            <a:r>
              <a:rPr lang="en-US" dirty="0">
                <a:latin typeface="Century Schoolbook" pitchFamily="18" charset="0"/>
              </a:rPr>
              <a:t>approaches, such as, taking advantage of pupils’ experiences </a:t>
            </a:r>
            <a:r>
              <a:rPr lang="en-US" dirty="0" smtClean="0">
                <a:latin typeface="Century Schoolbook" pitchFamily="18" charset="0"/>
              </a:rPr>
              <a:t>and knowledge</a:t>
            </a:r>
            <a:r>
              <a:rPr lang="en-US" dirty="0">
                <a:latin typeface="Century Schoolbook" pitchFamily="18" charset="0"/>
              </a:rPr>
              <a:t>, promoting exploration and discovery activities, encouraging </a:t>
            </a:r>
            <a:r>
              <a:rPr lang="en-US" dirty="0" smtClean="0">
                <a:latin typeface="Century Schoolbook" pitchFamily="18" charset="0"/>
              </a:rPr>
              <a:t>cooperative learning</a:t>
            </a:r>
            <a:r>
              <a:rPr lang="en-US" dirty="0">
                <a:latin typeface="Century Schoolbook" pitchFamily="18" charset="0"/>
              </a:rPr>
              <a:t>, developing awareness of one’s own learning method, carrying out </a:t>
            </a:r>
            <a:r>
              <a:rPr lang="en-US" dirty="0" smtClean="0">
                <a:latin typeface="Century Schoolbook" pitchFamily="18" charset="0"/>
              </a:rPr>
              <a:t>in-lab </a:t>
            </a:r>
            <a:r>
              <a:rPr lang="it-IT" dirty="0" err="1" smtClean="0">
                <a:latin typeface="Century Schoolbook" pitchFamily="18" charset="0"/>
              </a:rPr>
              <a:t>learning</a:t>
            </a:r>
            <a:r>
              <a:rPr lang="it-IT" dirty="0" smtClean="0">
                <a:latin typeface="Century Schoolbook" pitchFamily="18" charset="0"/>
              </a:rPr>
              <a:t>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116632"/>
            <a:ext cx="425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chemeClr val="accent2"/>
                </a:solidFill>
                <a:latin typeface="Century Schoolbook" pitchFamily="18" charset="0"/>
              </a:rPr>
              <a:t>Assessment</a:t>
            </a:r>
            <a:r>
              <a:rPr lang="it-IT" b="1" dirty="0">
                <a:solidFill>
                  <a:schemeClr val="accent2"/>
                </a:solidFill>
                <a:latin typeface="Century Schoolbook" pitchFamily="18" charset="0"/>
              </a:rPr>
              <a:t> in </a:t>
            </a:r>
            <a:r>
              <a:rPr lang="it-IT" b="1" dirty="0" err="1">
                <a:solidFill>
                  <a:schemeClr val="accent2"/>
                </a:solidFill>
                <a:latin typeface="Century Schoolbook" pitchFamily="18" charset="0"/>
              </a:rPr>
              <a:t>Primary</a:t>
            </a:r>
            <a:r>
              <a:rPr lang="it-IT" b="1" dirty="0">
                <a:solidFill>
                  <a:schemeClr val="accent2"/>
                </a:solidFill>
                <a:latin typeface="Century Schoolbook" pitchFamily="18" charset="0"/>
              </a:rPr>
              <a:t> </a:t>
            </a:r>
            <a:r>
              <a:rPr lang="it-IT" b="1" dirty="0" err="1">
                <a:solidFill>
                  <a:schemeClr val="accent2"/>
                </a:solidFill>
                <a:latin typeface="Century Schoolbook" pitchFamily="18" charset="0"/>
              </a:rPr>
              <a:t>Education</a:t>
            </a:r>
            <a:endParaRPr lang="it-IT" b="1" dirty="0">
              <a:solidFill>
                <a:schemeClr val="accent2"/>
              </a:solidFill>
              <a:latin typeface="Century Schoolbook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490746"/>
            <a:ext cx="8280920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Periodic assessment takes place at the end of each term. For assessment purposes, </a:t>
            </a:r>
            <a:r>
              <a:rPr lang="en-US" dirty="0" smtClean="0">
                <a:latin typeface="Century Schoolbook" pitchFamily="18" charset="0"/>
              </a:rPr>
              <a:t>the school </a:t>
            </a:r>
            <a:r>
              <a:rPr lang="en-US" dirty="0">
                <a:latin typeface="Century Schoolbook" pitchFamily="18" charset="0"/>
              </a:rPr>
              <a:t>year is divided into three-month or four-month terms, as established by </a:t>
            </a:r>
            <a:r>
              <a:rPr lang="en-US" dirty="0" smtClean="0">
                <a:latin typeface="Century Schoolbook" pitchFamily="18" charset="0"/>
              </a:rPr>
              <a:t>each school</a:t>
            </a:r>
            <a:r>
              <a:rPr lang="en-US" dirty="0">
                <a:latin typeface="Century Schoolbook" pitchFamily="18" charset="0"/>
              </a:rPr>
              <a:t>. Final assessment takes place at the end of each school year. Pupils do not </a:t>
            </a:r>
            <a:r>
              <a:rPr lang="en-US" dirty="0" smtClean="0">
                <a:latin typeface="Century Schoolbook" pitchFamily="18" charset="0"/>
              </a:rPr>
              <a:t>take final </a:t>
            </a:r>
            <a:r>
              <a:rPr lang="en-US" dirty="0">
                <a:latin typeface="Century Schoolbook" pitchFamily="18" charset="0"/>
              </a:rPr>
              <a:t>examinations at the end of primary </a:t>
            </a:r>
            <a:r>
              <a:rPr lang="en-US" dirty="0" smtClean="0">
                <a:latin typeface="Century Schoolbook" pitchFamily="18" charset="0"/>
              </a:rPr>
              <a:t>school. </a:t>
            </a:r>
            <a:r>
              <a:rPr lang="en-US" dirty="0">
                <a:latin typeface="Century Schoolbook" pitchFamily="18" charset="0"/>
              </a:rPr>
              <a:t>Evaluation focuses on the learning process of pupils, </a:t>
            </a:r>
            <a:r>
              <a:rPr lang="en-US" dirty="0" smtClean="0">
                <a:latin typeface="Century Schoolbook" pitchFamily="18" charset="0"/>
              </a:rPr>
              <a:t>their </a:t>
            </a:r>
            <a:r>
              <a:rPr lang="en-US" dirty="0" err="1" smtClean="0">
                <a:latin typeface="Century Schoolbook" pitchFamily="18" charset="0"/>
              </a:rPr>
              <a:t>behaviour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and their overall learning outcomes. These assessments should be </a:t>
            </a:r>
            <a:r>
              <a:rPr lang="en-US" dirty="0" smtClean="0">
                <a:latin typeface="Century Schoolbook" pitchFamily="18" charset="0"/>
              </a:rPr>
              <a:t>consistent with </a:t>
            </a:r>
            <a:r>
              <a:rPr lang="en-US" dirty="0">
                <a:latin typeface="Century Schoolbook" pitchFamily="18" charset="0"/>
              </a:rPr>
              <a:t>the learning objectives established in the educational offer plan (POF) of </a:t>
            </a:r>
            <a:r>
              <a:rPr lang="en-US" dirty="0" smtClean="0">
                <a:latin typeface="Century Schoolbook" pitchFamily="18" charset="0"/>
              </a:rPr>
              <a:t>each school</a:t>
            </a:r>
            <a:r>
              <a:rPr lang="en-US" dirty="0">
                <a:latin typeface="Century Schoolbook" pitchFamily="18" charset="0"/>
              </a:rPr>
              <a:t>. In the POF, the Teachers’ Council of each school also defines </a:t>
            </a:r>
            <a:r>
              <a:rPr lang="en-US" dirty="0" smtClean="0">
                <a:latin typeface="Century Schoolbook" pitchFamily="18" charset="0"/>
              </a:rPr>
              <a:t>the methods and criteria </a:t>
            </a:r>
            <a:r>
              <a:rPr lang="en-US" dirty="0">
                <a:latin typeface="Century Schoolbook" pitchFamily="18" charset="0"/>
              </a:rPr>
              <a:t>for assuring that pupil assessment is uniform, transparent and </a:t>
            </a:r>
            <a:r>
              <a:rPr lang="en-US" dirty="0" smtClean="0">
                <a:latin typeface="Century Schoolbook" pitchFamily="18" charset="0"/>
              </a:rPr>
              <a:t>fair.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Periodic and final evaluation of pupils’ learning outcomes in each subject is </a:t>
            </a:r>
            <a:r>
              <a:rPr lang="en-US" dirty="0" smtClean="0">
                <a:latin typeface="Century Schoolbook" pitchFamily="18" charset="0"/>
              </a:rPr>
              <a:t>expressed in </a:t>
            </a:r>
            <a:r>
              <a:rPr lang="en-US" dirty="0">
                <a:latin typeface="Century Schoolbook" pitchFamily="18" charset="0"/>
              </a:rPr>
              <a:t>numerical marks out of ten (from 0 to 10). Conduct is evaluated through a </a:t>
            </a:r>
            <a:r>
              <a:rPr lang="en-US" dirty="0" smtClean="0">
                <a:latin typeface="Century Schoolbook" pitchFamily="18" charset="0"/>
              </a:rPr>
              <a:t>report  </a:t>
            </a:r>
            <a:r>
              <a:rPr lang="it-IT" dirty="0" err="1" smtClean="0">
                <a:latin typeface="Century Schoolbook" pitchFamily="18" charset="0"/>
              </a:rPr>
              <a:t>assessment</a:t>
            </a:r>
            <a:r>
              <a:rPr lang="it-IT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assessment of pupils with a certified disability follows the criteria described </a:t>
            </a:r>
            <a:r>
              <a:rPr lang="en-US" dirty="0" smtClean="0">
                <a:latin typeface="Century Schoolbook" pitchFamily="18" charset="0"/>
              </a:rPr>
              <a:t>above (marks </a:t>
            </a:r>
            <a:r>
              <a:rPr lang="en-US" dirty="0">
                <a:latin typeface="Century Schoolbook" pitchFamily="18" charset="0"/>
              </a:rPr>
              <a:t>out of ten) and refers to their </a:t>
            </a:r>
            <a:r>
              <a:rPr lang="en-US" dirty="0" err="1" smtClean="0">
                <a:latin typeface="Century Schoolbook" pitchFamily="18" charset="0"/>
              </a:rPr>
              <a:t>behaviour</a:t>
            </a:r>
            <a:r>
              <a:rPr lang="en-US" dirty="0">
                <a:latin typeface="Century Schoolbook" pitchFamily="18" charset="0"/>
              </a:rPr>
              <a:t>, subjects and the activities </a:t>
            </a:r>
            <a:r>
              <a:rPr lang="en-US" dirty="0" smtClean="0">
                <a:latin typeface="Century Schoolbook" pitchFamily="18" charset="0"/>
              </a:rPr>
              <a:t>included in </a:t>
            </a:r>
            <a:r>
              <a:rPr lang="en-US" dirty="0">
                <a:latin typeface="Century Schoolbook" pitchFamily="18" charset="0"/>
              </a:rPr>
              <a:t>each pupil’s </a:t>
            </a:r>
            <a:r>
              <a:rPr lang="en-US" dirty="0" smtClean="0">
                <a:latin typeface="Century Schoolbook" pitchFamily="18" charset="0"/>
              </a:rPr>
              <a:t>individual educational </a:t>
            </a:r>
            <a:r>
              <a:rPr lang="en-US" dirty="0">
                <a:latin typeface="Century Schoolbook" pitchFamily="18" charset="0"/>
              </a:rPr>
              <a:t>plan. For pupils with certified specific </a:t>
            </a:r>
            <a:r>
              <a:rPr lang="en-US" dirty="0" smtClean="0">
                <a:latin typeface="Century Schoolbook" pitchFamily="18" charset="0"/>
              </a:rPr>
              <a:t>learning difficulties </a:t>
            </a:r>
            <a:r>
              <a:rPr lang="en-US" dirty="0">
                <a:latin typeface="Century Schoolbook" pitchFamily="18" charset="0"/>
              </a:rPr>
              <a:t>(</a:t>
            </a:r>
            <a:r>
              <a:rPr lang="en-US" dirty="0" err="1">
                <a:latin typeface="Century Schoolbook" pitchFamily="18" charset="0"/>
              </a:rPr>
              <a:t>SpLD</a:t>
            </a:r>
            <a:r>
              <a:rPr lang="en-US" dirty="0">
                <a:latin typeface="Century Schoolbook" pitchFamily="18" charset="0"/>
              </a:rPr>
              <a:t>), assessment procedures must be adapted to the specific </a:t>
            </a:r>
            <a:r>
              <a:rPr lang="en-US" dirty="0" smtClean="0">
                <a:latin typeface="Century Schoolbook" pitchFamily="18" charset="0"/>
              </a:rPr>
              <a:t>situation.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external assessment of pupils’ learning outcomes is conducted by the </a:t>
            </a:r>
            <a:r>
              <a:rPr lang="en-US" dirty="0" smtClean="0">
                <a:latin typeface="Century Schoolbook" pitchFamily="18" charset="0"/>
              </a:rPr>
              <a:t>INVALSI agency</a:t>
            </a:r>
            <a:r>
              <a:rPr lang="en-US" dirty="0">
                <a:latin typeface="Century Schoolbook" pitchFamily="18" charset="0"/>
              </a:rPr>
              <a:t>. For primary education, data is normally collected in the second and fifth years.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41204_1110329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143999" cy="58492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861"/>
            <a:ext cx="9143999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82984"/>
            <a:ext cx="343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  <a:latin typeface="Century Schoolbook" pitchFamily="18" charset="0"/>
              </a:rPr>
              <a:t>SECONDARY EDUCATION</a:t>
            </a:r>
            <a:endParaRPr lang="it-IT" dirty="0">
              <a:solidFill>
                <a:schemeClr val="accent2"/>
              </a:solidFill>
              <a:latin typeface="Century Schoolbook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452316"/>
            <a:ext cx="8208912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Secondary education is </a:t>
            </a:r>
            <a:r>
              <a:rPr lang="en-US" dirty="0" smtClean="0">
                <a:latin typeface="Century Schoolbook" pitchFamily="18" charset="0"/>
              </a:rPr>
              <a:t>organized </a:t>
            </a:r>
            <a:r>
              <a:rPr lang="en-US" dirty="0">
                <a:latin typeface="Century Schoolbook" pitchFamily="18" charset="0"/>
              </a:rPr>
              <a:t>into </a:t>
            </a:r>
            <a:r>
              <a:rPr lang="en-US" dirty="0" smtClean="0">
                <a:latin typeface="Century Schoolbook" pitchFamily="18" charset="0"/>
              </a:rPr>
              <a:t>a: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1" dirty="0" smtClean="0">
                <a:latin typeface="Century Schoolbook" pitchFamily="18" charset="0"/>
              </a:rPr>
              <a:t>compulsory </a:t>
            </a:r>
            <a:r>
              <a:rPr lang="en-US" b="1" dirty="0">
                <a:latin typeface="Century Schoolbook" pitchFamily="18" charset="0"/>
              </a:rPr>
              <a:t>lower level</a:t>
            </a:r>
            <a:r>
              <a:rPr lang="en-US" dirty="0">
                <a:latin typeface="Century Schoolbook" pitchFamily="18" charset="0"/>
              </a:rPr>
              <a:t>, called </a:t>
            </a:r>
            <a:r>
              <a:rPr lang="en-US" dirty="0" smtClean="0">
                <a:latin typeface="Century Schoolbook" pitchFamily="18" charset="0"/>
              </a:rPr>
              <a:t>first-level </a:t>
            </a:r>
            <a:r>
              <a:rPr lang="it-IT" dirty="0" err="1" smtClean="0">
                <a:latin typeface="Century Schoolbook" pitchFamily="18" charset="0"/>
              </a:rPr>
              <a:t>secondary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school</a:t>
            </a:r>
            <a:r>
              <a:rPr lang="it-IT" dirty="0">
                <a:latin typeface="Century Schoolbook" pitchFamily="18" charset="0"/>
              </a:rPr>
              <a:t> </a:t>
            </a:r>
          </a:p>
          <a:p>
            <a:pPr algn="just"/>
            <a:endParaRPr lang="it-IT" dirty="0" smtClean="0">
              <a:latin typeface="Century Schoolbook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dirty="0" smtClean="0">
                <a:latin typeface="Century Schoolbook" pitchFamily="18" charset="0"/>
              </a:rPr>
              <a:t>an </a:t>
            </a:r>
            <a:r>
              <a:rPr lang="it-IT" dirty="0" err="1">
                <a:latin typeface="Century Schoolbook" pitchFamily="18" charset="0"/>
              </a:rPr>
              <a:t>upper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level</a:t>
            </a:r>
            <a:r>
              <a:rPr lang="it-IT" dirty="0">
                <a:latin typeface="Century Schoolbook" pitchFamily="18" charset="0"/>
              </a:rPr>
              <a:t>, </a:t>
            </a:r>
            <a:r>
              <a:rPr lang="it-IT" dirty="0" err="1" smtClean="0">
                <a:latin typeface="Century Schoolbook" pitchFamily="18" charset="0"/>
              </a:rPr>
              <a:t>called</a:t>
            </a:r>
            <a:r>
              <a:rPr lang="it-IT" dirty="0" smtClean="0">
                <a:latin typeface="Century Schoolbook" pitchFamily="18" charset="0"/>
              </a:rPr>
              <a:t> the </a:t>
            </a:r>
            <a:r>
              <a:rPr lang="it-IT" b="1" dirty="0" err="1">
                <a:latin typeface="Century Schoolbook" pitchFamily="18" charset="0"/>
              </a:rPr>
              <a:t>second</a:t>
            </a:r>
            <a:r>
              <a:rPr lang="it-IT" b="1" dirty="0">
                <a:latin typeface="Century Schoolbook" pitchFamily="18" charset="0"/>
              </a:rPr>
              <a:t> </a:t>
            </a:r>
            <a:r>
              <a:rPr lang="it-IT" b="1" dirty="0" err="1">
                <a:latin typeface="Century Schoolbook" pitchFamily="18" charset="0"/>
              </a:rPr>
              <a:t>cycle</a:t>
            </a:r>
            <a:r>
              <a:rPr lang="it-IT" b="1" dirty="0">
                <a:latin typeface="Century Schoolbook" pitchFamily="18" charset="0"/>
              </a:rPr>
              <a:t> of </a:t>
            </a:r>
            <a:r>
              <a:rPr lang="it-IT" b="1" dirty="0" err="1" smtClean="0">
                <a:latin typeface="Century Schoolbook" pitchFamily="18" charset="0"/>
              </a:rPr>
              <a:t>education</a:t>
            </a:r>
            <a:r>
              <a:rPr lang="it-IT" dirty="0">
                <a:latin typeface="Century Schoolbook" pitchFamily="18" charset="0"/>
              </a:rPr>
              <a:t>.</a:t>
            </a:r>
            <a:r>
              <a:rPr lang="en-US" dirty="0" smtClean="0">
                <a:latin typeface="Century Schoolbook" pitchFamily="18" charset="0"/>
              </a:rPr>
              <a:t> </a:t>
            </a: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first two years of the second cycle of education and training are </a:t>
            </a:r>
            <a:r>
              <a:rPr lang="en-US" dirty="0" smtClean="0">
                <a:latin typeface="Century Schoolbook" pitchFamily="18" charset="0"/>
              </a:rPr>
              <a:t>compulsory. Together </a:t>
            </a:r>
            <a:r>
              <a:rPr lang="en-US" dirty="0">
                <a:latin typeface="Century Schoolbook" pitchFamily="18" charset="0"/>
              </a:rPr>
              <a:t>with the eight compulsory years of the first cycle of education, they make </a:t>
            </a:r>
            <a:r>
              <a:rPr lang="en-US" dirty="0" smtClean="0">
                <a:latin typeface="Century Schoolbook" pitchFamily="18" charset="0"/>
              </a:rPr>
              <a:t>up the </a:t>
            </a:r>
            <a:r>
              <a:rPr lang="en-US" b="1" dirty="0">
                <a:solidFill>
                  <a:schemeClr val="tx1"/>
                </a:solidFill>
                <a:latin typeface="Century Schoolbook" pitchFamily="18" charset="0"/>
              </a:rPr>
              <a:t>10 years of compulsory education (from 6 to 16 years of age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)</a:t>
            </a:r>
            <a:r>
              <a:rPr lang="en-US" dirty="0">
                <a:latin typeface="Century Schoolbook" pitchFamily="18" charset="0"/>
              </a:rPr>
              <a:t> State upper secondary </a:t>
            </a:r>
            <a:r>
              <a:rPr lang="en-US" dirty="0" smtClean="0">
                <a:latin typeface="Century Schoolbook" pitchFamily="18" charset="0"/>
              </a:rPr>
              <a:t>education offers </a:t>
            </a:r>
            <a:r>
              <a:rPr lang="en-US" dirty="0">
                <a:latin typeface="Century Schoolbook" pitchFamily="18" charset="0"/>
              </a:rPr>
              <a:t>general, technical and vocational education. 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The overall </a:t>
            </a:r>
            <a:r>
              <a:rPr lang="en-US" dirty="0">
                <a:latin typeface="Century Schoolbook" pitchFamily="18" charset="0"/>
              </a:rPr>
              <a:t>length of studies at </a:t>
            </a:r>
            <a:r>
              <a:rPr lang="en-US" b="1" dirty="0">
                <a:latin typeface="Century Schoolbook" pitchFamily="18" charset="0"/>
              </a:rPr>
              <a:t>upper secondary level is 5 years (from 14 to 19 years of age</a:t>
            </a:r>
            <a:r>
              <a:rPr lang="en-US" b="1" dirty="0" smtClean="0">
                <a:latin typeface="Century Schoolbook" pitchFamily="18" charset="0"/>
              </a:rPr>
              <a:t>).</a:t>
            </a:r>
          </a:p>
          <a:p>
            <a:pPr algn="just"/>
            <a:endParaRPr lang="en-US" b="1" dirty="0">
              <a:latin typeface="Century Schoolbook" pitchFamily="18" charset="0"/>
            </a:endParaRPr>
          </a:p>
          <a:p>
            <a:pPr algn="just"/>
            <a:r>
              <a:rPr lang="en-US" b="1" dirty="0" smtClean="0">
                <a:latin typeface="Century Schoolbook" pitchFamily="18" charset="0"/>
              </a:rPr>
              <a:t>Vocational education and training (IFP) </a:t>
            </a:r>
            <a:r>
              <a:rPr lang="en-US" dirty="0" smtClean="0">
                <a:latin typeface="Century Schoolbook" pitchFamily="18" charset="0"/>
              </a:rPr>
              <a:t>run by Regions is </a:t>
            </a:r>
            <a:r>
              <a:rPr lang="en-US" dirty="0" err="1" smtClean="0">
                <a:latin typeface="Century Schoolbook" pitchFamily="18" charset="0"/>
              </a:rPr>
              <a:t>organised</a:t>
            </a:r>
            <a:r>
              <a:rPr lang="en-US" dirty="0" smtClean="0">
                <a:latin typeface="Century Schoolbook" pitchFamily="18" charset="0"/>
              </a:rPr>
              <a:t> into three and four-year courses (after the first cycle of education) to complete the compulsory education in this training or receive a three-year qualification. (by their 18</a:t>
            </a:r>
            <a:r>
              <a:rPr lang="en-US" baseline="30000" dirty="0" smtClean="0">
                <a:latin typeface="Century Schoolbook" pitchFamily="18" charset="0"/>
              </a:rPr>
              <a:t>th</a:t>
            </a:r>
            <a:r>
              <a:rPr lang="en-US" dirty="0" smtClean="0">
                <a:latin typeface="Century Schoolbook" pitchFamily="18" charset="0"/>
              </a:rPr>
              <a:t> birthday).</a:t>
            </a:r>
            <a:endParaRPr lang="it-IT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Enrolment in lower secondary school is compulsory for pupils possessing the </a:t>
            </a:r>
            <a:r>
              <a:rPr lang="en-US" dirty="0" smtClean="0">
                <a:latin typeface="Century Schoolbook" pitchFamily="18" charset="0"/>
              </a:rPr>
              <a:t>admission certificate </a:t>
            </a:r>
            <a:r>
              <a:rPr lang="en-US" dirty="0">
                <a:latin typeface="Century Schoolbook" pitchFamily="18" charset="0"/>
              </a:rPr>
              <a:t>presented at the end of primary school</a:t>
            </a:r>
            <a:r>
              <a:rPr lang="en-US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Examinations are only required at the end of each cycle of education (the end of </a:t>
            </a:r>
            <a:r>
              <a:rPr lang="en-US" dirty="0" smtClean="0">
                <a:latin typeface="Century Schoolbook" pitchFamily="18" charset="0"/>
              </a:rPr>
              <a:t>the first </a:t>
            </a:r>
            <a:r>
              <a:rPr lang="en-US" dirty="0">
                <a:latin typeface="Century Schoolbook" pitchFamily="18" charset="0"/>
              </a:rPr>
              <a:t>cycle coincides with the end of lower secondary school</a:t>
            </a:r>
            <a:r>
              <a:rPr lang="en-US" dirty="0" smtClean="0">
                <a:latin typeface="Century Schoolbook" pitchFamily="18" charset="0"/>
              </a:rPr>
              <a:t>). 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At </a:t>
            </a:r>
            <a:r>
              <a:rPr lang="en-US" dirty="0">
                <a:latin typeface="Century Schoolbook" pitchFamily="18" charset="0"/>
              </a:rPr>
              <a:t>enrolment, students and their parents sign a ‘Joint </a:t>
            </a:r>
            <a:r>
              <a:rPr lang="en-US" dirty="0" smtClean="0">
                <a:latin typeface="Century Schoolbook" pitchFamily="18" charset="0"/>
              </a:rPr>
              <a:t>responsibility agreement</a:t>
            </a:r>
            <a:r>
              <a:rPr lang="en-US" dirty="0">
                <a:latin typeface="Century Schoolbook" pitchFamily="18" charset="0"/>
              </a:rPr>
              <a:t>’. </a:t>
            </a:r>
            <a:r>
              <a:rPr lang="en-US" dirty="0" smtClean="0">
                <a:latin typeface="Century Schoolbook" pitchFamily="18" charset="0"/>
              </a:rPr>
              <a:t>This document </a:t>
            </a:r>
            <a:r>
              <a:rPr lang="en-US" dirty="0">
                <a:latin typeface="Century Schoolbook" pitchFamily="18" charset="0"/>
              </a:rPr>
              <a:t>details the rights and duties (e.g. use of mobile </a:t>
            </a:r>
            <a:r>
              <a:rPr lang="en-US" dirty="0" smtClean="0">
                <a:latin typeface="Century Schoolbook" pitchFamily="18" charset="0"/>
              </a:rPr>
              <a:t>telephones/at </a:t>
            </a:r>
            <a:r>
              <a:rPr lang="en-US" dirty="0">
                <a:latin typeface="Century Schoolbook" pitchFamily="18" charset="0"/>
              </a:rPr>
              <a:t>school) of all stakeholders in the school </a:t>
            </a:r>
            <a:r>
              <a:rPr lang="en-US" dirty="0" smtClean="0">
                <a:latin typeface="Century Schoolbook" pitchFamily="18" charset="0"/>
              </a:rPr>
              <a:t>community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(school/families).</a:t>
            </a:r>
            <a:endParaRPr lang="it-IT" dirty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Lower secondary education lasts 3 years and is generally attended by pupils aged </a:t>
            </a:r>
            <a:r>
              <a:rPr lang="en-US" dirty="0" smtClean="0">
                <a:latin typeface="Century Schoolbook" pitchFamily="18" charset="0"/>
              </a:rPr>
              <a:t>from </a:t>
            </a:r>
            <a:r>
              <a:rPr lang="it-IT" dirty="0" smtClean="0">
                <a:latin typeface="Century Schoolbook" pitchFamily="18" charset="0"/>
              </a:rPr>
              <a:t>11 </a:t>
            </a:r>
            <a:r>
              <a:rPr lang="it-IT" dirty="0">
                <a:latin typeface="Century Schoolbook" pitchFamily="18" charset="0"/>
              </a:rPr>
              <a:t>to </a:t>
            </a:r>
            <a:r>
              <a:rPr lang="it-IT" dirty="0" smtClean="0">
                <a:latin typeface="Century Schoolbook" pitchFamily="18" charset="0"/>
              </a:rPr>
              <a:t>14. </a:t>
            </a:r>
            <a:r>
              <a:rPr lang="en-US" dirty="0">
                <a:latin typeface="Century Schoolbook" pitchFamily="18" charset="0"/>
              </a:rPr>
              <a:t>In the first grade, a class </a:t>
            </a:r>
            <a:r>
              <a:rPr lang="en-US" dirty="0" smtClean="0">
                <a:latin typeface="Century Schoolbook" pitchFamily="18" charset="0"/>
              </a:rPr>
              <a:t>is made </a:t>
            </a:r>
            <a:r>
              <a:rPr lang="en-US" dirty="0">
                <a:latin typeface="Century Schoolbook" pitchFamily="18" charset="0"/>
              </a:rPr>
              <a:t>up of a minimum of 18 and a maximum of 27-28 pupils. In the second </a:t>
            </a:r>
            <a:r>
              <a:rPr lang="en-US" dirty="0" smtClean="0">
                <a:latin typeface="Century Schoolbook" pitchFamily="18" charset="0"/>
              </a:rPr>
              <a:t>and third </a:t>
            </a:r>
            <a:r>
              <a:rPr lang="en-US" dirty="0">
                <a:latin typeface="Century Schoolbook" pitchFamily="18" charset="0"/>
              </a:rPr>
              <a:t>grades, classes must have a minimum of 20 pupils. These limits can vary </a:t>
            </a:r>
            <a:r>
              <a:rPr lang="en-US" dirty="0" smtClean="0">
                <a:latin typeface="Century Schoolbook" pitchFamily="18" charset="0"/>
              </a:rPr>
              <a:t>by </a:t>
            </a:r>
            <a:r>
              <a:rPr lang="it-IT" dirty="0" smtClean="0">
                <a:latin typeface="Century Schoolbook" pitchFamily="18" charset="0"/>
              </a:rPr>
              <a:t>10%. (20  in </a:t>
            </a:r>
            <a:r>
              <a:rPr lang="it-IT" dirty="0" err="1" smtClean="0">
                <a:latin typeface="Century Schoolbook" pitchFamily="18" charset="0"/>
              </a:rPr>
              <a:t>classrooms</a:t>
            </a:r>
            <a:r>
              <a:rPr lang="it-IT" dirty="0" smtClean="0">
                <a:latin typeface="Century Schoolbook" pitchFamily="18" charset="0"/>
              </a:rPr>
              <a:t> with </a:t>
            </a:r>
            <a:r>
              <a:rPr lang="it-IT" dirty="0" err="1" smtClean="0">
                <a:latin typeface="Century Schoolbook" pitchFamily="18" charset="0"/>
              </a:rPr>
              <a:t>students</a:t>
            </a:r>
            <a:r>
              <a:rPr lang="it-IT" dirty="0" smtClean="0">
                <a:latin typeface="Century Schoolbook" pitchFamily="18" charset="0"/>
              </a:rPr>
              <a:t> with special educational </a:t>
            </a:r>
            <a:r>
              <a:rPr lang="it-IT" dirty="0" err="1" smtClean="0">
                <a:latin typeface="Century Schoolbook" pitchFamily="18" charset="0"/>
              </a:rPr>
              <a:t>needs</a:t>
            </a:r>
            <a:r>
              <a:rPr lang="it-IT" dirty="0" smtClean="0">
                <a:latin typeface="Century Schoolbook" pitchFamily="18" charset="0"/>
              </a:rPr>
              <a:t>).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Regions are responsible for defining the school </a:t>
            </a:r>
            <a:r>
              <a:rPr lang="en-US" dirty="0" smtClean="0">
                <a:latin typeface="Century Schoolbook" pitchFamily="18" charset="0"/>
              </a:rPr>
              <a:t>calendar. </a:t>
            </a:r>
            <a:r>
              <a:rPr lang="en-US" dirty="0">
                <a:latin typeface="Century Schoolbook" pitchFamily="18" charset="0"/>
              </a:rPr>
              <a:t>Teaching activities, including end-of-term assessments, final assessments </a:t>
            </a:r>
            <a:r>
              <a:rPr lang="en-US" dirty="0" smtClean="0">
                <a:latin typeface="Century Schoolbook" pitchFamily="18" charset="0"/>
              </a:rPr>
              <a:t>and examinations</a:t>
            </a:r>
            <a:r>
              <a:rPr lang="en-US" dirty="0">
                <a:latin typeface="Century Schoolbook" pitchFamily="18" charset="0"/>
              </a:rPr>
              <a:t>, </a:t>
            </a:r>
            <a:r>
              <a:rPr lang="en-US" dirty="0" smtClean="0">
                <a:latin typeface="Century Schoolbook" pitchFamily="18" charset="0"/>
              </a:rPr>
              <a:t>in-service </a:t>
            </a:r>
            <a:r>
              <a:rPr lang="en-US" dirty="0">
                <a:latin typeface="Century Schoolbook" pitchFamily="18" charset="0"/>
              </a:rPr>
              <a:t>training activities are carried out between </a:t>
            </a:r>
            <a:r>
              <a:rPr lang="en-US" dirty="0" smtClean="0">
                <a:latin typeface="Century Schoolbook" pitchFamily="18" charset="0"/>
              </a:rPr>
              <a:t>1</a:t>
            </a:r>
            <a:r>
              <a:rPr lang="it-IT" dirty="0" err="1" smtClean="0">
                <a:latin typeface="Century Schoolbook" pitchFamily="18" charset="0"/>
              </a:rPr>
              <a:t>September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>
                <a:latin typeface="Century Schoolbook" pitchFamily="18" charset="0"/>
              </a:rPr>
              <a:t>and 30 </a:t>
            </a:r>
            <a:r>
              <a:rPr lang="it-IT" dirty="0" err="1">
                <a:latin typeface="Century Schoolbook" pitchFamily="18" charset="0"/>
              </a:rPr>
              <a:t>June</a:t>
            </a:r>
            <a:r>
              <a:rPr lang="it-IT" dirty="0" smtClean="0">
                <a:latin typeface="Century Schoolbook" pitchFamily="18" charset="0"/>
              </a:rPr>
              <a:t>. 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There are a minimum of 200 teaching days in a </a:t>
            </a:r>
            <a:r>
              <a:rPr lang="en-US" dirty="0" smtClean="0">
                <a:latin typeface="Century Schoolbook" pitchFamily="18" charset="0"/>
              </a:rPr>
              <a:t>year. </a:t>
            </a:r>
            <a:r>
              <a:rPr lang="en-US" dirty="0">
                <a:latin typeface="Century Schoolbook" pitchFamily="18" charset="0"/>
              </a:rPr>
              <a:t>The current minimum annual teaching time is 990 </a:t>
            </a:r>
            <a:r>
              <a:rPr lang="en-US" dirty="0" smtClean="0">
                <a:latin typeface="Century Schoolbook" pitchFamily="18" charset="0"/>
              </a:rPr>
              <a:t>hours (30 </a:t>
            </a:r>
            <a:r>
              <a:rPr lang="en-US" dirty="0">
                <a:latin typeface="Century Schoolbook" pitchFamily="18" charset="0"/>
              </a:rPr>
              <a:t>hours per </a:t>
            </a:r>
            <a:r>
              <a:rPr lang="en-US" dirty="0" smtClean="0">
                <a:latin typeface="Century Schoolbook" pitchFamily="18" charset="0"/>
              </a:rPr>
              <a:t>week). </a:t>
            </a:r>
            <a:r>
              <a:rPr lang="en-US" dirty="0">
                <a:latin typeface="Century Schoolbook" pitchFamily="18" charset="0"/>
              </a:rPr>
              <a:t>Parents choose the timetable at enrolment.</a:t>
            </a:r>
            <a:endParaRPr lang="en-US" dirty="0" smtClean="0">
              <a:latin typeface="Century Schoolboo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entury Schoolbook" pitchFamily="18" charset="0"/>
              </a:rPr>
              <a:t>timetable’ with 30 hours per week (29 hours + </a:t>
            </a:r>
            <a:r>
              <a:rPr lang="en-US" dirty="0" smtClean="0">
                <a:latin typeface="Century Schoolbook" pitchFamily="18" charset="0"/>
              </a:rPr>
              <a:t>1 hour </a:t>
            </a:r>
            <a:r>
              <a:rPr lang="en-US" dirty="0">
                <a:latin typeface="Century Schoolbook" pitchFamily="18" charset="0"/>
              </a:rPr>
              <a:t>dedicated to the in-depth </a:t>
            </a:r>
            <a:r>
              <a:rPr lang="en-US" dirty="0" smtClean="0">
                <a:latin typeface="Century Schoolbook" pitchFamily="18" charset="0"/>
              </a:rPr>
              <a:t>study </a:t>
            </a:r>
            <a:r>
              <a:rPr lang="en-US" dirty="0">
                <a:latin typeface="Century Schoolbook" pitchFamily="18" charset="0"/>
              </a:rPr>
              <a:t>of literary subjects</a:t>
            </a:r>
            <a:r>
              <a:rPr lang="en-US" dirty="0" smtClean="0">
                <a:latin typeface="Century Schoolbook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entury Schoolbook" pitchFamily="18" charset="0"/>
              </a:rPr>
              <a:t>the ‘extended timetable’ with an average of 36 hours a week or, </a:t>
            </a:r>
            <a:r>
              <a:rPr lang="en-US" dirty="0" smtClean="0">
                <a:latin typeface="Century Schoolbook" pitchFamily="18" charset="0"/>
              </a:rPr>
              <a:t>exceptionally, </a:t>
            </a:r>
            <a:r>
              <a:rPr lang="it-IT" dirty="0" smtClean="0">
                <a:latin typeface="Century Schoolbook" pitchFamily="18" charset="0"/>
              </a:rPr>
              <a:t>40  hours </a:t>
            </a:r>
            <a:r>
              <a:rPr lang="it-IT" dirty="0" err="1">
                <a:latin typeface="Century Schoolbook" pitchFamily="18" charset="0"/>
              </a:rPr>
              <a:t>including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mealtimes</a:t>
            </a:r>
            <a:r>
              <a:rPr lang="it-IT" dirty="0" smtClean="0">
                <a:latin typeface="Century Schoolbook" pitchFamily="18" charset="0"/>
              </a:rPr>
              <a:t> 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28566"/>
              </p:ext>
            </p:extLst>
          </p:nvPr>
        </p:nvGraphicFramePr>
        <p:xfrm>
          <a:off x="1259632" y="374526"/>
          <a:ext cx="763285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370840">
                <a:tc>
                  <a:txBody>
                    <a:bodyPr/>
                    <a:lstStyle/>
                    <a:p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Out-of-hours-</a:t>
                      </a:r>
                      <a:r>
                        <a:rPr lang="it-IT" sz="1600" b="1" dirty="0" err="1" smtClean="0">
                          <a:latin typeface="Century Gothic" pitchFamily="34" charset="0"/>
                        </a:rPr>
                        <a:t>provision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>
                          <a:latin typeface="Century Gothic" pitchFamily="34" charset="0"/>
                        </a:rPr>
                        <a:t>Lessons</a:t>
                      </a:r>
                      <a:endParaRPr lang="it-IT" sz="18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entury Gothic" pitchFamily="34" charset="0"/>
                        </a:rPr>
                        <a:t>Lunch </a:t>
                      </a:r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entury Gothic" pitchFamily="34" charset="0"/>
                        </a:rPr>
                        <a:t>Out of </a:t>
                      </a:r>
                      <a:r>
                        <a:rPr lang="it-IT" sz="1600" dirty="0" err="1" smtClean="0">
                          <a:latin typeface="Century Gothic" pitchFamily="34" charset="0"/>
                        </a:rPr>
                        <a:t>provisions</a:t>
                      </a:r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Monday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Tuesday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Wednesday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Thursday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Friday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Saturday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   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0" y="519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The table below presents </a:t>
            </a:r>
            <a:r>
              <a:rPr lang="en-US" dirty="0" smtClean="0">
                <a:latin typeface="Century Schoolbook" pitchFamily="18" charset="0"/>
              </a:rPr>
              <a:t>30-hour-week timetable and 36-hour, </a:t>
            </a:r>
            <a:r>
              <a:rPr lang="en-US" dirty="0">
                <a:latin typeface="Century Schoolbook" pitchFamily="18" charset="0"/>
              </a:rPr>
              <a:t>Saturday </a:t>
            </a:r>
            <a:r>
              <a:rPr lang="en-US" dirty="0" smtClean="0">
                <a:latin typeface="Century Schoolbook" pitchFamily="18" charset="0"/>
              </a:rPr>
              <a:t>included</a:t>
            </a:r>
            <a:endParaRPr lang="it-IT" dirty="0">
              <a:latin typeface="Century Schoolbook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59632" y="3244334"/>
            <a:ext cx="655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81848"/>
              </p:ext>
            </p:extLst>
          </p:nvPr>
        </p:nvGraphicFramePr>
        <p:xfrm>
          <a:off x="1232514" y="3244334"/>
          <a:ext cx="763285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36-hour-week </a:t>
                      </a:r>
                      <a:r>
                        <a:rPr lang="it-IT" sz="1400" b="1" dirty="0" err="1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timetable</a:t>
                      </a:r>
                      <a:endParaRPr lang="it-IT" sz="1400" b="1" dirty="0">
                        <a:solidFill>
                          <a:srgbClr val="FFC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Out-of-hours-</a:t>
                      </a:r>
                      <a:r>
                        <a:rPr lang="it-IT" sz="1600" b="1" dirty="0" err="1" smtClean="0">
                          <a:latin typeface="Century Gothic" pitchFamily="34" charset="0"/>
                        </a:rPr>
                        <a:t>provision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>
                          <a:latin typeface="Century Gothic" pitchFamily="34" charset="0"/>
                        </a:rPr>
                        <a:t>Lessons</a:t>
                      </a:r>
                      <a:endParaRPr lang="it-IT" sz="18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entury Gothic" pitchFamily="34" charset="0"/>
                        </a:rPr>
                        <a:t>Lunch </a:t>
                      </a:r>
                      <a:endParaRPr lang="it-I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entury Gothic" pitchFamily="34" charset="0"/>
                        </a:rPr>
                        <a:t>Lessons</a:t>
                      </a:r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Monday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13.15-14.15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14.15-16.15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Tuesday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Wednesday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13.15-14.15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14.15-16.15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Thursday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Friday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Century Gothic" pitchFamily="34" charset="0"/>
                        </a:rPr>
                        <a:t>-</a:t>
                      </a:r>
                      <a:endParaRPr lang="it-IT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13.15-14.15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14.15-16.15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Saturday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entury Gothic" pitchFamily="34" charset="0"/>
                        </a:rPr>
                        <a:t>      ----</a:t>
                      </a:r>
                      <a:endParaRPr lang="it-IT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8.00-13.15</a:t>
                      </a:r>
                      <a:endParaRPr lang="it-IT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2519" y="408859"/>
            <a:ext cx="871296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Italian</a:t>
            </a:r>
            <a:r>
              <a:rPr lang="en-US" dirty="0">
                <a:latin typeface="Century Schoolbook" pitchFamily="18" charset="0"/>
              </a:rPr>
              <a:t>, History, </a:t>
            </a:r>
            <a:r>
              <a:rPr lang="en-US" dirty="0" smtClean="0">
                <a:latin typeface="Century Schoolbook" pitchFamily="18" charset="0"/>
              </a:rPr>
              <a:t>Geography  </a:t>
            </a:r>
            <a:r>
              <a:rPr lang="en-US" dirty="0">
                <a:latin typeface="Century Schoolbook" pitchFamily="18" charset="0"/>
              </a:rPr>
              <a:t>9 </a:t>
            </a:r>
            <a:r>
              <a:rPr lang="en-US" dirty="0" smtClean="0">
                <a:latin typeface="Century Schoolbook" pitchFamily="18" charset="0"/>
              </a:rPr>
              <a:t>	297</a:t>
            </a:r>
            <a:endParaRPr lang="en-US" dirty="0">
              <a:latin typeface="Century Schoolbook" pitchFamily="18" charset="0"/>
            </a:endParaRPr>
          </a:p>
          <a:p>
            <a:r>
              <a:rPr lang="en-US" dirty="0">
                <a:latin typeface="Century Schoolbook" pitchFamily="18" charset="0"/>
              </a:rPr>
              <a:t>In-depth studies </a:t>
            </a:r>
            <a:r>
              <a:rPr lang="en-US" dirty="0" smtClean="0">
                <a:latin typeface="Century Schoolbook" pitchFamily="18" charset="0"/>
              </a:rPr>
              <a:t>		     1 	33 </a:t>
            </a:r>
            <a:r>
              <a:rPr lang="it-IT" sz="1600" dirty="0">
                <a:latin typeface="Century Schoolbook" pitchFamily="18" charset="0"/>
              </a:rPr>
              <a:t>‘</a:t>
            </a:r>
            <a:r>
              <a:rPr lang="it-IT" sz="1600" dirty="0" err="1">
                <a:latin typeface="Century Schoolbook" pitchFamily="18" charset="0"/>
              </a:rPr>
              <a:t>Citizenship</a:t>
            </a:r>
            <a:r>
              <a:rPr lang="it-IT" sz="1600" dirty="0">
                <a:latin typeface="Century Schoolbook" pitchFamily="18" charset="0"/>
              </a:rPr>
              <a:t> and </a:t>
            </a:r>
            <a:r>
              <a:rPr lang="en-US" sz="1600" dirty="0">
                <a:latin typeface="Century Schoolbook" pitchFamily="18" charset="0"/>
              </a:rPr>
              <a:t>Constitution’ is now included </a:t>
            </a:r>
            <a:r>
              <a:rPr lang="en-US" sz="1600" dirty="0" smtClean="0">
                <a:latin typeface="Century Schoolbook" pitchFamily="18" charset="0"/>
              </a:rPr>
              <a:t>				      in </a:t>
            </a:r>
            <a:r>
              <a:rPr lang="en-US" sz="1600" dirty="0">
                <a:latin typeface="Century Schoolbook" pitchFamily="18" charset="0"/>
              </a:rPr>
              <a:t>the </a:t>
            </a:r>
            <a:r>
              <a:rPr lang="en-US" sz="1600" dirty="0" smtClean="0">
                <a:latin typeface="Century Schoolbook" pitchFamily="18" charset="0"/>
              </a:rPr>
              <a:t>curriculum</a:t>
            </a:r>
            <a:endParaRPr lang="en-US" sz="1600" dirty="0">
              <a:latin typeface="Century Schoolbook" pitchFamily="18" charset="0"/>
            </a:endParaRPr>
          </a:p>
          <a:p>
            <a:r>
              <a:rPr lang="en-US" dirty="0">
                <a:latin typeface="Century Schoolbook" pitchFamily="18" charset="0"/>
              </a:rPr>
              <a:t>Mathematics and </a:t>
            </a:r>
            <a:r>
              <a:rPr lang="en-US" dirty="0" smtClean="0">
                <a:latin typeface="Century Schoolbook" pitchFamily="18" charset="0"/>
              </a:rPr>
              <a:t>Science	     </a:t>
            </a:r>
            <a:r>
              <a:rPr lang="en-US" dirty="0">
                <a:latin typeface="Century Schoolbook" pitchFamily="18" charset="0"/>
              </a:rPr>
              <a:t>6 </a:t>
            </a:r>
            <a:r>
              <a:rPr lang="en-US" dirty="0" smtClean="0">
                <a:latin typeface="Century Schoolbook" pitchFamily="18" charset="0"/>
              </a:rPr>
              <a:t>	198</a:t>
            </a:r>
            <a:endParaRPr lang="en-US" dirty="0">
              <a:latin typeface="Century Schoolbook" pitchFamily="18" charset="0"/>
            </a:endParaRPr>
          </a:p>
          <a:p>
            <a:r>
              <a:rPr lang="it-IT" dirty="0">
                <a:latin typeface="Century Schoolbook" pitchFamily="18" charset="0"/>
              </a:rPr>
              <a:t>Technology </a:t>
            </a:r>
            <a:r>
              <a:rPr lang="it-IT" dirty="0" smtClean="0">
                <a:latin typeface="Century Schoolbook" pitchFamily="18" charset="0"/>
              </a:rPr>
              <a:t>                            2 	66</a:t>
            </a:r>
            <a:endParaRPr lang="it-IT" dirty="0">
              <a:latin typeface="Century Schoolbook" pitchFamily="18" charset="0"/>
            </a:endParaRPr>
          </a:p>
          <a:p>
            <a:r>
              <a:rPr lang="it-IT" dirty="0">
                <a:latin typeface="Century Schoolbook" pitchFamily="18" charset="0"/>
              </a:rPr>
              <a:t>English </a:t>
            </a:r>
            <a:r>
              <a:rPr lang="it-IT" dirty="0" smtClean="0">
                <a:latin typeface="Century Schoolbook" pitchFamily="18" charset="0"/>
              </a:rPr>
              <a:t>                                  3 	99</a:t>
            </a:r>
            <a:endParaRPr lang="it-IT" dirty="0">
              <a:latin typeface="Century Schoolbook" pitchFamily="18" charset="0"/>
            </a:endParaRPr>
          </a:p>
          <a:p>
            <a:r>
              <a:rPr lang="en-US" dirty="0">
                <a:latin typeface="Century Schoolbook" pitchFamily="18" charset="0"/>
              </a:rPr>
              <a:t>Second foreign language </a:t>
            </a:r>
            <a:r>
              <a:rPr lang="en-US" dirty="0" smtClean="0">
                <a:latin typeface="Century Schoolbook" pitchFamily="18" charset="0"/>
              </a:rPr>
              <a:t>      2 	66</a:t>
            </a:r>
            <a:endParaRPr lang="en-US" dirty="0">
              <a:latin typeface="Century Schoolbook" pitchFamily="18" charset="0"/>
            </a:endParaRPr>
          </a:p>
          <a:p>
            <a:r>
              <a:rPr lang="en-US" dirty="0">
                <a:latin typeface="Century Schoolbook" pitchFamily="18" charset="0"/>
              </a:rPr>
              <a:t>Art and design </a:t>
            </a:r>
            <a:r>
              <a:rPr lang="en-US" dirty="0" smtClean="0">
                <a:latin typeface="Century Schoolbook" pitchFamily="18" charset="0"/>
              </a:rPr>
              <a:t>                      2 	66</a:t>
            </a:r>
            <a:endParaRPr lang="en-US" dirty="0">
              <a:latin typeface="Century Schoolbook" pitchFamily="18" charset="0"/>
            </a:endParaRPr>
          </a:p>
          <a:p>
            <a:r>
              <a:rPr lang="it-IT" dirty="0">
                <a:latin typeface="Century Schoolbook" pitchFamily="18" charset="0"/>
              </a:rPr>
              <a:t>Sports science </a:t>
            </a:r>
            <a:r>
              <a:rPr lang="it-IT" dirty="0" smtClean="0">
                <a:latin typeface="Century Schoolbook" pitchFamily="18" charset="0"/>
              </a:rPr>
              <a:t>                       2 	66</a:t>
            </a:r>
            <a:endParaRPr lang="it-IT" dirty="0">
              <a:latin typeface="Century Schoolbook" pitchFamily="18" charset="0"/>
            </a:endParaRPr>
          </a:p>
          <a:p>
            <a:r>
              <a:rPr lang="it-IT" dirty="0">
                <a:latin typeface="Century Schoolbook" pitchFamily="18" charset="0"/>
              </a:rPr>
              <a:t>Music </a:t>
            </a:r>
            <a:r>
              <a:rPr lang="it-IT" dirty="0" smtClean="0">
                <a:latin typeface="Century Schoolbook" pitchFamily="18" charset="0"/>
              </a:rPr>
              <a:t>                                     2 	66</a:t>
            </a:r>
            <a:endParaRPr lang="it-IT" dirty="0">
              <a:latin typeface="Century Schoolbook" pitchFamily="18" charset="0"/>
            </a:endParaRPr>
          </a:p>
          <a:p>
            <a:r>
              <a:rPr lang="en-US" dirty="0">
                <a:latin typeface="Century Schoolbook" pitchFamily="18" charset="0"/>
              </a:rPr>
              <a:t>Catholic Religious Education 1 </a:t>
            </a:r>
            <a:r>
              <a:rPr lang="en-US" dirty="0" smtClean="0">
                <a:latin typeface="Century Schoolbook" pitchFamily="18" charset="0"/>
              </a:rPr>
              <a:t>	33</a:t>
            </a:r>
            <a:endParaRPr lang="en-US" dirty="0">
              <a:latin typeface="Century Schoolbook" pitchFamily="18" charset="0"/>
            </a:endParaRPr>
          </a:p>
          <a:p>
            <a:r>
              <a:rPr lang="it-IT" dirty="0">
                <a:latin typeface="Century Schoolbook" pitchFamily="18" charset="0"/>
              </a:rPr>
              <a:t>30 </a:t>
            </a:r>
            <a:r>
              <a:rPr lang="it-IT" dirty="0" smtClean="0">
                <a:latin typeface="Century Schoolbook" pitchFamily="18" charset="0"/>
              </a:rPr>
              <a:t>	</a:t>
            </a:r>
            <a:r>
              <a:rPr lang="it-IT" b="1" dirty="0" err="1" smtClean="0">
                <a:latin typeface="Century Schoolbook" pitchFamily="18" charset="0"/>
              </a:rPr>
              <a:t>Annual</a:t>
            </a:r>
            <a:r>
              <a:rPr lang="it-IT" b="1" dirty="0" smtClean="0">
                <a:latin typeface="Century Schoolbook" pitchFamily="18" charset="0"/>
              </a:rPr>
              <a:t> no. Hours         990</a:t>
            </a:r>
            <a:endParaRPr lang="it-IT" b="1" dirty="0">
              <a:latin typeface="Century Schoolbook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3460358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Extended </a:t>
            </a:r>
            <a:r>
              <a:rPr lang="en-US" dirty="0">
                <a:latin typeface="Century Schoolbook" pitchFamily="18" charset="0"/>
              </a:rPr>
              <a:t>timetable (from 36 to 40 </a:t>
            </a:r>
            <a:r>
              <a:rPr lang="en-US" dirty="0" smtClean="0">
                <a:latin typeface="Century Schoolbook" pitchFamily="18" charset="0"/>
              </a:rPr>
              <a:t>hours per week)</a:t>
            </a:r>
            <a:endParaRPr lang="it-IT" dirty="0">
              <a:latin typeface="Century Schoolbook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2519" y="118373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entury Schoolbook" pitchFamily="18" charset="0"/>
              </a:rPr>
              <a:t>Mainstream </a:t>
            </a:r>
            <a:r>
              <a:rPr lang="en-US" sz="1600" b="1" dirty="0">
                <a:latin typeface="Century Schoolbook" pitchFamily="18" charset="0"/>
              </a:rPr>
              <a:t>compulsory timetable </a:t>
            </a:r>
            <a:r>
              <a:rPr lang="it-IT" sz="1600" b="1" dirty="0" err="1">
                <a:latin typeface="Century Schoolbook" pitchFamily="18" charset="0"/>
              </a:rPr>
              <a:t>lower</a:t>
            </a:r>
            <a:r>
              <a:rPr lang="it-IT" sz="1600" b="1" dirty="0">
                <a:latin typeface="Century Schoolbook" pitchFamily="18" charset="0"/>
              </a:rPr>
              <a:t> </a:t>
            </a:r>
            <a:r>
              <a:rPr lang="it-IT" sz="1600" b="1" dirty="0" err="1">
                <a:latin typeface="Century Schoolbook" pitchFamily="18" charset="0"/>
              </a:rPr>
              <a:t>secondary</a:t>
            </a:r>
            <a:r>
              <a:rPr lang="it-IT" sz="1600" b="1" dirty="0">
                <a:latin typeface="Century Schoolbook" pitchFamily="18" charset="0"/>
              </a:rPr>
              <a:t> </a:t>
            </a:r>
            <a:r>
              <a:rPr lang="it-IT" sz="1600" b="1" dirty="0" err="1">
                <a:latin typeface="Century Schoolbook" pitchFamily="18" charset="0"/>
              </a:rPr>
              <a:t>school</a:t>
            </a:r>
            <a:r>
              <a:rPr lang="it-IT" b="1" dirty="0"/>
              <a:t>.</a:t>
            </a:r>
            <a:r>
              <a:rPr lang="en-US" b="1" dirty="0" smtClean="0">
                <a:latin typeface="Century Schoolbook" pitchFamily="18" charset="0"/>
              </a:rPr>
              <a:t> </a:t>
            </a:r>
            <a:r>
              <a:rPr lang="en-US" sz="1200" dirty="0" smtClean="0">
                <a:latin typeface="Century Schoolbook" pitchFamily="18" charset="0"/>
              </a:rPr>
              <a:t>(</a:t>
            </a:r>
            <a:r>
              <a:rPr lang="en-US" sz="1200" b="1" dirty="0">
                <a:latin typeface="Century Schoolbook" pitchFamily="18" charset="0"/>
              </a:rPr>
              <a:t>30 </a:t>
            </a:r>
            <a:r>
              <a:rPr lang="en-US" sz="1200" b="1" dirty="0" smtClean="0">
                <a:latin typeface="Century Schoolbook" pitchFamily="18" charset="0"/>
              </a:rPr>
              <a:t>hours* </a:t>
            </a:r>
            <a:r>
              <a:rPr lang="en-US" sz="1200" b="1" dirty="0">
                <a:latin typeface="Century Schoolbook" pitchFamily="18" charset="0"/>
              </a:rPr>
              <a:t>per </a:t>
            </a:r>
            <a:r>
              <a:rPr lang="en-US" sz="1200" b="1" dirty="0" smtClean="0">
                <a:latin typeface="Century Schoolbook" pitchFamily="18" charset="0"/>
              </a:rPr>
              <a:t>week</a:t>
            </a:r>
            <a:r>
              <a:rPr lang="en-US" sz="1200" dirty="0" smtClean="0">
                <a:latin typeface="Century Schoolbook" pitchFamily="18" charset="0"/>
              </a:rPr>
              <a:t>)</a:t>
            </a:r>
            <a:endParaRPr lang="it-IT" sz="1200" dirty="0">
              <a:latin typeface="Century Schoolbook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12519" y="4053973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most common teaching methods used are traditional lessons, exercises </a:t>
            </a:r>
            <a:r>
              <a:rPr lang="en-US" dirty="0" smtClean="0">
                <a:latin typeface="Century Schoolbook" pitchFamily="18" charset="0"/>
              </a:rPr>
              <a:t>and group </a:t>
            </a:r>
            <a:r>
              <a:rPr lang="en-US" dirty="0">
                <a:latin typeface="Century Schoolbook" pitchFamily="18" charset="0"/>
              </a:rPr>
              <a:t>work. Generally, schools have a gymnasium, a library and ICT, science </a:t>
            </a:r>
            <a:r>
              <a:rPr lang="en-US" dirty="0" smtClean="0">
                <a:latin typeface="Century Schoolbook" pitchFamily="18" charset="0"/>
              </a:rPr>
              <a:t>and multimedia </a:t>
            </a:r>
            <a:r>
              <a:rPr lang="en-US" dirty="0">
                <a:latin typeface="Century Schoolbook" pitchFamily="18" charset="0"/>
              </a:rPr>
              <a:t>laboratories. Increasing numbers of classrooms are equipped </a:t>
            </a:r>
            <a:r>
              <a:rPr lang="en-US" dirty="0" smtClean="0">
                <a:latin typeface="Century Schoolbook" pitchFamily="18" charset="0"/>
              </a:rPr>
              <a:t>with </a:t>
            </a:r>
            <a:r>
              <a:rPr lang="it-IT" dirty="0" err="1" smtClean="0">
                <a:latin typeface="Century Schoolbook" pitchFamily="18" charset="0"/>
              </a:rPr>
              <a:t>interactive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whiteboards</a:t>
            </a:r>
            <a:r>
              <a:rPr lang="it-IT" dirty="0">
                <a:latin typeface="Century Schoolbook" pitchFamily="18" charset="0"/>
              </a:rPr>
              <a:t> (IWB</a:t>
            </a:r>
            <a:r>
              <a:rPr lang="it-IT" dirty="0" smtClean="0">
                <a:latin typeface="Century Schoolbook" pitchFamily="18" charset="0"/>
              </a:rPr>
              <a:t>).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788024" y="2276872"/>
            <a:ext cx="4237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*</a:t>
            </a:r>
            <a:r>
              <a:rPr lang="en-US" sz="1600" dirty="0" smtClean="0">
                <a:latin typeface="Century Schoolbook" pitchFamily="18" charset="0"/>
              </a:rPr>
              <a:t>One </a:t>
            </a:r>
            <a:r>
              <a:rPr lang="en-US" sz="1600" dirty="0">
                <a:latin typeface="Century Schoolbook" pitchFamily="18" charset="0"/>
              </a:rPr>
              <a:t>hour corresponds to 60 minutes</a:t>
            </a:r>
            <a:r>
              <a:rPr lang="en-US" dirty="0">
                <a:latin typeface="Century Schoolbook" pitchFamily="18" charset="0"/>
              </a:rPr>
              <a:t>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0"/>
            <a:ext cx="9036496" cy="61863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Century Schoolbook" pitchFamily="18" charset="0"/>
              </a:rPr>
              <a:t>First-</a:t>
            </a:r>
            <a:r>
              <a:rPr lang="it-IT" b="1" dirty="0" err="1">
                <a:solidFill>
                  <a:srgbClr val="0070C0"/>
                </a:solidFill>
                <a:latin typeface="Century Schoolbook" pitchFamily="18" charset="0"/>
              </a:rPr>
              <a:t>cycle</a:t>
            </a:r>
            <a:r>
              <a:rPr lang="it-IT" b="1" dirty="0">
                <a:solidFill>
                  <a:srgbClr val="0070C0"/>
                </a:solidFill>
                <a:latin typeface="Century Schoolbook" pitchFamily="18" charset="0"/>
              </a:rPr>
              <a:t> State </a:t>
            </a:r>
            <a:r>
              <a:rPr lang="it-IT" b="1" dirty="0" err="1">
                <a:solidFill>
                  <a:srgbClr val="0070C0"/>
                </a:solidFill>
                <a:latin typeface="Century Schoolbook" pitchFamily="18" charset="0"/>
              </a:rPr>
              <a:t>Leaving</a:t>
            </a:r>
            <a:r>
              <a:rPr lang="it-IT" b="1" dirty="0">
                <a:solidFill>
                  <a:srgbClr val="0070C0"/>
                </a:solidFill>
                <a:latin typeface="Century Schoolbook" pitchFamily="18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Century Schoolbook" pitchFamily="18" charset="0"/>
              </a:rPr>
              <a:t>Examination</a:t>
            </a:r>
            <a:endParaRPr lang="it-IT" b="1" dirty="0">
              <a:solidFill>
                <a:srgbClr val="0070C0"/>
              </a:solidFill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The first-cycle State leaving examination takes place at the end of the third year </a:t>
            </a:r>
            <a:r>
              <a:rPr lang="en-US" dirty="0" smtClean="0">
                <a:latin typeface="Century Schoolbook" pitchFamily="18" charset="0"/>
              </a:rPr>
              <a:t>of </a:t>
            </a:r>
            <a:r>
              <a:rPr lang="it-IT" dirty="0" err="1" smtClean="0">
                <a:latin typeface="Century Schoolbook" pitchFamily="18" charset="0"/>
              </a:rPr>
              <a:t>lower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secondary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school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Optional Catholic religious education receives a separate assessment report by the teacher</a:t>
            </a:r>
            <a:r>
              <a:rPr lang="en-US" dirty="0" smtClean="0">
                <a:latin typeface="Century Schoolbook" pitchFamily="18" charset="0"/>
              </a:rPr>
              <a:t>.</a:t>
            </a:r>
            <a:endParaRPr lang="it-IT" dirty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To be admitted to the State examination, pupils are required to: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have attended at least 75% of the annual teaching time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• have obtained, at the end of the third year, a mark of 6/10 or higher in </a:t>
            </a:r>
            <a:r>
              <a:rPr lang="en-US" dirty="0" smtClean="0">
                <a:latin typeface="Century Schoolbook" pitchFamily="18" charset="0"/>
              </a:rPr>
              <a:t>each subject </a:t>
            </a:r>
            <a:r>
              <a:rPr lang="en-US" dirty="0">
                <a:latin typeface="Century Schoolbook" pitchFamily="18" charset="0"/>
              </a:rPr>
              <a:t>or group of subjects assessed with a single </a:t>
            </a:r>
            <a:r>
              <a:rPr lang="en-US" dirty="0" smtClean="0">
                <a:latin typeface="Century Schoolbook" pitchFamily="18" charset="0"/>
              </a:rPr>
              <a:t>mark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Schoolbook" pitchFamily="18" charset="0"/>
              </a:rPr>
              <a:t>have obtained, at the end of the third year, a mark of 6/10 or higher for </a:t>
            </a:r>
            <a:r>
              <a:rPr lang="en-US" dirty="0" smtClean="0">
                <a:latin typeface="Century Schoolbook" pitchFamily="18" charset="0"/>
              </a:rPr>
              <a:t>conduct (a </a:t>
            </a:r>
            <a:r>
              <a:rPr lang="en-US" dirty="0">
                <a:latin typeface="Century Schoolbook" pitchFamily="18" charset="0"/>
              </a:rPr>
              <a:t>mark lower than 6/10 always precludes admission to the examination).</a:t>
            </a:r>
          </a:p>
          <a:p>
            <a:r>
              <a:rPr lang="en-US" dirty="0">
                <a:latin typeface="Century Schoolbook" pitchFamily="18" charset="0"/>
              </a:rPr>
              <a:t>The Class council decides by majority vote whether or not pupils can be </a:t>
            </a:r>
            <a:r>
              <a:rPr lang="en-US" dirty="0" smtClean="0">
                <a:latin typeface="Century Schoolbook" pitchFamily="18" charset="0"/>
              </a:rPr>
              <a:t>admitted.</a:t>
            </a:r>
            <a:endParaRPr lang="en-US" dirty="0">
              <a:latin typeface="Century Schoolbook" pitchFamily="18" charset="0"/>
            </a:endParaRP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Periodic </a:t>
            </a:r>
            <a:r>
              <a:rPr lang="en-US" dirty="0">
                <a:latin typeface="Century Schoolbook" pitchFamily="18" charset="0"/>
              </a:rPr>
              <a:t>assessment takes place at the end of each term. For assessment </a:t>
            </a:r>
            <a:r>
              <a:rPr lang="en-US" dirty="0" smtClean="0">
                <a:latin typeface="Century Schoolbook" pitchFamily="18" charset="0"/>
              </a:rPr>
              <a:t>purposes, </a:t>
            </a:r>
            <a:r>
              <a:rPr lang="en-US" dirty="0">
                <a:latin typeface="Century Schoolbook" pitchFamily="18" charset="0"/>
              </a:rPr>
              <a:t>three-month or four-month </a:t>
            </a:r>
            <a:r>
              <a:rPr lang="en-US" dirty="0" smtClean="0">
                <a:latin typeface="Century Schoolbook" pitchFamily="18" charset="0"/>
              </a:rPr>
              <a:t>terms. The </a:t>
            </a:r>
            <a:r>
              <a:rPr lang="en-US" dirty="0">
                <a:latin typeface="Century Schoolbook" pitchFamily="18" charset="0"/>
              </a:rPr>
              <a:t>periodic and annual evaluation of pupils focuses on the learning </a:t>
            </a:r>
            <a:r>
              <a:rPr lang="en-US" dirty="0" smtClean="0">
                <a:latin typeface="Century Schoolbook" pitchFamily="18" charset="0"/>
              </a:rPr>
              <a:t>process, their </a:t>
            </a:r>
            <a:r>
              <a:rPr lang="en-US" dirty="0" err="1">
                <a:latin typeface="Century Schoolbook" pitchFamily="18" charset="0"/>
              </a:rPr>
              <a:t>behaviour</a:t>
            </a:r>
            <a:r>
              <a:rPr lang="en-US" dirty="0">
                <a:latin typeface="Century Schoolbook" pitchFamily="18" charset="0"/>
              </a:rPr>
              <a:t> and their overall learning </a:t>
            </a:r>
            <a:r>
              <a:rPr lang="en-US" dirty="0" smtClean="0">
                <a:latin typeface="Century Schoolbook" pitchFamily="18" charset="0"/>
              </a:rPr>
              <a:t>outcomes. The Teachers’ Class Council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assigns </a:t>
            </a:r>
            <a:r>
              <a:rPr lang="en-US" dirty="0">
                <a:latin typeface="Century Schoolbook" pitchFamily="18" charset="0"/>
              </a:rPr>
              <a:t>the final marks to each student (</a:t>
            </a:r>
            <a:r>
              <a:rPr lang="en-US" dirty="0" err="1">
                <a:latin typeface="Century Schoolbook" pitchFamily="18" charset="0"/>
              </a:rPr>
              <a:t>scrutinio</a:t>
            </a:r>
            <a:r>
              <a:rPr lang="en-US" dirty="0" smtClean="0">
                <a:latin typeface="Century Schoolbook" pitchFamily="18" charset="0"/>
              </a:rPr>
              <a:t>). Each </a:t>
            </a:r>
            <a:r>
              <a:rPr lang="en-US" dirty="0">
                <a:latin typeface="Century Schoolbook" pitchFamily="18" charset="0"/>
              </a:rPr>
              <a:t>teacher proposes the mark for a given pupil to the Class Council for his or </a:t>
            </a:r>
            <a:r>
              <a:rPr lang="en-US" dirty="0" smtClean="0">
                <a:latin typeface="Century Schoolbook" pitchFamily="18" charset="0"/>
              </a:rPr>
              <a:t>her subject</a:t>
            </a:r>
            <a:r>
              <a:rPr lang="en-US" dirty="0">
                <a:latin typeface="Century Schoolbook" pitchFamily="18" charset="0"/>
              </a:rPr>
              <a:t>. The final mark is approved by majority vote. If no majority is reached, </a:t>
            </a:r>
            <a:r>
              <a:rPr lang="en-US" dirty="0" smtClean="0">
                <a:latin typeface="Century Schoolbook" pitchFamily="18" charset="0"/>
              </a:rPr>
              <a:t>the vote </a:t>
            </a:r>
            <a:r>
              <a:rPr lang="en-US" dirty="0">
                <a:latin typeface="Century Schoolbook" pitchFamily="18" charset="0"/>
              </a:rPr>
              <a:t>of the school manager prevails</a:t>
            </a:r>
            <a:r>
              <a:rPr lang="en-US" dirty="0" smtClean="0">
                <a:latin typeface="Century Schoolbook" pitchFamily="18" charset="0"/>
              </a:rPr>
              <a:t>.</a:t>
            </a:r>
            <a:r>
              <a:rPr lang="en-US" dirty="0">
                <a:latin typeface="Century Schoolbook" pitchFamily="18" charset="0"/>
              </a:rPr>
              <a:t> 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external assessment of </a:t>
            </a:r>
            <a:r>
              <a:rPr lang="en-US" dirty="0" smtClean="0">
                <a:latin typeface="Century Schoolbook" pitchFamily="18" charset="0"/>
              </a:rPr>
              <a:t>pupils’ learning </a:t>
            </a:r>
            <a:r>
              <a:rPr lang="en-US" dirty="0">
                <a:latin typeface="Century Schoolbook" pitchFamily="18" charset="0"/>
              </a:rPr>
              <a:t>outcomes is conducted by the </a:t>
            </a:r>
            <a:r>
              <a:rPr lang="en-US" dirty="0" smtClean="0">
                <a:latin typeface="Century Schoolbook" pitchFamily="18" charset="0"/>
              </a:rPr>
              <a:t>INVALSI for </a:t>
            </a:r>
            <a:r>
              <a:rPr lang="en-US" dirty="0">
                <a:latin typeface="Century Schoolbook" pitchFamily="18" charset="0"/>
              </a:rPr>
              <a:t>the first and third grades of lower secondary </a:t>
            </a:r>
            <a:r>
              <a:rPr lang="en-US" dirty="0" smtClean="0">
                <a:latin typeface="Century Schoolbook" pitchFamily="18" charset="0"/>
              </a:rPr>
              <a:t>school.</a:t>
            </a:r>
          </a:p>
          <a:p>
            <a:pPr algn="just"/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2"/>
            <a:ext cx="9144000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An examination committee is set up in every school consisting of </a:t>
            </a:r>
            <a:r>
              <a:rPr lang="en-US" dirty="0" smtClean="0">
                <a:latin typeface="Century Schoolbook" pitchFamily="18" charset="0"/>
              </a:rPr>
              <a:t>all teachers </a:t>
            </a:r>
            <a:r>
              <a:rPr lang="en-US" dirty="0">
                <a:latin typeface="Century Schoolbook" pitchFamily="18" charset="0"/>
              </a:rPr>
              <a:t>of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all classes and chaired by an external member</a:t>
            </a:r>
            <a:r>
              <a:rPr lang="en-US" dirty="0" smtClean="0">
                <a:latin typeface="Century Schoolbook" pitchFamily="18" charset="0"/>
              </a:rPr>
              <a:t>. </a:t>
            </a:r>
            <a:r>
              <a:rPr lang="it-IT" dirty="0">
                <a:latin typeface="Century Schoolbook" pitchFamily="18" charset="0"/>
              </a:rPr>
              <a:t>The </a:t>
            </a:r>
            <a:r>
              <a:rPr lang="it-IT" dirty="0" err="1">
                <a:latin typeface="Century Schoolbook" pitchFamily="18" charset="0"/>
              </a:rPr>
              <a:t>examination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committee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is</a:t>
            </a:r>
            <a:endParaRPr lang="it-IT" dirty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divided into sub-committees, each corresponding to a </a:t>
            </a:r>
            <a:r>
              <a:rPr lang="en-US" dirty="0" smtClean="0">
                <a:latin typeface="Century Schoolbook" pitchFamily="18" charset="0"/>
              </a:rPr>
              <a:t>class. </a:t>
            </a: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examination consists of a national written test set by </a:t>
            </a:r>
            <a:r>
              <a:rPr lang="en-US" dirty="0" smtClean="0">
                <a:latin typeface="Century Schoolbook" pitchFamily="18" charset="0"/>
              </a:rPr>
              <a:t>INVALSI </a:t>
            </a:r>
            <a:r>
              <a:rPr lang="en-US" dirty="0">
                <a:latin typeface="Century Schoolbook" pitchFamily="18" charset="0"/>
              </a:rPr>
              <a:t>and four written tests in the </a:t>
            </a:r>
            <a:r>
              <a:rPr lang="en-US" dirty="0" smtClean="0">
                <a:latin typeface="Century Schoolbook" pitchFamily="18" charset="0"/>
              </a:rPr>
              <a:t>following subjects</a:t>
            </a:r>
            <a:r>
              <a:rPr lang="en-US" dirty="0">
                <a:latin typeface="Century Schoolbook" pitchFamily="18" charset="0"/>
              </a:rPr>
              <a:t>: Italian, Mathematics and Rudiments of Science and ICT, the two </a:t>
            </a:r>
            <a:r>
              <a:rPr lang="en-US" dirty="0" smtClean="0">
                <a:latin typeface="Century Schoolbook" pitchFamily="18" charset="0"/>
              </a:rPr>
              <a:t>community </a:t>
            </a:r>
            <a:r>
              <a:rPr lang="it-IT" dirty="0" err="1" smtClean="0">
                <a:latin typeface="Century Schoolbook" pitchFamily="18" charset="0"/>
              </a:rPr>
              <a:t>languages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studied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en-US" dirty="0" smtClean="0">
                <a:latin typeface="Century Schoolbook" pitchFamily="18" charset="0"/>
              </a:rPr>
              <a:t>A </a:t>
            </a:r>
            <a:r>
              <a:rPr lang="en-US" dirty="0">
                <a:latin typeface="Century Schoolbook" pitchFamily="18" charset="0"/>
              </a:rPr>
              <a:t>distinction (</a:t>
            </a:r>
            <a:r>
              <a:rPr lang="en-US" i="1" dirty="0">
                <a:latin typeface="Century Schoolbook" pitchFamily="18" charset="0"/>
              </a:rPr>
              <a:t>lode</a:t>
            </a:r>
            <a:r>
              <a:rPr lang="en-US" dirty="0">
                <a:latin typeface="Century Schoolbook" pitchFamily="18" charset="0"/>
              </a:rPr>
              <a:t>) can be assigned by unanimous decision of </a:t>
            </a:r>
            <a:r>
              <a:rPr lang="en-US" dirty="0" smtClean="0">
                <a:latin typeface="Century Schoolbook" pitchFamily="18" charset="0"/>
              </a:rPr>
              <a:t>the Committee </a:t>
            </a:r>
            <a:r>
              <a:rPr lang="en-US" dirty="0">
                <a:latin typeface="Century Schoolbook" pitchFamily="18" charset="0"/>
              </a:rPr>
              <a:t>to students who have obtained a final mark of 10/10</a:t>
            </a:r>
            <a:r>
              <a:rPr lang="en-US" dirty="0" smtClean="0">
                <a:latin typeface="Century Schoolbook" pitchFamily="18" charset="0"/>
              </a:rPr>
              <a:t>.</a:t>
            </a:r>
            <a:r>
              <a:rPr lang="en-US" dirty="0">
                <a:latin typeface="Century Schoolbook" pitchFamily="18" charset="0"/>
              </a:rPr>
              <a:t> Pupils who have passed the final examination receive the first-cycle leaving </a:t>
            </a:r>
            <a:r>
              <a:rPr lang="en-US" dirty="0" smtClean="0">
                <a:latin typeface="Century Schoolbook" pitchFamily="18" charset="0"/>
              </a:rPr>
              <a:t>certificate.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According </a:t>
            </a:r>
            <a:r>
              <a:rPr lang="en-US" dirty="0">
                <a:latin typeface="Century Schoolbook" pitchFamily="18" charset="0"/>
              </a:rPr>
              <a:t>to the National Guidelines for the Curriculum, the object of certification </a:t>
            </a:r>
            <a:r>
              <a:rPr lang="en-US" dirty="0" smtClean="0">
                <a:latin typeface="Century Schoolbook" pitchFamily="18" charset="0"/>
              </a:rPr>
              <a:t>is the </a:t>
            </a:r>
            <a:r>
              <a:rPr lang="en-US" dirty="0">
                <a:latin typeface="Century Schoolbook" pitchFamily="18" charset="0"/>
              </a:rPr>
              <a:t>skills set out in the ‘Student’s Profile at the end of the first cycle</a:t>
            </a:r>
            <a:r>
              <a:rPr lang="en-US" dirty="0" smtClean="0">
                <a:latin typeface="Century Schoolbook" pitchFamily="18" charset="0"/>
              </a:rPr>
              <a:t>’.</a:t>
            </a:r>
            <a:r>
              <a:rPr lang="en-US" dirty="0">
                <a:latin typeface="Century Schoolbook" pitchFamily="18" charset="0"/>
              </a:rPr>
              <a:t> 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Ministry will provide schools with a specific model for certification of </a:t>
            </a:r>
            <a:r>
              <a:rPr lang="en-US" dirty="0" smtClean="0">
                <a:latin typeface="Century Schoolbook" pitchFamily="18" charset="0"/>
              </a:rPr>
              <a:t>the competences </a:t>
            </a:r>
            <a:r>
              <a:rPr lang="en-US" dirty="0">
                <a:latin typeface="Century Schoolbook" pitchFamily="18" charset="0"/>
              </a:rPr>
              <a:t>acquired by pupils at the end of lower secondary education.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3"/>
            <a:ext cx="9144000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Century Schoolbook" pitchFamily="18" charset="0"/>
              </a:rPr>
              <a:t>Organisation</a:t>
            </a:r>
            <a:r>
              <a:rPr lang="en-US" b="1" dirty="0">
                <a:solidFill>
                  <a:srgbClr val="0070C0"/>
                </a:solidFill>
                <a:latin typeface="Century Schoolbook" pitchFamily="18" charset="0"/>
              </a:rPr>
              <a:t> of General Upper Secondary </a:t>
            </a:r>
            <a:r>
              <a:rPr lang="en-US" b="1" dirty="0" smtClean="0">
                <a:solidFill>
                  <a:srgbClr val="0070C0"/>
                </a:solidFill>
                <a:latin typeface="Century Schoolbook" pitchFamily="18" charset="0"/>
              </a:rPr>
              <a:t>Education </a:t>
            </a:r>
            <a:r>
              <a:rPr lang="it-IT" b="1" dirty="0" err="1" smtClean="0">
                <a:solidFill>
                  <a:srgbClr val="0070C0"/>
                </a:solidFill>
                <a:latin typeface="Century Schoolbook" pitchFamily="18" charset="0"/>
              </a:rPr>
              <a:t>Types</a:t>
            </a:r>
            <a:r>
              <a:rPr lang="it-IT" b="1" dirty="0" smtClean="0">
                <a:solidFill>
                  <a:srgbClr val="0070C0"/>
                </a:solidFill>
                <a:latin typeface="Century Schoolbook" pitchFamily="18" charset="0"/>
              </a:rPr>
              <a:t> </a:t>
            </a:r>
            <a:r>
              <a:rPr lang="it-IT" b="1" dirty="0">
                <a:solidFill>
                  <a:srgbClr val="0070C0"/>
                </a:solidFill>
                <a:latin typeface="Century Schoolbook" pitchFamily="18" charset="0"/>
              </a:rPr>
              <a:t>of </a:t>
            </a:r>
            <a:r>
              <a:rPr lang="it-IT" b="1" dirty="0" err="1">
                <a:solidFill>
                  <a:srgbClr val="0070C0"/>
                </a:solidFill>
                <a:latin typeface="Century Schoolbook" pitchFamily="18" charset="0"/>
              </a:rPr>
              <a:t>Institutions</a:t>
            </a:r>
            <a:endParaRPr lang="it-IT" b="1" dirty="0">
              <a:solidFill>
                <a:srgbClr val="0070C0"/>
              </a:solidFill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General </a:t>
            </a:r>
            <a:r>
              <a:rPr lang="en-US" dirty="0">
                <a:latin typeface="Century Schoolbook" pitchFamily="18" charset="0"/>
              </a:rPr>
              <a:t>upper secondary education lasts five years and is delivered by six types </a:t>
            </a:r>
            <a:r>
              <a:rPr lang="en-US" dirty="0" smtClean="0">
                <a:latin typeface="Century Schoolbook" pitchFamily="18" charset="0"/>
              </a:rPr>
              <a:t>of </a:t>
            </a:r>
            <a:r>
              <a:rPr lang="en-US" dirty="0" err="1" smtClean="0">
                <a:latin typeface="Century Schoolbook" pitchFamily="18" charset="0"/>
              </a:rPr>
              <a:t>liceo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specialising</a:t>
            </a:r>
            <a:r>
              <a:rPr lang="en-US" dirty="0">
                <a:latin typeface="Century Schoolbook" pitchFamily="18" charset="0"/>
              </a:rPr>
              <a:t> in the following areas: 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art </a:t>
            </a:r>
            <a:r>
              <a:rPr lang="en-US" dirty="0">
                <a:latin typeface="Century Schoolbook" pitchFamily="18" charset="0"/>
              </a:rPr>
              <a:t>(</a:t>
            </a:r>
            <a:r>
              <a:rPr lang="en-US" dirty="0" err="1">
                <a:latin typeface="Century Schoolbook" pitchFamily="18" charset="0"/>
              </a:rPr>
              <a:t>Liceo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artistico</a:t>
            </a:r>
            <a:r>
              <a:rPr lang="en-US" dirty="0">
                <a:latin typeface="Century Schoolbook" pitchFamily="18" charset="0"/>
              </a:rPr>
              <a:t>), </a:t>
            </a:r>
            <a:r>
              <a:rPr lang="en-US" dirty="0" smtClean="0">
                <a:latin typeface="Century Schoolbook" pitchFamily="18" charset="0"/>
              </a:rPr>
              <a:t>classical </a:t>
            </a:r>
            <a:r>
              <a:rPr lang="en-US" dirty="0">
                <a:latin typeface="Century Schoolbook" pitchFamily="18" charset="0"/>
              </a:rPr>
              <a:t>studies (</a:t>
            </a:r>
            <a:r>
              <a:rPr lang="en-US" dirty="0" err="1" smtClean="0">
                <a:latin typeface="Century Schoolbook" pitchFamily="18" charset="0"/>
              </a:rPr>
              <a:t>Liceo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it-IT" dirty="0" smtClean="0">
                <a:latin typeface="Century Schoolbook" pitchFamily="18" charset="0"/>
              </a:rPr>
              <a:t>classico</a:t>
            </a:r>
            <a:r>
              <a:rPr lang="it-IT" dirty="0">
                <a:latin typeface="Century Schoolbook" pitchFamily="18" charset="0"/>
              </a:rPr>
              <a:t>), science (Liceo scientifico), </a:t>
            </a:r>
            <a:r>
              <a:rPr lang="it-IT" dirty="0" err="1">
                <a:latin typeface="Century Schoolbook" pitchFamily="18" charset="0"/>
              </a:rPr>
              <a:t>languages</a:t>
            </a:r>
            <a:r>
              <a:rPr lang="it-IT" dirty="0">
                <a:latin typeface="Century Schoolbook" pitchFamily="18" charset="0"/>
              </a:rPr>
              <a:t> (Liceo linguistico), music and </a:t>
            </a:r>
            <a:r>
              <a:rPr lang="it-IT" dirty="0" smtClean="0">
                <a:latin typeface="Century Schoolbook" pitchFamily="18" charset="0"/>
              </a:rPr>
              <a:t>dance (Liceo </a:t>
            </a:r>
            <a:r>
              <a:rPr lang="it-IT" dirty="0">
                <a:latin typeface="Century Schoolbook" pitchFamily="18" charset="0"/>
              </a:rPr>
              <a:t>musicale e coreutico), human </a:t>
            </a:r>
            <a:r>
              <a:rPr lang="it-IT" dirty="0" err="1">
                <a:latin typeface="Century Schoolbook" pitchFamily="18" charset="0"/>
              </a:rPr>
              <a:t>sciences</a:t>
            </a:r>
            <a:r>
              <a:rPr lang="it-IT" dirty="0">
                <a:latin typeface="Century Schoolbook" pitchFamily="18" charset="0"/>
              </a:rPr>
              <a:t> (Liceo delle scienze umane</a:t>
            </a:r>
            <a:r>
              <a:rPr lang="it-IT" dirty="0" smtClean="0">
                <a:latin typeface="Century Schoolbook" pitchFamily="18" charset="0"/>
              </a:rPr>
              <a:t>).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arts-based </a:t>
            </a:r>
            <a:r>
              <a:rPr lang="en-US" dirty="0" err="1">
                <a:latin typeface="Century Schoolbook" pitchFamily="18" charset="0"/>
              </a:rPr>
              <a:t>liceo</a:t>
            </a:r>
            <a:r>
              <a:rPr lang="en-US" dirty="0">
                <a:latin typeface="Century Schoolbook" pitchFamily="18" charset="0"/>
              </a:rPr>
              <a:t> offers the following branches of </a:t>
            </a:r>
            <a:r>
              <a:rPr lang="en-US" dirty="0" smtClean="0">
                <a:latin typeface="Century Schoolbook" pitchFamily="18" charset="0"/>
              </a:rPr>
              <a:t>studies:</a:t>
            </a:r>
            <a:r>
              <a:rPr lang="it-IT" dirty="0">
                <a:latin typeface="Century Schoolbook" pitchFamily="18" charset="0"/>
              </a:rPr>
              <a:t>figurative </a:t>
            </a:r>
            <a:r>
              <a:rPr lang="it-IT" dirty="0" err="1" smtClean="0">
                <a:latin typeface="Century Schoolbook" pitchFamily="18" charset="0"/>
              </a:rPr>
              <a:t>arts</a:t>
            </a:r>
            <a:r>
              <a:rPr lang="it-IT" dirty="0" smtClean="0">
                <a:latin typeface="Century Schoolbook" pitchFamily="18" charset="0"/>
              </a:rPr>
              <a:t>,</a:t>
            </a:r>
            <a:r>
              <a:rPr lang="en-US" dirty="0" smtClean="0">
                <a:latin typeface="Century Schoolbook" pitchFamily="18" charset="0"/>
              </a:rPr>
              <a:t>architecture </a:t>
            </a:r>
            <a:r>
              <a:rPr lang="en-US" dirty="0">
                <a:latin typeface="Century Schoolbook" pitchFamily="18" charset="0"/>
              </a:rPr>
              <a:t>and the environment, design, audiovisual and multimedia </a:t>
            </a:r>
            <a:r>
              <a:rPr lang="en-US" dirty="0" smtClean="0">
                <a:latin typeface="Century Schoolbook" pitchFamily="18" charset="0"/>
              </a:rPr>
              <a:t>design, graphics</a:t>
            </a:r>
            <a:r>
              <a:rPr lang="en-US" dirty="0">
                <a:latin typeface="Century Schoolbook" pitchFamily="18" charset="0"/>
              </a:rPr>
              <a:t>, set design. The first two years are the same for all branches. The </a:t>
            </a:r>
            <a:r>
              <a:rPr lang="en-US" dirty="0" smtClean="0">
                <a:latin typeface="Century Schoolbook" pitchFamily="18" charset="0"/>
              </a:rPr>
              <a:t>science-based </a:t>
            </a:r>
            <a:r>
              <a:rPr lang="en-US" dirty="0" err="1" smtClean="0">
                <a:latin typeface="Century Schoolbook" pitchFamily="18" charset="0"/>
              </a:rPr>
              <a:t>liceo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offers an option in applied sciences and the human sciences </a:t>
            </a:r>
            <a:r>
              <a:rPr lang="en-US" dirty="0" err="1">
                <a:latin typeface="Century Schoolbook" pitchFamily="18" charset="0"/>
              </a:rPr>
              <a:t>liceo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 smtClean="0">
                <a:latin typeface="Century Schoolbook" pitchFamily="18" charset="0"/>
              </a:rPr>
              <a:t>offersan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option in social and economic studies.</a:t>
            </a:r>
            <a:r>
              <a:rPr lang="en-US" dirty="0" smtClean="0">
                <a:latin typeface="Century Schoolbook" pitchFamily="18" charset="0"/>
              </a:rPr>
              <a:t> 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Compulsory education lasts 10 years and covers the first two years of the </a:t>
            </a:r>
            <a:r>
              <a:rPr lang="en-US" dirty="0" smtClean="0">
                <a:latin typeface="Century Schoolbook" pitchFamily="18" charset="0"/>
              </a:rPr>
              <a:t>second cycle </a:t>
            </a:r>
            <a:r>
              <a:rPr lang="en-US" dirty="0">
                <a:latin typeface="Century Schoolbook" pitchFamily="18" charset="0"/>
              </a:rPr>
              <a:t>of education. Thus, students who have successfully completed the first cycle </a:t>
            </a:r>
            <a:r>
              <a:rPr lang="en-US" dirty="0" smtClean="0">
                <a:latin typeface="Century Schoolbook" pitchFamily="18" charset="0"/>
              </a:rPr>
              <a:t>of education </a:t>
            </a:r>
            <a:r>
              <a:rPr lang="en-US" dirty="0">
                <a:latin typeface="Century Schoolbook" pitchFamily="18" charset="0"/>
              </a:rPr>
              <a:t>must </a:t>
            </a:r>
            <a:r>
              <a:rPr lang="en-US" dirty="0" err="1">
                <a:latin typeface="Century Schoolbook" pitchFamily="18" charset="0"/>
              </a:rPr>
              <a:t>enrol</a:t>
            </a:r>
            <a:r>
              <a:rPr lang="en-US" dirty="0">
                <a:latin typeface="Century Schoolbook" pitchFamily="18" charset="0"/>
              </a:rPr>
              <a:t> in State-run upper secondary schools (general and </a:t>
            </a:r>
            <a:r>
              <a:rPr lang="en-US" dirty="0" smtClean="0">
                <a:latin typeface="Century Schoolbook" pitchFamily="18" charset="0"/>
              </a:rPr>
              <a:t>vocational) or </a:t>
            </a:r>
            <a:r>
              <a:rPr lang="en-US" dirty="0">
                <a:latin typeface="Century Schoolbook" pitchFamily="18" charset="0"/>
              </a:rPr>
              <a:t>on the vocational training courses (IFP) </a:t>
            </a:r>
            <a:r>
              <a:rPr lang="en-US" dirty="0" err="1">
                <a:latin typeface="Century Schoolbook" pitchFamily="18" charset="0"/>
              </a:rPr>
              <a:t>organised</a:t>
            </a:r>
            <a:r>
              <a:rPr lang="en-US" dirty="0">
                <a:latin typeface="Century Schoolbook" pitchFamily="18" charset="0"/>
              </a:rPr>
              <a:t> by the Regions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Possession </a:t>
            </a:r>
            <a:r>
              <a:rPr lang="en-US" dirty="0">
                <a:latin typeface="Century Schoolbook" pitchFamily="18" charset="0"/>
              </a:rPr>
              <a:t>of a first-cycle leaving certificate is the only admission requirement for a </a:t>
            </a:r>
            <a:r>
              <a:rPr lang="en-US" dirty="0" err="1" smtClean="0">
                <a:latin typeface="Century Schoolbook" pitchFamily="18" charset="0"/>
              </a:rPr>
              <a:t>liceo</a:t>
            </a:r>
            <a:r>
              <a:rPr lang="en-US" dirty="0" smtClean="0">
                <a:latin typeface="Century Schoolbook" pitchFamily="18" charset="0"/>
              </a:rPr>
              <a:t>. </a:t>
            </a:r>
            <a:r>
              <a:rPr lang="it-IT" dirty="0" smtClean="0">
                <a:latin typeface="Century Schoolbook" pitchFamily="18" charset="0"/>
              </a:rPr>
              <a:t>Joint </a:t>
            </a:r>
            <a:r>
              <a:rPr lang="it-IT" dirty="0" err="1">
                <a:latin typeface="Century Schoolbook" pitchFamily="18" charset="0"/>
              </a:rPr>
              <a:t>responsibility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agreement</a:t>
            </a:r>
            <a:r>
              <a:rPr lang="it-IT" dirty="0" smtClean="0">
                <a:latin typeface="Century Schoolbook" pitchFamily="18" charset="0"/>
              </a:rPr>
              <a:t>’. </a:t>
            </a:r>
            <a:r>
              <a:rPr lang="en-US" dirty="0" err="1">
                <a:latin typeface="Century Schoolbook" pitchFamily="18" charset="0"/>
              </a:rPr>
              <a:t>Liceo</a:t>
            </a:r>
            <a:r>
              <a:rPr lang="en-US" dirty="0">
                <a:latin typeface="Century Schoolbook" pitchFamily="18" charset="0"/>
              </a:rPr>
              <a:t> courses are </a:t>
            </a:r>
            <a:r>
              <a:rPr lang="en-US" dirty="0" smtClean="0">
                <a:latin typeface="Century Schoolbook" pitchFamily="18" charset="0"/>
              </a:rPr>
              <a:t>directed </a:t>
            </a:r>
            <a:r>
              <a:rPr lang="en-US" dirty="0">
                <a:latin typeface="Century Schoolbook" pitchFamily="18" charset="0"/>
              </a:rPr>
              <a:t>at students aged 14 to 19 </a:t>
            </a:r>
            <a:r>
              <a:rPr lang="en-US" dirty="0" smtClean="0">
                <a:latin typeface="Century Schoolbook" pitchFamily="18" charset="0"/>
              </a:rPr>
              <a:t>and are </a:t>
            </a:r>
            <a:r>
              <a:rPr lang="en-US" dirty="0" err="1">
                <a:latin typeface="Century Schoolbook" pitchFamily="18" charset="0"/>
              </a:rPr>
              <a:t>organised</a:t>
            </a:r>
            <a:r>
              <a:rPr lang="en-US" dirty="0">
                <a:latin typeface="Century Schoolbook" pitchFamily="18" charset="0"/>
              </a:rPr>
              <a:t> into two periods of two years each and the final fifth year</a:t>
            </a:r>
            <a:r>
              <a:rPr lang="en-US" dirty="0" smtClean="0">
                <a:latin typeface="Century Schoolbook" pitchFamily="18" charset="0"/>
              </a:rPr>
              <a:t>.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Classrooms have no </a:t>
            </a:r>
            <a:r>
              <a:rPr lang="en-US" dirty="0">
                <a:latin typeface="Century Schoolbook" pitchFamily="18" charset="0"/>
              </a:rPr>
              <a:t>fewer than 27 and no </a:t>
            </a:r>
            <a:r>
              <a:rPr lang="en-US" dirty="0" smtClean="0">
                <a:latin typeface="Century Schoolbook" pitchFamily="18" charset="0"/>
              </a:rPr>
              <a:t>more than </a:t>
            </a:r>
            <a:r>
              <a:rPr lang="en-US" dirty="0">
                <a:latin typeface="Century Schoolbook" pitchFamily="18" charset="0"/>
              </a:rPr>
              <a:t>30 students in the first grade. The minimum required number of students in </a:t>
            </a:r>
            <a:r>
              <a:rPr lang="en-US" dirty="0" smtClean="0">
                <a:latin typeface="Century Schoolbook" pitchFamily="18" charset="0"/>
              </a:rPr>
              <a:t>the following </a:t>
            </a:r>
            <a:r>
              <a:rPr lang="en-US" dirty="0">
                <a:latin typeface="Century Schoolbook" pitchFamily="18" charset="0"/>
              </a:rPr>
              <a:t>grades of upper secondary school is 22.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"/>
            <a:ext cx="9144000" cy="64633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Lessons must be spread over no fewer than 5 days a week and are </a:t>
            </a:r>
            <a:r>
              <a:rPr lang="en-US" dirty="0" smtClean="0">
                <a:latin typeface="Century Schoolbook" pitchFamily="18" charset="0"/>
              </a:rPr>
              <a:t>held </a:t>
            </a:r>
            <a:r>
              <a:rPr lang="en-US" dirty="0">
                <a:latin typeface="Century Schoolbook" pitchFamily="18" charset="0"/>
              </a:rPr>
              <a:t>on </a:t>
            </a:r>
            <a:r>
              <a:rPr lang="en-US" dirty="0" smtClean="0">
                <a:latin typeface="Century Schoolbook" pitchFamily="18" charset="0"/>
              </a:rPr>
              <a:t>6 days. </a:t>
            </a:r>
            <a:r>
              <a:rPr lang="en-US" dirty="0">
                <a:latin typeface="Century Schoolbook" pitchFamily="18" charset="0"/>
              </a:rPr>
              <a:t>Schools can set daily timetables </a:t>
            </a:r>
            <a:r>
              <a:rPr lang="en-US" dirty="0" smtClean="0">
                <a:latin typeface="Century Schoolbook" pitchFamily="18" charset="0"/>
              </a:rPr>
              <a:t>autonomously. </a:t>
            </a:r>
            <a:r>
              <a:rPr lang="it-IT" b="1" dirty="0" smtClean="0">
                <a:latin typeface="Century Schoolbook" pitchFamily="18" charset="0"/>
              </a:rPr>
              <a:t>The </a:t>
            </a:r>
            <a:r>
              <a:rPr lang="it-IT" b="1" dirty="0" err="1">
                <a:latin typeface="Century Schoolbook" pitchFamily="18" charset="0"/>
              </a:rPr>
              <a:t>purpose</a:t>
            </a:r>
            <a:r>
              <a:rPr lang="it-IT" b="1" dirty="0">
                <a:latin typeface="Century Schoolbook" pitchFamily="18" charset="0"/>
              </a:rPr>
              <a:t> </a:t>
            </a:r>
            <a:r>
              <a:rPr lang="it-IT" dirty="0" smtClean="0">
                <a:latin typeface="Century Schoolbook" pitchFamily="18" charset="0"/>
              </a:rPr>
              <a:t>of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first two-year period is to deepen and develop the knowledge, competences </a:t>
            </a:r>
            <a:r>
              <a:rPr lang="en-US" dirty="0" smtClean="0">
                <a:latin typeface="Century Schoolbook" pitchFamily="18" charset="0"/>
              </a:rPr>
              <a:t>and skills </a:t>
            </a:r>
            <a:r>
              <a:rPr lang="en-US" dirty="0">
                <a:latin typeface="Century Schoolbook" pitchFamily="18" charset="0"/>
              </a:rPr>
              <a:t>acquired by students in the first cycle of education. Knowledge, </a:t>
            </a:r>
            <a:r>
              <a:rPr lang="en-US" dirty="0" smtClean="0">
                <a:latin typeface="Century Schoolbook" pitchFamily="18" charset="0"/>
              </a:rPr>
              <a:t>competences and </a:t>
            </a:r>
            <a:r>
              <a:rPr lang="en-US" dirty="0">
                <a:latin typeface="Century Schoolbook" pitchFamily="18" charset="0"/>
              </a:rPr>
              <a:t>skills are further developed in the second two-year </a:t>
            </a:r>
            <a:r>
              <a:rPr lang="en-US" dirty="0" smtClean="0">
                <a:latin typeface="Century Schoolbook" pitchFamily="18" charset="0"/>
              </a:rPr>
              <a:t>period they have to be </a:t>
            </a:r>
            <a:r>
              <a:rPr lang="en-US" dirty="0">
                <a:latin typeface="Century Schoolbook" pitchFamily="18" charset="0"/>
              </a:rPr>
              <a:t>completed their educational, cultural </a:t>
            </a:r>
            <a:r>
              <a:rPr lang="en-US" dirty="0" smtClean="0">
                <a:latin typeface="Century Schoolbook" pitchFamily="18" charset="0"/>
              </a:rPr>
              <a:t>and </a:t>
            </a:r>
            <a:r>
              <a:rPr lang="it-IT" dirty="0" err="1" smtClean="0">
                <a:latin typeface="Century Schoolbook" pitchFamily="18" charset="0"/>
              </a:rPr>
              <a:t>professional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profile</a:t>
            </a:r>
            <a:r>
              <a:rPr lang="it-IT" dirty="0">
                <a:latin typeface="Century Schoolbook" pitchFamily="18" charset="0"/>
              </a:rPr>
              <a:t> (PECUP</a:t>
            </a:r>
            <a:r>
              <a:rPr lang="it-IT" dirty="0" smtClean="0">
                <a:latin typeface="Century Schoolbook" pitchFamily="18" charset="0"/>
              </a:rPr>
              <a:t>).</a:t>
            </a:r>
            <a:r>
              <a:rPr lang="en-US" dirty="0">
                <a:latin typeface="Century Schoolbook" pitchFamily="18" charset="0"/>
              </a:rPr>
              <a:t> Knowledge and competences are </a:t>
            </a:r>
            <a:r>
              <a:rPr lang="en-US" dirty="0" err="1">
                <a:latin typeface="Century Schoolbook" pitchFamily="18" charset="0"/>
              </a:rPr>
              <a:t>organised</a:t>
            </a:r>
            <a:r>
              <a:rPr lang="en-US" dirty="0">
                <a:latin typeface="Century Schoolbook" pitchFamily="18" charset="0"/>
              </a:rPr>
              <a:t> into four ‘cultural areas’: </a:t>
            </a:r>
            <a:r>
              <a:rPr lang="en-US" dirty="0" smtClean="0">
                <a:latin typeface="Century Schoolbook" pitchFamily="18" charset="0"/>
              </a:rPr>
              <a:t>languages, mathematics</a:t>
            </a:r>
            <a:r>
              <a:rPr lang="en-US" dirty="0">
                <a:latin typeface="Century Schoolbook" pitchFamily="18" charset="0"/>
              </a:rPr>
              <a:t>, science/technology and history/social studies</a:t>
            </a:r>
            <a:r>
              <a:rPr lang="en-US" dirty="0" smtClean="0">
                <a:latin typeface="Century Schoolbook" pitchFamily="18" charset="0"/>
              </a:rPr>
              <a:t>.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b="1" dirty="0" err="1">
                <a:latin typeface="Century Schoolbook" pitchFamily="18" charset="0"/>
              </a:rPr>
              <a:t>Key</a:t>
            </a:r>
            <a:r>
              <a:rPr lang="it-IT" b="1" dirty="0">
                <a:latin typeface="Century Schoolbook" pitchFamily="18" charset="0"/>
              </a:rPr>
              <a:t> </a:t>
            </a:r>
            <a:r>
              <a:rPr lang="it-IT" b="1" dirty="0" err="1" smtClean="0">
                <a:latin typeface="Century Schoolbook" pitchFamily="18" charset="0"/>
              </a:rPr>
              <a:t>competences</a:t>
            </a:r>
            <a:r>
              <a:rPr lang="it-IT" b="1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are</a:t>
            </a:r>
            <a:r>
              <a:rPr lang="en-US" dirty="0">
                <a:latin typeface="Century Schoolbook" pitchFamily="18" charset="0"/>
              </a:rPr>
              <a:t>: learning to learn, planning, communicating, </a:t>
            </a:r>
            <a:r>
              <a:rPr lang="en-US" dirty="0" smtClean="0">
                <a:latin typeface="Century Schoolbook" pitchFamily="18" charset="0"/>
              </a:rPr>
              <a:t>collaborating, acting </a:t>
            </a:r>
            <a:r>
              <a:rPr lang="en-US" dirty="0">
                <a:latin typeface="Century Schoolbook" pitchFamily="18" charset="0"/>
              </a:rPr>
              <a:t>autonomously, problem solving, creating connections and relations, </a:t>
            </a:r>
            <a:r>
              <a:rPr lang="en-US" dirty="0" smtClean="0">
                <a:latin typeface="Century Schoolbook" pitchFamily="18" charset="0"/>
              </a:rPr>
              <a:t>acquiring </a:t>
            </a:r>
            <a:r>
              <a:rPr lang="it-IT" dirty="0" smtClean="0">
                <a:latin typeface="Century Schoolbook" pitchFamily="18" charset="0"/>
              </a:rPr>
              <a:t>and </a:t>
            </a:r>
            <a:r>
              <a:rPr lang="it-IT" dirty="0" err="1">
                <a:latin typeface="Century Schoolbook" pitchFamily="18" charset="0"/>
              </a:rPr>
              <a:t>interpreting</a:t>
            </a:r>
            <a:r>
              <a:rPr lang="it-IT" dirty="0">
                <a:latin typeface="Century Schoolbook" pitchFamily="18" charset="0"/>
              </a:rPr>
              <a:t> information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In </a:t>
            </a:r>
            <a:r>
              <a:rPr lang="en-US" dirty="0" err="1">
                <a:latin typeface="Century Schoolbook" pitchFamily="18" charset="0"/>
              </a:rPr>
              <a:t>licei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specialising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in languages</a:t>
            </a:r>
            <a:r>
              <a:rPr lang="en-US" dirty="0">
                <a:latin typeface="Century Schoolbook" pitchFamily="18" charset="0"/>
              </a:rPr>
              <a:t>, </a:t>
            </a:r>
            <a:r>
              <a:rPr lang="en-US" b="1" dirty="0">
                <a:latin typeface="Century Schoolbook" pitchFamily="18" charset="0"/>
              </a:rPr>
              <a:t>CLIL (Content and Language Integrated </a:t>
            </a:r>
            <a:r>
              <a:rPr lang="en-US" b="1" dirty="0" smtClean="0">
                <a:latin typeface="Century Schoolbook" pitchFamily="18" charset="0"/>
              </a:rPr>
              <a:t>Learning)is </a:t>
            </a:r>
            <a:r>
              <a:rPr lang="en-US" dirty="0">
                <a:latin typeface="Century Schoolbook" pitchFamily="18" charset="0"/>
              </a:rPr>
              <a:t>compulsory in one language starting from the third year and in a second </a:t>
            </a:r>
            <a:r>
              <a:rPr lang="en-US" dirty="0" smtClean="0">
                <a:latin typeface="Century Schoolbook" pitchFamily="18" charset="0"/>
              </a:rPr>
              <a:t>language starting </a:t>
            </a:r>
            <a:r>
              <a:rPr lang="en-US" dirty="0">
                <a:latin typeface="Century Schoolbook" pitchFamily="18" charset="0"/>
              </a:rPr>
              <a:t>from the fourth year. In all other types of </a:t>
            </a:r>
            <a:r>
              <a:rPr lang="en-US" dirty="0" err="1">
                <a:latin typeface="Century Schoolbook" pitchFamily="18" charset="0"/>
              </a:rPr>
              <a:t>liceo</a:t>
            </a:r>
            <a:r>
              <a:rPr lang="en-US" dirty="0">
                <a:latin typeface="Century Schoolbook" pitchFamily="18" charset="0"/>
              </a:rPr>
              <a:t>, CLIL is compulsory in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it-IT" dirty="0" err="1" smtClean="0">
                <a:latin typeface="Century Schoolbook" pitchFamily="18" charset="0"/>
              </a:rPr>
              <a:t>fifth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year</a:t>
            </a:r>
            <a:r>
              <a:rPr lang="it-IT" dirty="0">
                <a:latin typeface="Century Schoolbook" pitchFamily="18" charset="0"/>
              </a:rPr>
              <a:t>.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As </a:t>
            </a:r>
            <a:r>
              <a:rPr lang="en-US" dirty="0">
                <a:latin typeface="Century Schoolbook" pitchFamily="18" charset="0"/>
              </a:rPr>
              <a:t>in primary and lower secondary schools, the periodic and annual evaluation of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students focuses on the learning process, their </a:t>
            </a:r>
            <a:r>
              <a:rPr lang="en-US" dirty="0" err="1">
                <a:latin typeface="Century Schoolbook" pitchFamily="18" charset="0"/>
              </a:rPr>
              <a:t>behaviour</a:t>
            </a:r>
            <a:r>
              <a:rPr lang="en-US" dirty="0">
                <a:latin typeface="Century Schoolbook" pitchFamily="18" charset="0"/>
              </a:rPr>
              <a:t> and their overall learning</a:t>
            </a:r>
          </a:p>
          <a:p>
            <a:r>
              <a:rPr lang="en-US" dirty="0">
                <a:latin typeface="Century Schoolbook" pitchFamily="18" charset="0"/>
              </a:rPr>
              <a:t>outcomes. Teachers also certify the competences attained by pupils by the </a:t>
            </a:r>
            <a:r>
              <a:rPr lang="en-US" dirty="0" smtClean="0">
                <a:latin typeface="Century Schoolbook" pitchFamily="18" charset="0"/>
              </a:rPr>
              <a:t>end of </a:t>
            </a:r>
            <a:r>
              <a:rPr lang="en-US" dirty="0">
                <a:latin typeface="Century Schoolbook" pitchFamily="18" charset="0"/>
              </a:rPr>
              <a:t>compulsory education (16 years of age) and completion of the second cycle </a:t>
            </a:r>
            <a:r>
              <a:rPr lang="en-US" dirty="0" smtClean="0">
                <a:latin typeface="Century Schoolbook" pitchFamily="18" charset="0"/>
              </a:rPr>
              <a:t>of </a:t>
            </a:r>
            <a:r>
              <a:rPr lang="it-IT" dirty="0" err="1" smtClean="0">
                <a:latin typeface="Century Schoolbook" pitchFamily="18" charset="0"/>
              </a:rPr>
              <a:t>education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Assessment procedures are the same as for primary and lower secondary schools</a:t>
            </a:r>
            <a:r>
              <a:rPr lang="en-US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I</a:t>
            </a:r>
            <a:r>
              <a:rPr lang="en-US" dirty="0" smtClean="0">
                <a:latin typeface="Century Schoolbook" pitchFamily="18" charset="0"/>
              </a:rPr>
              <a:t>n </a:t>
            </a:r>
            <a:r>
              <a:rPr lang="en-US" dirty="0">
                <a:latin typeface="Century Schoolbook" pitchFamily="18" charset="0"/>
              </a:rPr>
              <a:t>the final assessment for each of the last three grades of upper </a:t>
            </a:r>
            <a:r>
              <a:rPr lang="en-US" dirty="0" smtClean="0">
                <a:latin typeface="Century Schoolbook" pitchFamily="18" charset="0"/>
              </a:rPr>
              <a:t>secondary school</a:t>
            </a:r>
            <a:r>
              <a:rPr lang="en-US" dirty="0">
                <a:latin typeface="Century Schoolbook" pitchFamily="18" charset="0"/>
              </a:rPr>
              <a:t>, students who perform well receive points (credits</a:t>
            </a:r>
            <a:r>
              <a:rPr lang="en-US" dirty="0" smtClean="0">
                <a:latin typeface="Century Schoolbook" pitchFamily="18" charset="0"/>
              </a:rPr>
              <a:t>) to get </a:t>
            </a:r>
            <a:r>
              <a:rPr lang="it-IT" dirty="0">
                <a:latin typeface="Century Schoolbook" pitchFamily="18" charset="0"/>
              </a:rPr>
              <a:t>the </a:t>
            </a:r>
            <a:r>
              <a:rPr lang="it-IT" dirty="0" err="1">
                <a:latin typeface="Century Schoolbook" pitchFamily="18" charset="0"/>
              </a:rPr>
              <a:t>final</a:t>
            </a:r>
            <a:r>
              <a:rPr lang="it-IT" dirty="0">
                <a:latin typeface="Century Schoolbook" pitchFamily="18" charset="0"/>
              </a:rPr>
              <a:t> ‘</a:t>
            </a:r>
            <a:r>
              <a:rPr lang="it-IT" dirty="0" err="1">
                <a:latin typeface="Century Schoolbook" pitchFamily="18" charset="0"/>
              </a:rPr>
              <a:t>school</a:t>
            </a:r>
            <a:r>
              <a:rPr lang="it-IT" dirty="0">
                <a:latin typeface="Century Schoolbook" pitchFamily="18" charset="0"/>
              </a:rPr>
              <a:t> credit’</a:t>
            </a:r>
          </a:p>
        </p:txBody>
      </p:sp>
    </p:spTree>
    <p:extLst>
      <p:ext uri="{BB962C8B-B14F-4D97-AF65-F5344CB8AC3E}">
        <p14:creationId xmlns:p14="http://schemas.microsoft.com/office/powerpoint/2010/main" val="26787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Schoolbook" pitchFamily="18" charset="0"/>
              </a:rPr>
              <a:t>At the end </a:t>
            </a:r>
            <a:r>
              <a:rPr lang="en-US" dirty="0" smtClean="0">
                <a:latin typeface="Century Schoolbook" pitchFamily="18" charset="0"/>
              </a:rPr>
              <a:t>of </a:t>
            </a:r>
            <a:r>
              <a:rPr lang="en-US" dirty="0">
                <a:latin typeface="Century Schoolbook" pitchFamily="18" charset="0"/>
              </a:rPr>
              <a:t>general and vocational upper secondary </a:t>
            </a:r>
            <a:r>
              <a:rPr lang="en-US" dirty="0" smtClean="0">
                <a:latin typeface="Century Schoolbook" pitchFamily="18" charset="0"/>
              </a:rPr>
              <a:t>school, students </a:t>
            </a:r>
            <a:r>
              <a:rPr lang="en-US" dirty="0">
                <a:latin typeface="Century Schoolbook" pitchFamily="18" charset="0"/>
              </a:rPr>
              <a:t>take </a:t>
            </a:r>
            <a:r>
              <a:rPr lang="en-US" dirty="0" smtClean="0">
                <a:latin typeface="Century Schoolbook" pitchFamily="18" charset="0"/>
              </a:rPr>
              <a:t>a </a:t>
            </a:r>
            <a:r>
              <a:rPr lang="it-IT" dirty="0" smtClean="0">
                <a:latin typeface="Century Schoolbook" pitchFamily="18" charset="0"/>
              </a:rPr>
              <a:t>State </a:t>
            </a:r>
            <a:r>
              <a:rPr lang="it-IT" dirty="0" err="1" smtClean="0">
                <a:latin typeface="Century Schoolbook" pitchFamily="18" charset="0"/>
              </a:rPr>
              <a:t>examination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en-US" dirty="0" smtClean="0">
                <a:latin typeface="Century Schoolbook" pitchFamily="18" charset="0"/>
              </a:rPr>
              <a:t>Admission </a:t>
            </a:r>
            <a:r>
              <a:rPr lang="en-US" dirty="0">
                <a:latin typeface="Century Schoolbook" pitchFamily="18" charset="0"/>
              </a:rPr>
              <a:t>to the State examination requires students to have obtained a mark </a:t>
            </a:r>
            <a:r>
              <a:rPr lang="en-US" dirty="0" smtClean="0">
                <a:latin typeface="Century Schoolbook" pitchFamily="18" charset="0"/>
              </a:rPr>
              <a:t>of 6/10 </a:t>
            </a:r>
            <a:r>
              <a:rPr lang="en-US" dirty="0">
                <a:latin typeface="Century Schoolbook" pitchFamily="18" charset="0"/>
              </a:rPr>
              <a:t>or higher in each subject or group of subjects assessed with a single mark, </a:t>
            </a:r>
            <a:r>
              <a:rPr lang="en-US" dirty="0" smtClean="0">
                <a:latin typeface="Century Schoolbook" pitchFamily="18" charset="0"/>
              </a:rPr>
              <a:t>and </a:t>
            </a:r>
            <a:r>
              <a:rPr lang="it-IT" dirty="0" err="1" smtClean="0">
                <a:latin typeface="Century Schoolbook" pitchFamily="18" charset="0"/>
              </a:rPr>
              <a:t>conduct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Students are also required to make up for any gaps in their </a:t>
            </a:r>
            <a:r>
              <a:rPr lang="en-US" dirty="0" smtClean="0">
                <a:latin typeface="Century Schoolbook" pitchFamily="18" charset="0"/>
              </a:rPr>
              <a:t>studies (‘debts</a:t>
            </a:r>
            <a:r>
              <a:rPr lang="en-US" dirty="0">
                <a:latin typeface="Century Schoolbook" pitchFamily="18" charset="0"/>
              </a:rPr>
              <a:t>’) from previous years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examination committee for the State leaving examination is made up of </a:t>
            </a:r>
            <a:r>
              <a:rPr lang="en-US" dirty="0" smtClean="0">
                <a:latin typeface="Century Schoolbook" pitchFamily="18" charset="0"/>
              </a:rPr>
              <a:t>a maximum </a:t>
            </a:r>
            <a:r>
              <a:rPr lang="en-US" dirty="0">
                <a:latin typeface="Century Schoolbook" pitchFamily="18" charset="0"/>
              </a:rPr>
              <a:t>of six members – 50% external members and 50% internal – and </a:t>
            </a:r>
            <a:r>
              <a:rPr lang="en-US" dirty="0" err="1" smtClean="0">
                <a:latin typeface="Century Schoolbook" pitchFamily="18" charset="0"/>
              </a:rPr>
              <a:t>anexternal</a:t>
            </a:r>
            <a:r>
              <a:rPr lang="en-US" dirty="0" smtClean="0">
                <a:latin typeface="Century Schoolbook" pitchFamily="18" charset="0"/>
              </a:rPr>
              <a:t> chairman who is </a:t>
            </a:r>
            <a:r>
              <a:rPr lang="en-US" dirty="0">
                <a:latin typeface="Century Schoolbook" pitchFamily="18" charset="0"/>
              </a:rPr>
              <a:t>appointed, according to specific criteria and procedures, from among school managers, state school teachers and higher education teachers.</a:t>
            </a:r>
            <a:endParaRPr lang="it-IT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examination committee is appointed by the director of the </a:t>
            </a:r>
            <a:r>
              <a:rPr lang="it-IT" dirty="0" err="1">
                <a:latin typeface="Century Schoolbook" pitchFamily="18" charset="0"/>
              </a:rPr>
              <a:t>Regional</a:t>
            </a:r>
            <a:r>
              <a:rPr lang="it-IT" dirty="0">
                <a:latin typeface="Century Schoolbook" pitchFamily="18" charset="0"/>
              </a:rPr>
              <a:t> School </a:t>
            </a:r>
            <a:r>
              <a:rPr lang="it-IT" dirty="0" smtClean="0">
                <a:latin typeface="Century Schoolbook" pitchFamily="18" charset="0"/>
              </a:rPr>
              <a:t>Office. </a:t>
            </a:r>
            <a:r>
              <a:rPr lang="en-US" dirty="0">
                <a:latin typeface="Century Schoolbook" pitchFamily="18" charset="0"/>
              </a:rPr>
              <a:t>T</a:t>
            </a:r>
            <a:r>
              <a:rPr lang="en-US" dirty="0" smtClean="0">
                <a:latin typeface="Century Schoolbook" pitchFamily="18" charset="0"/>
              </a:rPr>
              <a:t>he </a:t>
            </a:r>
            <a:r>
              <a:rPr lang="en-US" dirty="0">
                <a:latin typeface="Century Schoolbook" pitchFamily="18" charset="0"/>
              </a:rPr>
              <a:t>Ministry of Education selects the </a:t>
            </a:r>
            <a:r>
              <a:rPr lang="en-US" dirty="0" smtClean="0">
                <a:latin typeface="Century Schoolbook" pitchFamily="18" charset="0"/>
              </a:rPr>
              <a:t>subjects that </a:t>
            </a:r>
            <a:r>
              <a:rPr lang="en-US" dirty="0">
                <a:latin typeface="Century Schoolbook" pitchFamily="18" charset="0"/>
              </a:rPr>
              <a:t>the external experts are to test during the final examination</a:t>
            </a:r>
            <a:r>
              <a:rPr lang="en-US" dirty="0" smtClean="0">
                <a:latin typeface="Century Schoolbook" pitchFamily="18" charset="0"/>
              </a:rPr>
              <a:t>.</a:t>
            </a:r>
            <a:endParaRPr lang="en-US" b="1" dirty="0" smtClean="0">
              <a:latin typeface="Century Schoolbook" pitchFamily="18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entury Schoolbook" pitchFamily="18" charset="0"/>
              </a:rPr>
              <a:t>Content </a:t>
            </a:r>
            <a:r>
              <a:rPr lang="en-US" b="1" dirty="0">
                <a:solidFill>
                  <a:srgbClr val="0070C0"/>
                </a:solidFill>
                <a:latin typeface="Century Schoolbook" pitchFamily="18" charset="0"/>
              </a:rPr>
              <a:t>of the State Examination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State examination includes three written tests and an oral test</a:t>
            </a:r>
            <a:r>
              <a:rPr lang="en-US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The purpose of the first written test is to verify proficiency in Italian or the </a:t>
            </a:r>
            <a:r>
              <a:rPr lang="en-US" dirty="0" smtClean="0">
                <a:latin typeface="Century Schoolbook" pitchFamily="18" charset="0"/>
              </a:rPr>
              <a:t>language in </a:t>
            </a:r>
            <a:r>
              <a:rPr lang="en-US" dirty="0">
                <a:latin typeface="Century Schoolbook" pitchFamily="18" charset="0"/>
              </a:rPr>
              <a:t>which the course is taught, as well as the expressive, logical-linguistic and </a:t>
            </a:r>
            <a:r>
              <a:rPr lang="en-US" dirty="0" smtClean="0">
                <a:latin typeface="Century Schoolbook" pitchFamily="18" charset="0"/>
              </a:rPr>
              <a:t>critical skills </a:t>
            </a:r>
            <a:r>
              <a:rPr lang="en-US" dirty="0">
                <a:latin typeface="Century Schoolbook" pitchFamily="18" charset="0"/>
              </a:rPr>
              <a:t>of the candidate. The second paper tests one of the main subjects of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 err="1" smtClean="0">
                <a:latin typeface="Century Schoolbook" pitchFamily="18" charset="0"/>
              </a:rPr>
              <a:t>programme</a:t>
            </a:r>
            <a:r>
              <a:rPr lang="en-US" dirty="0">
                <a:latin typeface="Century Schoolbook" pitchFamily="18" charset="0"/>
              </a:rPr>
              <a:t>. The third paper is determined autonomously by the </a:t>
            </a:r>
            <a:r>
              <a:rPr lang="en-US" dirty="0" smtClean="0">
                <a:latin typeface="Century Schoolbook" pitchFamily="18" charset="0"/>
              </a:rPr>
              <a:t>school. The third multidisciplinary test covers </a:t>
            </a:r>
            <a:r>
              <a:rPr lang="en-US" dirty="0">
                <a:latin typeface="Century Schoolbook" pitchFamily="18" charset="0"/>
              </a:rPr>
              <a:t>up to five of the subjects taught in the final year of </a:t>
            </a:r>
            <a:r>
              <a:rPr lang="en-US" dirty="0" smtClean="0">
                <a:latin typeface="Century Schoolbook" pitchFamily="18" charset="0"/>
              </a:rPr>
              <a:t>study (main topics</a:t>
            </a:r>
            <a:r>
              <a:rPr lang="en-US" dirty="0">
                <a:latin typeface="Century Schoolbook" pitchFamily="18" charset="0"/>
              </a:rPr>
              <a:t>, single or multiple choice questions, </a:t>
            </a:r>
            <a:r>
              <a:rPr lang="en-US" dirty="0" smtClean="0">
                <a:latin typeface="Century Schoolbook" pitchFamily="18" charset="0"/>
              </a:rPr>
              <a:t>problem solving and a foreign language).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oral test is multidisciplinary in content and covers the course </a:t>
            </a:r>
            <a:r>
              <a:rPr lang="en-US" dirty="0" err="1">
                <a:latin typeface="Century Schoolbook" pitchFamily="18" charset="0"/>
              </a:rPr>
              <a:t>programmes</a:t>
            </a:r>
            <a:r>
              <a:rPr lang="en-US" dirty="0">
                <a:latin typeface="Century Schoolbook" pitchFamily="18" charset="0"/>
              </a:rPr>
              <a:t> of </a:t>
            </a: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it-IT" dirty="0" err="1" smtClean="0">
                <a:latin typeface="Century Schoolbook" pitchFamily="18" charset="0"/>
              </a:rPr>
              <a:t>final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year</a:t>
            </a:r>
            <a:r>
              <a:rPr lang="it-IT" dirty="0">
                <a:latin typeface="Century Schoolbook" pitchFamily="18" charset="0"/>
              </a:rPr>
              <a:t> of </a:t>
            </a:r>
            <a:r>
              <a:rPr lang="it-IT" dirty="0" err="1">
                <a:latin typeface="Century Schoolbook" pitchFamily="18" charset="0"/>
              </a:rPr>
              <a:t>school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The final result </a:t>
            </a:r>
            <a:r>
              <a:rPr lang="en-US" dirty="0" smtClean="0">
                <a:latin typeface="Century Schoolbook" pitchFamily="18" charset="0"/>
              </a:rPr>
              <a:t>is </a:t>
            </a:r>
            <a:r>
              <a:rPr lang="en-US" dirty="0">
                <a:latin typeface="Century Schoolbook" pitchFamily="18" charset="0"/>
              </a:rPr>
              <a:t>expressed as a mark out of one hundred.</a:t>
            </a:r>
          </a:p>
        </p:txBody>
      </p:sp>
    </p:spTree>
    <p:extLst>
      <p:ext uri="{BB962C8B-B14F-4D97-AF65-F5344CB8AC3E}">
        <p14:creationId xmlns:p14="http://schemas.microsoft.com/office/powerpoint/2010/main" val="18557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20047" y="18864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Schoolbook" pitchFamily="18" charset="0"/>
              </a:rPr>
              <a:t>Administration and Governance at Central and/or Regional Level</a:t>
            </a:r>
            <a:endParaRPr lang="it-IT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9065" y="557972"/>
            <a:ext cx="842493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Ministry of Education, University and Research (MIUR) is responsible for </a:t>
            </a:r>
            <a:r>
              <a:rPr lang="en-US" dirty="0" smtClean="0">
                <a:latin typeface="Century Schoolbook" pitchFamily="18" charset="0"/>
              </a:rPr>
              <a:t>general administration </a:t>
            </a:r>
            <a:r>
              <a:rPr lang="en-US" dirty="0">
                <a:latin typeface="Century Schoolbook" pitchFamily="18" charset="0"/>
              </a:rPr>
              <a:t>at national level. School education is </a:t>
            </a:r>
            <a:r>
              <a:rPr lang="en-US" dirty="0" err="1">
                <a:latin typeface="Century Schoolbook" pitchFamily="18" charset="0"/>
              </a:rPr>
              <a:t>organised</a:t>
            </a:r>
            <a:r>
              <a:rPr lang="en-US" dirty="0">
                <a:latin typeface="Century Schoolbook" pitchFamily="18" charset="0"/>
              </a:rPr>
              <a:t> at a </a:t>
            </a:r>
            <a:r>
              <a:rPr lang="en-US" dirty="0" smtClean="0">
                <a:latin typeface="Century Schoolbook" pitchFamily="18" charset="0"/>
              </a:rPr>
              <a:t>decentralized level by </a:t>
            </a:r>
            <a:r>
              <a:rPr lang="en-US" dirty="0">
                <a:latin typeface="Century Schoolbook" pitchFamily="18" charset="0"/>
              </a:rPr>
              <a:t>the MIUR through the Regional School </a:t>
            </a:r>
            <a:r>
              <a:rPr lang="en-US" dirty="0" smtClean="0">
                <a:latin typeface="Century Schoolbook" pitchFamily="18" charset="0"/>
              </a:rPr>
              <a:t>Offices</a:t>
            </a:r>
          </a:p>
          <a:p>
            <a:r>
              <a:rPr lang="en-US" b="1" dirty="0">
                <a:latin typeface="Century Schoolbook" pitchFamily="18" charset="0"/>
              </a:rPr>
              <a:t>The Ministry of Education, University and Research (</a:t>
            </a:r>
            <a:r>
              <a:rPr lang="en-US" b="1" dirty="0" smtClean="0">
                <a:latin typeface="Century Schoolbook" pitchFamily="18" charset="0"/>
              </a:rPr>
              <a:t>MIUR) </a:t>
            </a:r>
            <a:r>
              <a:rPr lang="en-US" dirty="0" smtClean="0">
                <a:latin typeface="Century Schoolbook" pitchFamily="18" charset="0"/>
              </a:rPr>
              <a:t>is in Rome. </a:t>
            </a:r>
            <a:endParaRPr lang="it-IT" dirty="0" smtClean="0">
              <a:latin typeface="Century Schoolbook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Century Schoolbook" pitchFamily="18" charset="0"/>
              </a:rPr>
              <a:t>The MIUR is </a:t>
            </a:r>
            <a:r>
              <a:rPr lang="en-US" b="1" dirty="0" err="1">
                <a:solidFill>
                  <a:srgbClr val="0070C0"/>
                </a:solidFill>
                <a:latin typeface="Century Schoolbook" pitchFamily="18" charset="0"/>
              </a:rPr>
              <a:t>organised</a:t>
            </a:r>
            <a:r>
              <a:rPr lang="en-US" b="1" dirty="0">
                <a:solidFill>
                  <a:srgbClr val="0070C0"/>
                </a:solidFill>
                <a:latin typeface="Century Schoolbook" pitchFamily="18" charset="0"/>
              </a:rPr>
              <a:t> into three Departments.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entury Schoolbook" pitchFamily="18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Century Schoolbook" pitchFamily="18" charset="0"/>
              </a:rPr>
              <a:t>‘Department for the Education and Training System</a:t>
            </a:r>
            <a:r>
              <a:rPr lang="en-US" dirty="0">
                <a:latin typeface="Century Schoolbook" pitchFamily="18" charset="0"/>
              </a:rPr>
              <a:t>’ is responsible for the </a:t>
            </a:r>
            <a:r>
              <a:rPr lang="en-US" dirty="0" smtClean="0">
                <a:latin typeface="Century Schoolbook" pitchFamily="18" charset="0"/>
              </a:rPr>
              <a:t>general organization </a:t>
            </a:r>
            <a:r>
              <a:rPr lang="en-US" dirty="0">
                <a:latin typeface="Century Schoolbook" pitchFamily="18" charset="0"/>
              </a:rPr>
              <a:t>of the school </a:t>
            </a:r>
            <a:r>
              <a:rPr lang="en-US" dirty="0" smtClean="0">
                <a:latin typeface="Century Schoolbook" pitchFamily="18" charset="0"/>
              </a:rPr>
              <a:t>system.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entury Schoolbook" pitchFamily="18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Century Schoolbook" pitchFamily="18" charset="0"/>
              </a:rPr>
              <a:t>‘Department for the Planning and Management of Human, Financial and 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Capital.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‘</a:t>
            </a:r>
            <a:r>
              <a:rPr lang="en-US" dirty="0">
                <a:solidFill>
                  <a:srgbClr val="0070C0"/>
                </a:solidFill>
                <a:latin typeface="Century Schoolbook" pitchFamily="18" charset="0"/>
              </a:rPr>
              <a:t>Department for Higher Education and Research</a:t>
            </a:r>
            <a:r>
              <a:rPr lang="en-US" dirty="0" smtClean="0">
                <a:latin typeface="Century Schoolbook" pitchFamily="18" charset="0"/>
              </a:rPr>
              <a:t>’ </a:t>
            </a:r>
            <a:r>
              <a:rPr lang="en-US" dirty="0">
                <a:latin typeface="Century Schoolbook" pitchFamily="18" charset="0"/>
              </a:rPr>
              <a:t>responsible for </a:t>
            </a:r>
            <a:r>
              <a:rPr lang="en-US" dirty="0" smtClean="0">
                <a:latin typeface="Century Schoolbook" pitchFamily="18" charset="0"/>
              </a:rPr>
              <a:t>higher education</a:t>
            </a:r>
            <a:r>
              <a:rPr lang="en-US" dirty="0">
                <a:latin typeface="Century Schoolbook" pitchFamily="18" charset="0"/>
              </a:rPr>
              <a:t>, specifically the guidance, general regulation and funding of </a:t>
            </a:r>
            <a:r>
              <a:rPr lang="en-US" dirty="0" smtClean="0">
                <a:latin typeface="Century Schoolbook" pitchFamily="18" charset="0"/>
              </a:rPr>
              <a:t>universities.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tente\Desktop\italie_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22" y="8336"/>
            <a:ext cx="7413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4533"/>
            <a:ext cx="11906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538505197"/>
              </p:ext>
            </p:extLst>
          </p:nvPr>
        </p:nvGraphicFramePr>
        <p:xfrm>
          <a:off x="0" y="1916832"/>
          <a:ext cx="173017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893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0"/>
    </mc:Choice>
    <mc:Fallback xmlns="">
      <p:transition spd="slow" advTm="2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21999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entury Schoolbook" pitchFamily="18" charset="0"/>
              </a:rPr>
              <a:t>The </a:t>
            </a:r>
            <a:r>
              <a:rPr lang="it-IT" b="1" dirty="0" err="1">
                <a:solidFill>
                  <a:srgbClr val="002060"/>
                </a:solidFill>
                <a:latin typeface="Century Schoolbook" pitchFamily="18" charset="0"/>
              </a:rPr>
              <a:t>Regional</a:t>
            </a:r>
            <a:r>
              <a:rPr lang="it-IT" b="1" dirty="0">
                <a:solidFill>
                  <a:srgbClr val="002060"/>
                </a:solidFill>
                <a:latin typeface="Century Schoolbook" pitchFamily="18" charset="0"/>
              </a:rPr>
              <a:t> School Office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7545" y="589330"/>
            <a:ext cx="8467476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Century Schoolbook" pitchFamily="18" charset="0"/>
              </a:rPr>
              <a:t>Local Offices </a:t>
            </a:r>
            <a:r>
              <a:rPr lang="en-US" dirty="0">
                <a:latin typeface="Century Schoolbook" pitchFamily="18" charset="0"/>
              </a:rPr>
              <a:t>support and </a:t>
            </a:r>
            <a:r>
              <a:rPr lang="en-US" dirty="0" smtClean="0">
                <a:latin typeface="Century Schoolbook" pitchFamily="18" charset="0"/>
              </a:rPr>
              <a:t>advise schools </a:t>
            </a:r>
            <a:r>
              <a:rPr lang="en-US" dirty="0">
                <a:latin typeface="Century Schoolbook" pitchFamily="18" charset="0"/>
              </a:rPr>
              <a:t>on administrative and accounting procedures and the planning </a:t>
            </a:r>
            <a:r>
              <a:rPr lang="en-US" dirty="0" smtClean="0">
                <a:latin typeface="Century Schoolbook" pitchFamily="18" charset="0"/>
              </a:rPr>
              <a:t>and innovation </a:t>
            </a:r>
            <a:r>
              <a:rPr lang="en-US" dirty="0">
                <a:latin typeface="Century Schoolbook" pitchFamily="18" charset="0"/>
              </a:rPr>
              <a:t>of the educational offer. They monitor implementation of provisions </a:t>
            </a:r>
            <a:r>
              <a:rPr lang="en-US" dirty="0" smtClean="0">
                <a:latin typeface="Century Schoolbook" pitchFamily="18" charset="0"/>
              </a:rPr>
              <a:t>on school </a:t>
            </a:r>
            <a:r>
              <a:rPr lang="en-US" dirty="0">
                <a:latin typeface="Century Schoolbook" pitchFamily="18" charset="0"/>
              </a:rPr>
              <a:t>buildings and safety and deal with the integration of immigrant and </a:t>
            </a:r>
            <a:r>
              <a:rPr lang="en-US" dirty="0" smtClean="0">
                <a:latin typeface="Century Schoolbook" pitchFamily="18" charset="0"/>
              </a:rPr>
              <a:t>special </a:t>
            </a:r>
            <a:r>
              <a:rPr lang="it-IT" dirty="0" err="1" smtClean="0">
                <a:latin typeface="Century Schoolbook" pitchFamily="18" charset="0"/>
              </a:rPr>
              <a:t>needs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pupils</a:t>
            </a:r>
            <a:r>
              <a:rPr lang="it-IT" dirty="0">
                <a:latin typeface="Century Schoolbook" pitchFamily="18" charset="0"/>
              </a:rPr>
              <a:t>.</a:t>
            </a:r>
            <a:endParaRPr lang="it-IT" dirty="0" smtClean="0">
              <a:latin typeface="Century Schoolbook" pitchFamily="18" charset="0"/>
            </a:endParaRP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Century Schoolbook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Century Schoolbook" pitchFamily="18" charset="0"/>
              </a:rPr>
              <a:t>Ministry of Education, University and Research </a:t>
            </a:r>
            <a:r>
              <a:rPr lang="en-US" dirty="0">
                <a:latin typeface="Century Schoolbook" pitchFamily="18" charset="0"/>
              </a:rPr>
              <a:t>(MIUR) has several bodies </a:t>
            </a:r>
            <a:r>
              <a:rPr lang="en-US" dirty="0" smtClean="0">
                <a:latin typeface="Century Schoolbook" pitchFamily="18" charset="0"/>
              </a:rPr>
              <a:t>and agencies </a:t>
            </a:r>
            <a:r>
              <a:rPr lang="en-US" dirty="0">
                <a:latin typeface="Century Schoolbook" pitchFamily="18" charset="0"/>
              </a:rPr>
              <a:t>operating at national level</a:t>
            </a:r>
            <a:r>
              <a:rPr lang="en-US" dirty="0" smtClean="0">
                <a:latin typeface="Century Schoolbook" pitchFamily="18" charset="0"/>
              </a:rPr>
              <a:t>:</a:t>
            </a:r>
            <a:endParaRPr lang="en-US" dirty="0">
              <a:latin typeface="Century Schoolbook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dirty="0">
                <a:latin typeface="Century Schoolbook" pitchFamily="18" charset="0"/>
              </a:rPr>
              <a:t>The National </a:t>
            </a:r>
            <a:r>
              <a:rPr lang="it-IT" dirty="0" err="1">
                <a:latin typeface="Century Schoolbook" pitchFamily="18" charset="0"/>
              </a:rPr>
              <a:t>Education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Council</a:t>
            </a:r>
            <a:endParaRPr lang="it-IT" dirty="0" smtClean="0">
              <a:latin typeface="Century Schoolbook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latin typeface="Century Schoolbook" pitchFamily="18" charset="0"/>
              </a:rPr>
              <a:t>T</a:t>
            </a:r>
            <a:r>
              <a:rPr lang="en-US" dirty="0" smtClean="0">
                <a:latin typeface="Century Schoolbook" pitchFamily="18" charset="0"/>
              </a:rPr>
              <a:t>he </a:t>
            </a:r>
            <a:r>
              <a:rPr lang="en-US" dirty="0">
                <a:latin typeface="Century Schoolbook" pitchFamily="18" charset="0"/>
              </a:rPr>
              <a:t>National Institute for the Evaluation of the Education </a:t>
            </a:r>
            <a:r>
              <a:rPr lang="en-US" dirty="0" smtClean="0">
                <a:latin typeface="Century Schoolbook" pitchFamily="18" charset="0"/>
              </a:rPr>
              <a:t>System</a:t>
            </a:r>
          </a:p>
          <a:p>
            <a:pPr algn="just"/>
            <a:r>
              <a:rPr lang="it-IT" dirty="0" smtClean="0">
                <a:latin typeface="Century Schoolbook" pitchFamily="18" charset="0"/>
              </a:rPr>
              <a:t>(INVALSI</a:t>
            </a:r>
            <a:r>
              <a:rPr lang="it-IT" dirty="0">
                <a:latin typeface="Century Schoolbook" pitchFamily="18" charset="0"/>
              </a:rPr>
              <a:t>)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dirty="0" smtClean="0">
                <a:latin typeface="Century Schoolbook" pitchFamily="18" charset="0"/>
              </a:rPr>
              <a:t>National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Institute </a:t>
            </a:r>
            <a:r>
              <a:rPr lang="en-US" dirty="0">
                <a:latin typeface="Century Schoolbook" pitchFamily="18" charset="0"/>
              </a:rPr>
              <a:t>of Documentation, Innovation and Educational </a:t>
            </a:r>
            <a:r>
              <a:rPr lang="en-US" dirty="0" smtClean="0">
                <a:latin typeface="Century Schoolbook" pitchFamily="18" charset="0"/>
              </a:rPr>
              <a:t>Research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latin typeface="Century Schoolbook" pitchFamily="18" charset="0"/>
              </a:rPr>
              <a:t>T</a:t>
            </a:r>
            <a:r>
              <a:rPr lang="en-US" dirty="0" smtClean="0">
                <a:latin typeface="Century Schoolbook" pitchFamily="18" charset="0"/>
              </a:rPr>
              <a:t>he </a:t>
            </a:r>
            <a:r>
              <a:rPr lang="en-US" dirty="0">
                <a:latin typeface="Century Schoolbook" pitchFamily="18" charset="0"/>
              </a:rPr>
              <a:t>Institute for the Development of </a:t>
            </a:r>
            <a:r>
              <a:rPr lang="en-US" dirty="0" smtClean="0">
                <a:latin typeface="Century Schoolbook" pitchFamily="18" charset="0"/>
              </a:rPr>
              <a:t>Professional </a:t>
            </a:r>
            <a:r>
              <a:rPr lang="it-IT" dirty="0" smtClean="0">
                <a:latin typeface="Century Schoolbook" pitchFamily="18" charset="0"/>
              </a:rPr>
              <a:t>Training </a:t>
            </a:r>
            <a:r>
              <a:rPr lang="it-IT" dirty="0">
                <a:latin typeface="Century Schoolbook" pitchFamily="18" charset="0"/>
              </a:rPr>
              <a:t>for </a:t>
            </a:r>
            <a:r>
              <a:rPr lang="it-IT" dirty="0" err="1" smtClean="0">
                <a:latin typeface="Century Schoolbook" pitchFamily="18" charset="0"/>
              </a:rPr>
              <a:t>Workers</a:t>
            </a:r>
            <a:r>
              <a:rPr lang="it-IT" dirty="0" smtClean="0">
                <a:latin typeface="Century Schoolbook" pitchFamily="18" charset="0"/>
              </a:rPr>
              <a:t> </a:t>
            </a:r>
          </a:p>
          <a:p>
            <a:pPr algn="just"/>
            <a:r>
              <a:rPr lang="it-IT" dirty="0" smtClean="0">
                <a:latin typeface="Century Schoolbook" pitchFamily="18" charset="0"/>
              </a:rPr>
              <a:t>( </a:t>
            </a:r>
            <a:r>
              <a:rPr lang="it-IT" dirty="0">
                <a:latin typeface="Century Schoolbook" pitchFamily="18" charset="0"/>
              </a:rPr>
              <a:t>ISFOL</a:t>
            </a:r>
            <a:r>
              <a:rPr lang="it-IT" dirty="0" smtClean="0">
                <a:latin typeface="Century Schoolbook" pitchFamily="18" charset="0"/>
              </a:rPr>
              <a:t>) </a:t>
            </a:r>
            <a:r>
              <a:rPr lang="en-US" dirty="0">
                <a:latin typeface="Century Schoolbook" pitchFamily="18" charset="0"/>
              </a:rPr>
              <a:t>f</a:t>
            </a:r>
            <a:r>
              <a:rPr lang="en-US" dirty="0" smtClean="0">
                <a:latin typeface="Century Schoolbook" pitchFamily="18" charset="0"/>
              </a:rPr>
              <a:t>or </a:t>
            </a:r>
            <a:r>
              <a:rPr lang="en-US" dirty="0">
                <a:latin typeface="Century Schoolbook" pitchFamily="18" charset="0"/>
              </a:rPr>
              <a:t>three-year vocational training </a:t>
            </a:r>
            <a:r>
              <a:rPr lang="en-US" dirty="0" smtClean="0">
                <a:latin typeface="Century Schoolbook" pitchFamily="18" charset="0"/>
              </a:rPr>
              <a:t>courses</a:t>
            </a:r>
            <a:endParaRPr lang="it-IT" dirty="0" smtClean="0">
              <a:latin typeface="Century Schoolbook" pitchFamily="18" charset="0"/>
            </a:endParaRPr>
          </a:p>
          <a:p>
            <a:pPr algn="just"/>
            <a:endParaRPr lang="it-IT" dirty="0" smtClean="0">
              <a:latin typeface="Century Schoolbook" pitchFamily="18" charset="0"/>
            </a:endParaRPr>
          </a:p>
          <a:p>
            <a:pPr algn="just"/>
            <a:r>
              <a:rPr lang="it-IT" dirty="0" err="1" smtClean="0">
                <a:latin typeface="Century Schoolbook" pitchFamily="18" charset="0"/>
              </a:rPr>
              <a:t>Quality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assurance </a:t>
            </a:r>
            <a:r>
              <a:rPr lang="en-US" dirty="0">
                <a:latin typeface="Century Schoolbook" pitchFamily="18" charset="0"/>
              </a:rPr>
              <a:t>is guaranteed through the National Agency for the Evaluation of the </a:t>
            </a:r>
            <a:r>
              <a:rPr lang="en-US" dirty="0" smtClean="0">
                <a:latin typeface="Century Schoolbook" pitchFamily="18" charset="0"/>
              </a:rPr>
              <a:t>University </a:t>
            </a:r>
            <a:r>
              <a:rPr lang="it-IT" dirty="0" smtClean="0">
                <a:latin typeface="Century Schoolbook" pitchFamily="18" charset="0"/>
              </a:rPr>
              <a:t>and </a:t>
            </a:r>
            <a:r>
              <a:rPr lang="it-IT" dirty="0" err="1">
                <a:latin typeface="Century Schoolbook" pitchFamily="18" charset="0"/>
              </a:rPr>
              <a:t>Research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smtClean="0">
                <a:latin typeface="Century Schoolbook" pitchFamily="18" charset="0"/>
              </a:rPr>
              <a:t>System- (</a:t>
            </a:r>
            <a:r>
              <a:rPr lang="it-IT" dirty="0" err="1" smtClean="0">
                <a:latin typeface="Century Schoolbook" pitchFamily="18" charset="0"/>
              </a:rPr>
              <a:t>Anvur</a:t>
            </a:r>
            <a:r>
              <a:rPr lang="it-IT" dirty="0" smtClean="0">
                <a:latin typeface="Century Schoolbook" pitchFamily="18" charset="0"/>
              </a:rPr>
              <a:t>)</a:t>
            </a:r>
          </a:p>
          <a:p>
            <a:pPr algn="just"/>
            <a:endParaRPr lang="it-IT" dirty="0">
              <a:latin typeface="Century Schoolbook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latin typeface="Century Schoolbook" pitchFamily="18" charset="0"/>
              </a:rPr>
              <a:t>T</a:t>
            </a:r>
            <a:r>
              <a:rPr lang="en-US" dirty="0" smtClean="0">
                <a:latin typeface="Century Schoolbook" pitchFamily="18" charset="0"/>
              </a:rPr>
              <a:t>he </a:t>
            </a:r>
            <a:r>
              <a:rPr lang="en-US" dirty="0">
                <a:latin typeface="Century Schoolbook" pitchFamily="18" charset="0"/>
              </a:rPr>
              <a:t>Conference of Rectors of Italian Universities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"/>
            <a:ext cx="914400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entury Schoolbook" pitchFamily="18" charset="0"/>
              </a:rPr>
              <a:t>The Regions </a:t>
            </a:r>
            <a:r>
              <a:rPr lang="en-US" dirty="0">
                <a:latin typeface="Century Schoolbook" pitchFamily="18" charset="0"/>
              </a:rPr>
              <a:t>have a joint legislative role along with the State on issues related </a:t>
            </a:r>
            <a:r>
              <a:rPr lang="en-US" dirty="0" smtClean="0">
                <a:latin typeface="Century Schoolbook" pitchFamily="18" charset="0"/>
              </a:rPr>
              <a:t>to </a:t>
            </a:r>
            <a:r>
              <a:rPr lang="it-IT" dirty="0" err="1" smtClean="0">
                <a:latin typeface="Century Schoolbook" pitchFamily="18" charset="0"/>
              </a:rPr>
              <a:t>education</a:t>
            </a:r>
            <a:r>
              <a:rPr lang="it-IT" dirty="0" smtClean="0">
                <a:latin typeface="Century Schoolbook" pitchFamily="18" charset="0"/>
              </a:rPr>
              <a:t>.</a:t>
            </a:r>
            <a:r>
              <a:rPr lang="en-US" dirty="0">
                <a:latin typeface="Century Schoolbook" pitchFamily="18" charset="0"/>
              </a:rPr>
              <a:t> Education and training issues within </a:t>
            </a:r>
            <a:r>
              <a:rPr lang="en-US" dirty="0" smtClean="0">
                <a:latin typeface="Century Schoolbook" pitchFamily="18" charset="0"/>
              </a:rPr>
              <a:t>the jurisdiction </a:t>
            </a:r>
            <a:r>
              <a:rPr lang="en-US" dirty="0">
                <a:latin typeface="Century Schoolbook" pitchFamily="18" charset="0"/>
              </a:rPr>
              <a:t>of the Regions are handled </a:t>
            </a:r>
            <a:r>
              <a:rPr lang="en-US" dirty="0" smtClean="0">
                <a:latin typeface="Century Schoolbook" pitchFamily="18" charset="0"/>
              </a:rPr>
              <a:t>by </a:t>
            </a:r>
            <a:r>
              <a:rPr lang="it-IT" dirty="0" err="1" smtClean="0">
                <a:latin typeface="Century Schoolbook" pitchFamily="18" charset="0"/>
              </a:rPr>
              <a:t>specific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education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offices</a:t>
            </a:r>
            <a:r>
              <a:rPr lang="en-US" dirty="0" smtClean="0">
                <a:latin typeface="Century Schoolbook" pitchFamily="18" charset="0"/>
              </a:rPr>
              <a:t>. </a:t>
            </a:r>
            <a:r>
              <a:rPr lang="en-US" dirty="0">
                <a:latin typeface="Century Schoolbook" pitchFamily="18" charset="0"/>
              </a:rPr>
              <a:t>Schools were granted autonomy and legal status in </a:t>
            </a:r>
            <a:r>
              <a:rPr lang="en-US" dirty="0" smtClean="0">
                <a:latin typeface="Century Schoolbook" pitchFamily="18" charset="0"/>
              </a:rPr>
              <a:t>2000. 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Century Schoolbook" pitchFamily="18" charset="0"/>
              </a:rPr>
              <a:t>Ministry </a:t>
            </a:r>
            <a:r>
              <a:rPr lang="en-US" b="1" dirty="0">
                <a:solidFill>
                  <a:srgbClr val="002060"/>
                </a:solidFill>
                <a:latin typeface="Century Schoolbook" pitchFamily="18" charset="0"/>
              </a:rPr>
              <a:t>of Education </a:t>
            </a:r>
            <a:r>
              <a:rPr lang="en-US" dirty="0">
                <a:latin typeface="Century Schoolbook" pitchFamily="18" charset="0"/>
              </a:rPr>
              <a:t>sets the general objectives of the educational process</a:t>
            </a:r>
            <a:r>
              <a:rPr lang="en-US" dirty="0" smtClean="0">
                <a:latin typeface="Century Schoolbook" pitchFamily="18" charset="0"/>
              </a:rPr>
              <a:t>,</a:t>
            </a:r>
            <a:r>
              <a:rPr lang="en-US" dirty="0">
                <a:latin typeface="Century Schoolbook" pitchFamily="18" charset="0"/>
              </a:rPr>
              <a:t> Each school draws up its own Educational </a:t>
            </a:r>
            <a:r>
              <a:rPr lang="en-US" dirty="0" smtClean="0">
                <a:latin typeface="Century Schoolbook" pitchFamily="18" charset="0"/>
              </a:rPr>
              <a:t>Offer </a:t>
            </a:r>
            <a:r>
              <a:rPr lang="it-IT" dirty="0" smtClean="0">
                <a:latin typeface="Century Schoolbook" pitchFamily="18" charset="0"/>
              </a:rPr>
              <a:t>Plan (</a:t>
            </a:r>
            <a:r>
              <a:rPr lang="en-US" dirty="0" smtClean="0">
                <a:latin typeface="Century Schoolbook" pitchFamily="18" charset="0"/>
              </a:rPr>
              <a:t>POF</a:t>
            </a:r>
            <a:r>
              <a:rPr lang="en-US" dirty="0">
                <a:latin typeface="Century Schoolbook" pitchFamily="18" charset="0"/>
              </a:rPr>
              <a:t>) which is the basic document setting </a:t>
            </a:r>
            <a:r>
              <a:rPr lang="en-US" dirty="0" smtClean="0">
                <a:latin typeface="Century Schoolbook" pitchFamily="18" charset="0"/>
              </a:rPr>
              <a:t>out the </a:t>
            </a:r>
            <a:r>
              <a:rPr lang="en-US" dirty="0">
                <a:latin typeface="Century Schoolbook" pitchFamily="18" charset="0"/>
              </a:rPr>
              <a:t>cultural and planning identity of the school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</a:t>
            </a:r>
            <a:r>
              <a:rPr lang="en-US" b="1" dirty="0">
                <a:latin typeface="Century Schoolbook" pitchFamily="18" charset="0"/>
              </a:rPr>
              <a:t>POF is drawn up by the Teachers’ Council </a:t>
            </a:r>
            <a:r>
              <a:rPr lang="en-US" dirty="0" smtClean="0">
                <a:latin typeface="Century Schoolbook" pitchFamily="18" charset="0"/>
              </a:rPr>
              <a:t>on </a:t>
            </a:r>
            <a:r>
              <a:rPr lang="en-US" dirty="0">
                <a:latin typeface="Century Schoolbook" pitchFamily="18" charset="0"/>
              </a:rPr>
              <a:t>the basis of general objectives defined by the District/School </a:t>
            </a:r>
            <a:r>
              <a:rPr lang="en-US" dirty="0" smtClean="0">
                <a:latin typeface="Century Schoolbook" pitchFamily="18" charset="0"/>
              </a:rPr>
              <a:t>Council and </a:t>
            </a:r>
            <a:r>
              <a:rPr lang="en-US" dirty="0">
                <a:latin typeface="Century Schoolbook" pitchFamily="18" charset="0"/>
              </a:rPr>
              <a:t>taking into account the proposals and advice of parents </a:t>
            </a:r>
            <a:r>
              <a:rPr lang="en-US" dirty="0" err="1">
                <a:latin typeface="Century Schoolbook" pitchFamily="18" charset="0"/>
              </a:rPr>
              <a:t>organisations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and associations </a:t>
            </a:r>
            <a:r>
              <a:rPr lang="en-US" dirty="0">
                <a:latin typeface="Century Schoolbook" pitchFamily="18" charset="0"/>
              </a:rPr>
              <a:t>and, at upper secondary level only, students associations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Century Schoolbook" pitchFamily="18" charset="0"/>
              </a:rPr>
              <a:t>The school manager </a:t>
            </a:r>
            <a:r>
              <a:rPr lang="en-US" dirty="0">
                <a:latin typeface="Century Schoolbook" pitchFamily="18" charset="0"/>
              </a:rPr>
              <a:t>is the legal representative of the institution and is </a:t>
            </a:r>
            <a:r>
              <a:rPr lang="en-US" dirty="0" smtClean="0">
                <a:latin typeface="Century Schoolbook" pitchFamily="18" charset="0"/>
              </a:rPr>
              <a:t>responsible for </a:t>
            </a:r>
            <a:r>
              <a:rPr lang="en-US" dirty="0">
                <a:latin typeface="Century Schoolbook" pitchFamily="18" charset="0"/>
              </a:rPr>
              <a:t>its overall management, the management of </a:t>
            </a:r>
            <a:r>
              <a:rPr lang="en-US" dirty="0" smtClean="0">
                <a:latin typeface="Century Schoolbook" pitchFamily="18" charset="0"/>
              </a:rPr>
              <a:t>financial </a:t>
            </a:r>
            <a:r>
              <a:rPr lang="en-US" dirty="0">
                <a:latin typeface="Century Schoolbook" pitchFamily="18" charset="0"/>
              </a:rPr>
              <a:t>and material resources </a:t>
            </a:r>
            <a:r>
              <a:rPr lang="en-US" dirty="0" smtClean="0">
                <a:latin typeface="Century Schoolbook" pitchFamily="18" charset="0"/>
              </a:rPr>
              <a:t>and the </a:t>
            </a:r>
            <a:r>
              <a:rPr lang="en-US" dirty="0">
                <a:latin typeface="Century Schoolbook" pitchFamily="18" charset="0"/>
              </a:rPr>
              <a:t>quality of the service provided</a:t>
            </a:r>
            <a:r>
              <a:rPr lang="en-US" dirty="0" smtClean="0">
                <a:latin typeface="Century Schoolbook" pitchFamily="18" charset="0"/>
              </a:rPr>
              <a:t>.</a:t>
            </a:r>
            <a:r>
              <a:rPr lang="en-US" dirty="0">
                <a:latin typeface="Century Schoolbook" pitchFamily="18" charset="0"/>
              </a:rPr>
              <a:t> H</a:t>
            </a:r>
            <a:r>
              <a:rPr lang="en-US" dirty="0" smtClean="0">
                <a:latin typeface="Century Schoolbook" pitchFamily="18" charset="0"/>
              </a:rPr>
              <a:t>is </a:t>
            </a:r>
            <a:r>
              <a:rPr lang="en-US" dirty="0">
                <a:latin typeface="Century Schoolbook" pitchFamily="18" charset="0"/>
              </a:rPr>
              <a:t>duties </a:t>
            </a:r>
            <a:r>
              <a:rPr lang="en-US" dirty="0" smtClean="0">
                <a:latin typeface="Century Schoolbook" pitchFamily="18" charset="0"/>
              </a:rPr>
              <a:t>are direction</a:t>
            </a:r>
            <a:r>
              <a:rPr lang="en-US" dirty="0">
                <a:latin typeface="Century Schoolbook" pitchFamily="18" charset="0"/>
              </a:rPr>
              <a:t>, co-ordination, and deployment </a:t>
            </a:r>
            <a:r>
              <a:rPr lang="en-US" dirty="0" smtClean="0">
                <a:latin typeface="Century Schoolbook" pitchFamily="18" charset="0"/>
              </a:rPr>
              <a:t>of </a:t>
            </a:r>
            <a:r>
              <a:rPr lang="it-IT" dirty="0" smtClean="0">
                <a:latin typeface="Century Schoolbook" pitchFamily="18" charset="0"/>
              </a:rPr>
              <a:t>human </a:t>
            </a:r>
            <a:r>
              <a:rPr lang="it-IT" dirty="0" err="1" smtClean="0">
                <a:latin typeface="Century Schoolbook" pitchFamily="18" charset="0"/>
              </a:rPr>
              <a:t>resources</a:t>
            </a:r>
            <a:r>
              <a:rPr lang="it-IT" dirty="0" smtClean="0">
                <a:latin typeface="Century Schoolbook" pitchFamily="18" charset="0"/>
              </a:rPr>
              <a:t>. </a:t>
            </a:r>
            <a:r>
              <a:rPr lang="it-IT" dirty="0">
                <a:latin typeface="Century Schoolbook" pitchFamily="18" charset="0"/>
              </a:rPr>
              <a:t>the </a:t>
            </a:r>
            <a:r>
              <a:rPr lang="it-IT" dirty="0" err="1">
                <a:latin typeface="Century Schoolbook" pitchFamily="18" charset="0"/>
              </a:rPr>
              <a:t>school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smtClean="0">
                <a:latin typeface="Century Schoolbook" pitchFamily="18" charset="0"/>
              </a:rPr>
              <a:t>manager </a:t>
            </a:r>
            <a:r>
              <a:rPr lang="en-US" dirty="0" smtClean="0">
                <a:latin typeface="Century Schoolbook" pitchFamily="18" charset="0"/>
              </a:rPr>
              <a:t>can </a:t>
            </a:r>
            <a:r>
              <a:rPr lang="en-US" dirty="0">
                <a:latin typeface="Century Schoolbook" pitchFamily="18" charset="0"/>
              </a:rPr>
              <a:t>delegate specific tasks to teachers. He or she is also assisted by the </a:t>
            </a:r>
            <a:r>
              <a:rPr lang="en-US" b="1" dirty="0">
                <a:solidFill>
                  <a:srgbClr val="002060"/>
                </a:solidFill>
                <a:latin typeface="Century Schoolbook" pitchFamily="18" charset="0"/>
              </a:rPr>
              <a:t>Director </a:t>
            </a:r>
            <a:r>
              <a:rPr lang="en-US" b="1" dirty="0" smtClean="0">
                <a:solidFill>
                  <a:srgbClr val="002060"/>
                </a:solidFill>
                <a:latin typeface="Century Schoolbook" pitchFamily="18" charset="0"/>
              </a:rPr>
              <a:t>of </a:t>
            </a:r>
            <a:r>
              <a:rPr lang="it-IT" b="1" dirty="0" smtClean="0">
                <a:solidFill>
                  <a:srgbClr val="002060"/>
                </a:solidFill>
                <a:latin typeface="Century Schoolbook" pitchFamily="18" charset="0"/>
              </a:rPr>
              <a:t>General </a:t>
            </a:r>
            <a:r>
              <a:rPr lang="it-IT" b="1" dirty="0">
                <a:solidFill>
                  <a:srgbClr val="002060"/>
                </a:solidFill>
                <a:latin typeface="Century Schoolbook" pitchFamily="18" charset="0"/>
              </a:rPr>
              <a:t>and </a:t>
            </a:r>
            <a:r>
              <a:rPr lang="it-IT" b="1" dirty="0" err="1">
                <a:solidFill>
                  <a:srgbClr val="002060"/>
                </a:solidFill>
                <a:latin typeface="Century Schoolbook" pitchFamily="18" charset="0"/>
              </a:rPr>
              <a:t>Administrative</a:t>
            </a:r>
            <a:r>
              <a:rPr lang="it-IT" b="1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Century Schoolbook" pitchFamily="18" charset="0"/>
              </a:rPr>
              <a:t>Services DSGA, </a:t>
            </a:r>
            <a:r>
              <a:rPr lang="en-US" dirty="0" smtClean="0">
                <a:latin typeface="Century Schoolbook" pitchFamily="18" charset="0"/>
              </a:rPr>
              <a:t>the administrative </a:t>
            </a:r>
            <a:r>
              <a:rPr lang="en-US" dirty="0">
                <a:latin typeface="Century Schoolbook" pitchFamily="18" charset="0"/>
              </a:rPr>
              <a:t>manager of schools which have been granted </a:t>
            </a:r>
            <a:r>
              <a:rPr lang="en-US" dirty="0" smtClean="0">
                <a:latin typeface="Century Schoolbook" pitchFamily="18" charset="0"/>
              </a:rPr>
              <a:t>autonomy. </a:t>
            </a:r>
            <a:r>
              <a:rPr lang="en-US" dirty="0">
                <a:latin typeface="Century Schoolbook" pitchFamily="18" charset="0"/>
              </a:rPr>
              <a:t>He or she is automatically a member of </a:t>
            </a:r>
            <a:r>
              <a:rPr lang="en-US" dirty="0" smtClean="0">
                <a:latin typeface="Century Schoolbook" pitchFamily="18" charset="0"/>
              </a:rPr>
              <a:t>the Executive </a:t>
            </a:r>
            <a:r>
              <a:rPr lang="en-US" dirty="0">
                <a:latin typeface="Century Schoolbook" pitchFamily="18" charset="0"/>
              </a:rPr>
              <a:t>Board and the District/School Council.</a:t>
            </a:r>
            <a:endParaRPr lang="it-IT" dirty="0">
              <a:latin typeface="Century Schoolbook" pitchFamily="18" charset="0"/>
            </a:endParaRPr>
          </a:p>
          <a:p>
            <a:pPr algn="just"/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70" y="-52889"/>
            <a:ext cx="9144000" cy="559417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63873" y="2482590"/>
            <a:ext cx="8839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it-IT" sz="28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journey</a:t>
            </a:r>
            <a:r>
              <a:rPr lang="it-IT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1000 </a:t>
            </a:r>
            <a:r>
              <a:rPr lang="it-IT" sz="28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miles</a:t>
            </a:r>
            <a:r>
              <a:rPr lang="it-IT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8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begins</a:t>
            </a:r>
            <a:r>
              <a:rPr lang="it-IT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with a single </a:t>
            </a:r>
            <a:r>
              <a:rPr lang="it-IT" sz="28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step</a:t>
            </a:r>
            <a:endParaRPr lang="it-IT" sz="28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221088"/>
            <a:ext cx="10224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i="1" dirty="0" smtClean="0">
              <a:latin typeface="Century Schoolbook" pitchFamily="18" charset="0"/>
            </a:endParaRPr>
          </a:p>
          <a:p>
            <a:pPr algn="just"/>
            <a:endParaRPr lang="it-IT" i="1" dirty="0">
              <a:latin typeface="Century Schoolbook" pitchFamily="18" charset="0"/>
            </a:endParaRPr>
          </a:p>
          <a:p>
            <a:pPr algn="just"/>
            <a:endParaRPr lang="it-IT" i="1" dirty="0" smtClean="0">
              <a:latin typeface="Century Schoolbook" pitchFamily="18" charset="0"/>
            </a:endParaRPr>
          </a:p>
          <a:p>
            <a:pPr algn="just"/>
            <a:endParaRPr lang="it-IT" i="1" dirty="0">
              <a:latin typeface="Century Schoolbook" pitchFamily="18" charset="0"/>
            </a:endParaRPr>
          </a:p>
          <a:p>
            <a:pPr algn="just"/>
            <a:endParaRPr lang="it-IT" i="1" dirty="0">
              <a:latin typeface="Century Schoolbook" pitchFamily="18" charset="0"/>
            </a:endParaRPr>
          </a:p>
          <a:p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Ministero </a:t>
            </a:r>
            <a:r>
              <a:rPr lang="it-IT" sz="1400" b="1" i="1" dirty="0">
                <a:solidFill>
                  <a:srgbClr val="0070C0"/>
                </a:solidFill>
                <a:latin typeface="Century Schoolbook" pitchFamily="18" charset="0"/>
              </a:rPr>
              <a:t>dell’istruzione, </a:t>
            </a:r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dell’università </a:t>
            </a:r>
            <a:r>
              <a:rPr lang="it-IT" sz="1400" b="1" i="1" dirty="0">
                <a:solidFill>
                  <a:srgbClr val="0070C0"/>
                </a:solidFill>
                <a:latin typeface="Century Schoolbook" pitchFamily="18" charset="0"/>
              </a:rPr>
              <a:t>e della ricerca (MIUR</a:t>
            </a:r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). INDIRE:</a:t>
            </a:r>
            <a:endParaRPr lang="it-IT" sz="1400" b="1" i="1" dirty="0">
              <a:solidFill>
                <a:srgbClr val="0070C0"/>
              </a:solidFill>
              <a:latin typeface="Century Schoolbook" pitchFamily="18" charset="0"/>
            </a:endParaRPr>
          </a:p>
          <a:p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	 </a:t>
            </a:r>
            <a:r>
              <a:rPr lang="en-US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Content </a:t>
            </a:r>
            <a:r>
              <a:rPr lang="en-US" sz="1400" b="1" i="1" dirty="0">
                <a:solidFill>
                  <a:srgbClr val="0070C0"/>
                </a:solidFill>
                <a:latin typeface="Century Schoolbook" pitchFamily="18" charset="0"/>
              </a:rPr>
              <a:t>taken from </a:t>
            </a:r>
            <a:r>
              <a:rPr lang="en-US" sz="1400" b="1" i="1" dirty="0" err="1" smtClean="0">
                <a:solidFill>
                  <a:srgbClr val="0070C0"/>
                </a:solidFill>
                <a:latin typeface="Century Schoolbook" pitchFamily="18" charset="0"/>
              </a:rPr>
              <a:t>Eurypedia</a:t>
            </a:r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(http</a:t>
            </a:r>
            <a:r>
              <a:rPr lang="it-IT" sz="1400" b="1" i="1" dirty="0">
                <a:solidFill>
                  <a:srgbClr val="0070C0"/>
                </a:solidFill>
                <a:latin typeface="Century Schoolbook" pitchFamily="18" charset="0"/>
              </a:rPr>
              <a:t>://</a:t>
            </a:r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www.indire.it/</a:t>
            </a:r>
            <a:r>
              <a:rPr lang="it-IT" sz="1400" b="1" i="1" dirty="0" err="1" smtClean="0">
                <a:solidFill>
                  <a:srgbClr val="0070C0"/>
                </a:solidFill>
                <a:latin typeface="Century Schoolbook" pitchFamily="18" charset="0"/>
              </a:rPr>
              <a:t>eurydice</a:t>
            </a:r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/</a:t>
            </a:r>
            <a:r>
              <a:rPr lang="it-IT" sz="1400" b="1" i="1" dirty="0" err="1" smtClean="0">
                <a:solidFill>
                  <a:srgbClr val="0070C0"/>
                </a:solidFill>
                <a:latin typeface="Century Schoolbook" pitchFamily="18" charset="0"/>
              </a:rPr>
              <a:t>eurypedia</a:t>
            </a:r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/)</a:t>
            </a:r>
          </a:p>
          <a:p>
            <a:r>
              <a:rPr lang="en-US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		</a:t>
            </a:r>
            <a:r>
              <a:rPr lang="en-US" sz="1400" b="1" i="1" smtClean="0">
                <a:solidFill>
                  <a:srgbClr val="0070C0"/>
                </a:solidFill>
                <a:latin typeface="Century Schoolbook" pitchFamily="18" charset="0"/>
              </a:rPr>
              <a:t> More </a:t>
            </a:r>
            <a:r>
              <a:rPr lang="en-US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information about Eurydice </a:t>
            </a:r>
            <a:r>
              <a:rPr lang="it-IT" sz="1400" b="1" i="1" dirty="0" smtClean="0">
                <a:solidFill>
                  <a:srgbClr val="0070C0"/>
                </a:solidFill>
                <a:latin typeface="Century Schoolbook" pitchFamily="18" charset="0"/>
              </a:rPr>
              <a:t>http://eacea.ec.europa.eu/education/eurydice</a:t>
            </a:r>
            <a:endParaRPr lang="it-IT" sz="14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" y="-194210"/>
            <a:ext cx="90907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t-IT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3200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Thanks</a:t>
            </a:r>
            <a:r>
              <a:rPr lang="it-IT" sz="3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for </a:t>
            </a:r>
            <a:r>
              <a:rPr lang="it-IT" sz="3200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it-IT" sz="3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attention</a:t>
            </a:r>
            <a:r>
              <a:rPr lang="it-IT" sz="3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it-IT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Maria Rosaria Monteforte</a:t>
            </a:r>
            <a:endParaRPr lang="it-IT" sz="32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124744"/>
            <a:ext cx="7704856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The education system is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organised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as follows:</a:t>
            </a:r>
          </a:p>
          <a:p>
            <a:pPr marL="109728" indent="0" algn="just">
              <a:buNone/>
            </a:pP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• PRE-PRIMARY SCHOOL (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scuola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dell’infanzia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) for children between 3 and 6 </a:t>
            </a:r>
            <a:r>
              <a:rPr lang="it-IT" sz="1600" dirty="0" err="1" smtClean="0">
                <a:latin typeface="Century Schoolbook" pitchFamily="18" charset="0"/>
                <a:cs typeface="Courier New" pitchFamily="49" charset="0"/>
              </a:rPr>
              <a:t>years</a:t>
            </a: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 of </a:t>
            </a:r>
            <a:r>
              <a:rPr lang="it-IT" sz="1600" dirty="0" err="1" smtClean="0">
                <a:latin typeface="Century Schoolbook" pitchFamily="18" charset="0"/>
                <a:cs typeface="Courier New" pitchFamily="49" charset="0"/>
              </a:rPr>
              <a:t>age</a:t>
            </a: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;</a:t>
            </a:r>
            <a:endParaRPr lang="en-US" sz="1600" dirty="0" smtClean="0">
              <a:latin typeface="Century Schoolbook" pitchFamily="18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entury Schoolbook" pitchFamily="18" charset="0"/>
                <a:cs typeface="Courier New" pitchFamily="49" charset="0"/>
              </a:rPr>
              <a:t>FIRST CYCLE OF EDUCATION (it lasts 8 years):</a:t>
            </a:r>
            <a:endParaRPr lang="en-US" sz="1600" b="1" dirty="0">
              <a:solidFill>
                <a:srgbClr val="0070C0"/>
              </a:solidFill>
              <a:latin typeface="Century Schoolbook" pitchFamily="18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PRIMARY EDUCATION(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scuola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primaria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) 5 years, for children between 6               	and 11 years of age;</a:t>
            </a:r>
          </a:p>
          <a:p>
            <a:pPr algn="just">
              <a:buFont typeface="Wingdings" pitchFamily="2" charset="2"/>
              <a:buChar char="§"/>
            </a:pP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 LOWER SECONDARY SCHOOL(scuola secondaria di I grado)</a:t>
            </a:r>
          </a:p>
          <a:p>
            <a:pPr marL="109728" indent="0" algn="just">
              <a:buNone/>
            </a:pP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    	3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years, for children between 11 and 14 years of age;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entury Schoolbook" pitchFamily="18" charset="0"/>
                <a:cs typeface="Courier New" pitchFamily="49" charset="0"/>
              </a:rPr>
              <a:t>SECOND CYCLE OF EDUCATION 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with two different pathways:</a:t>
            </a:r>
          </a:p>
          <a:p>
            <a:pPr algn="just">
              <a:buFont typeface="Wingdings" pitchFamily="2" charset="2"/>
              <a:buChar char="§"/>
            </a:pP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   </a:t>
            </a:r>
            <a:r>
              <a:rPr lang="it-IT" sz="1600" dirty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  STATE UPPER SECONDARY SCHOOL (scuola secondaria di II grado),</a:t>
            </a:r>
          </a:p>
          <a:p>
            <a:pPr marL="109728" indent="0" algn="just">
              <a:buNone/>
            </a:pP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         </a:t>
            </a:r>
            <a:r>
              <a:rPr lang="en-US" sz="1600" dirty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 5 years  from 14 to 19 years of age. Students can choose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licei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, technical          	institutes and  vocational institutes;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 Three and four-year VOCATIONAL TRAINING courses (IFP)</a:t>
            </a:r>
            <a:r>
              <a:rPr lang="en-US" sz="1600" dirty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by the </a:t>
            </a:r>
            <a:r>
              <a:rPr lang="it-IT" sz="1600" dirty="0" err="1" smtClean="0">
                <a:latin typeface="Century Schoolbook" pitchFamily="18" charset="0"/>
                <a:cs typeface="Courier New" pitchFamily="49" charset="0"/>
              </a:rPr>
              <a:t>Regions</a:t>
            </a:r>
            <a:r>
              <a:rPr lang="it-IT" sz="1600" dirty="0" smtClean="0">
                <a:latin typeface="Century Schoolbook" pitchFamily="18" charset="0"/>
                <a:cs typeface="Courier New" pitchFamily="49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it-IT" sz="1600" dirty="0" smtClean="0">
              <a:latin typeface="Century Schoolbook" pitchFamily="18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B050"/>
                </a:solidFill>
                <a:latin typeface="Century Schoolbook" pitchFamily="18" charset="0"/>
                <a:cs typeface="Courier New" pitchFamily="49" charset="0"/>
              </a:rPr>
              <a:t> HIGHER EDUCATION 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offered by universities, polytechnics included, institutes of the Higher Education in Art and Music system (Alta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Formazione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Artistica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e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Musicale,AFAM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) and Higher Technical Institutes (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Istituti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Tecnici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entury Schoolbook" pitchFamily="18" charset="0"/>
                <a:cs typeface="Courier New" pitchFamily="49" charset="0"/>
              </a:rPr>
              <a:t>Superiori</a:t>
            </a:r>
            <a:r>
              <a:rPr lang="en-US" sz="1600" dirty="0" smtClean="0">
                <a:latin typeface="Century Schoolbook" pitchFamily="18" charset="0"/>
                <a:cs typeface="Courier New" pitchFamily="49" charset="0"/>
              </a:rPr>
              <a:t>, ITS).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6340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latin typeface="Century Schoolbook" pitchFamily="18" charset="0"/>
              </a:rPr>
              <a:t>THE ITALIAN EDUCATION SYSTEM</a:t>
            </a:r>
            <a:endParaRPr lang="it-IT" sz="2800" dirty="0">
              <a:latin typeface="Century Schoolbook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21"/>
            <a:ext cx="9144000" cy="6460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6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55"/>
    </mc:Choice>
    <mc:Fallback xmlns="">
      <p:transition advTm="2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35846"/>
            <a:ext cx="792088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Century Schoolbook" pitchFamily="18" charset="0"/>
              </a:rPr>
              <a:t>Education is compulsory for ten years between the ages of 6 and 16</a:t>
            </a:r>
            <a:r>
              <a:rPr lang="en-US" sz="1600" dirty="0">
                <a:latin typeface="Century Schoolbook" pitchFamily="18" charset="0"/>
              </a:rPr>
              <a:t>. </a:t>
            </a:r>
            <a:endParaRPr lang="en-US" sz="1600" dirty="0" smtClean="0">
              <a:latin typeface="Century Schoolbook" pitchFamily="18" charset="0"/>
            </a:endParaRPr>
          </a:p>
          <a:p>
            <a:pPr algn="just"/>
            <a:endParaRPr lang="en-US" sz="1600" dirty="0">
              <a:latin typeface="Century Schoolbook" pitchFamily="18" charset="0"/>
            </a:endParaRPr>
          </a:p>
          <a:p>
            <a:pPr algn="just"/>
            <a:r>
              <a:rPr lang="en-US" sz="1600" dirty="0" smtClean="0">
                <a:latin typeface="Century Schoolbook" pitchFamily="18" charset="0"/>
              </a:rPr>
              <a:t>This </a:t>
            </a:r>
            <a:r>
              <a:rPr lang="en-US" sz="1600" dirty="0">
                <a:latin typeface="Century Schoolbook" pitchFamily="18" charset="0"/>
              </a:rPr>
              <a:t>covers </a:t>
            </a:r>
            <a:r>
              <a:rPr lang="en-US" sz="1600" dirty="0" smtClean="0">
                <a:latin typeface="Century Schoolbook" pitchFamily="18" charset="0"/>
              </a:rPr>
              <a:t>the whole </a:t>
            </a:r>
            <a:r>
              <a:rPr lang="en-US" sz="1600" dirty="0">
                <a:latin typeface="Century Schoolbook" pitchFamily="18" charset="0"/>
              </a:rPr>
              <a:t>of the first cycle of </a:t>
            </a:r>
            <a:r>
              <a:rPr lang="en-US" sz="1600" dirty="0" smtClean="0">
                <a:latin typeface="Century Schoolbook" pitchFamily="18" charset="0"/>
              </a:rPr>
              <a:t>education.</a:t>
            </a:r>
          </a:p>
          <a:p>
            <a:pPr algn="just"/>
            <a:endParaRPr lang="en-US" sz="1600" dirty="0" smtClean="0">
              <a:latin typeface="Century Schoolbook" pitchFamily="18" charset="0"/>
            </a:endParaRPr>
          </a:p>
          <a:p>
            <a:pPr algn="just"/>
            <a:r>
              <a:rPr lang="en-US" sz="1600" dirty="0" smtClean="0">
                <a:latin typeface="Century Schoolbook" pitchFamily="18" charset="0"/>
              </a:rPr>
              <a:t>It lasts </a:t>
            </a:r>
            <a:r>
              <a:rPr lang="en-US" sz="1600" dirty="0">
                <a:latin typeface="Century Schoolbook" pitchFamily="18" charset="0"/>
              </a:rPr>
              <a:t>eight years (</a:t>
            </a:r>
            <a:r>
              <a:rPr lang="en-US" sz="1600" b="1" dirty="0">
                <a:latin typeface="Century Schoolbook" pitchFamily="18" charset="0"/>
              </a:rPr>
              <a:t>five years of </a:t>
            </a:r>
            <a:r>
              <a:rPr lang="en-US" sz="1600" b="1" dirty="0" smtClean="0">
                <a:latin typeface="Century Schoolbook" pitchFamily="18" charset="0"/>
              </a:rPr>
              <a:t>primary school </a:t>
            </a:r>
            <a:r>
              <a:rPr lang="en-US" sz="1600" dirty="0">
                <a:latin typeface="Century Schoolbook" pitchFamily="18" charset="0"/>
              </a:rPr>
              <a:t>and </a:t>
            </a:r>
            <a:r>
              <a:rPr lang="en-US" sz="1600" b="1" dirty="0">
                <a:latin typeface="Century Schoolbook" pitchFamily="18" charset="0"/>
              </a:rPr>
              <a:t>three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b="1" dirty="0">
                <a:latin typeface="Century Schoolbook" pitchFamily="18" charset="0"/>
              </a:rPr>
              <a:t>years of lower secondary school</a:t>
            </a:r>
            <a:r>
              <a:rPr lang="en-US" sz="1600" dirty="0">
                <a:latin typeface="Century Schoolbook" pitchFamily="18" charset="0"/>
              </a:rPr>
              <a:t>), and </a:t>
            </a:r>
            <a:r>
              <a:rPr lang="en-US" sz="1600" b="1" dirty="0">
                <a:latin typeface="Century Schoolbook" pitchFamily="18" charset="0"/>
              </a:rPr>
              <a:t>the first two years of </a:t>
            </a:r>
            <a:r>
              <a:rPr lang="en-US" sz="1600" b="1" dirty="0" smtClean="0">
                <a:latin typeface="Century Schoolbook" pitchFamily="18" charset="0"/>
              </a:rPr>
              <a:t>the second </a:t>
            </a:r>
            <a:r>
              <a:rPr lang="en-US" sz="1600" b="1" dirty="0">
                <a:latin typeface="Century Schoolbook" pitchFamily="18" charset="0"/>
              </a:rPr>
              <a:t>cycle</a:t>
            </a:r>
            <a:r>
              <a:rPr lang="en-US" sz="1600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Century Schoolbook" pitchFamily="18" charset="0"/>
              </a:rPr>
              <a:t> </a:t>
            </a:r>
          </a:p>
          <a:p>
            <a:pPr algn="just"/>
            <a:r>
              <a:rPr lang="en-US" sz="1600" dirty="0" smtClean="0">
                <a:latin typeface="Century Schoolbook" pitchFamily="18" charset="0"/>
              </a:rPr>
              <a:t>After the </a:t>
            </a:r>
            <a:r>
              <a:rPr lang="en-US" sz="1600" dirty="0">
                <a:latin typeface="Century Schoolbook" pitchFamily="18" charset="0"/>
              </a:rPr>
              <a:t>first cycle of education, the final two years </a:t>
            </a:r>
            <a:r>
              <a:rPr lang="en-US" sz="1600" dirty="0" smtClean="0">
                <a:latin typeface="Century Schoolbook" pitchFamily="18" charset="0"/>
              </a:rPr>
              <a:t>of compulsory </a:t>
            </a:r>
            <a:r>
              <a:rPr lang="en-US" sz="1600" dirty="0">
                <a:latin typeface="Century Schoolbook" pitchFamily="18" charset="0"/>
              </a:rPr>
              <a:t>education (</a:t>
            </a:r>
            <a:r>
              <a:rPr lang="en-US" sz="1600" b="1" dirty="0">
                <a:latin typeface="Century Schoolbook" pitchFamily="18" charset="0"/>
              </a:rPr>
              <a:t>from 14 to 16 years of age</a:t>
            </a:r>
            <a:r>
              <a:rPr lang="en-US" sz="1600" dirty="0">
                <a:latin typeface="Century Schoolbook" pitchFamily="18" charset="0"/>
              </a:rPr>
              <a:t>) </a:t>
            </a:r>
            <a:r>
              <a:rPr lang="en-US" sz="1600" dirty="0" smtClean="0">
                <a:latin typeface="Century Schoolbook" pitchFamily="18" charset="0"/>
              </a:rPr>
              <a:t>can </a:t>
            </a:r>
            <a:r>
              <a:rPr lang="en-US" sz="1600" dirty="0">
                <a:latin typeface="Century Schoolbook" pitchFamily="18" charset="0"/>
              </a:rPr>
              <a:t>be undertaken at a </a:t>
            </a:r>
            <a:r>
              <a:rPr lang="en-US" sz="1600" dirty="0" smtClean="0">
                <a:latin typeface="Century Schoolbook" pitchFamily="18" charset="0"/>
              </a:rPr>
              <a:t>State upper </a:t>
            </a:r>
            <a:r>
              <a:rPr lang="en-US" sz="1600" dirty="0">
                <a:latin typeface="Century Schoolbook" pitchFamily="18" charset="0"/>
              </a:rPr>
              <a:t>secondary school (</a:t>
            </a:r>
            <a:r>
              <a:rPr lang="en-US" sz="1600" dirty="0" err="1">
                <a:latin typeface="Century Schoolbook" pitchFamily="18" charset="0"/>
              </a:rPr>
              <a:t>liceo</a:t>
            </a:r>
            <a:r>
              <a:rPr lang="en-US" sz="1600" dirty="0">
                <a:latin typeface="Century Schoolbook" pitchFamily="18" charset="0"/>
              </a:rPr>
              <a:t>, technical institute or vocational institute), </a:t>
            </a:r>
            <a:endParaRPr lang="en-US" sz="1600" dirty="0" smtClean="0">
              <a:latin typeface="Century Schoolbook" pitchFamily="18" charset="0"/>
            </a:endParaRPr>
          </a:p>
          <a:p>
            <a:pPr algn="just"/>
            <a:r>
              <a:rPr lang="en-US" sz="1600" dirty="0" smtClean="0">
                <a:latin typeface="Century Schoolbook" pitchFamily="18" charset="0"/>
              </a:rPr>
              <a:t>or </a:t>
            </a:r>
            <a:r>
              <a:rPr lang="en-US" sz="1600" dirty="0">
                <a:latin typeface="Century Schoolbook" pitchFamily="18" charset="0"/>
              </a:rPr>
              <a:t>on </a:t>
            </a:r>
            <a:r>
              <a:rPr lang="en-US" sz="1600" dirty="0" smtClean="0">
                <a:latin typeface="Century Schoolbook" pitchFamily="18" charset="0"/>
              </a:rPr>
              <a:t>a three- </a:t>
            </a:r>
            <a:r>
              <a:rPr lang="en-US" sz="1600" dirty="0">
                <a:latin typeface="Century Schoolbook" pitchFamily="18" charset="0"/>
              </a:rPr>
              <a:t>or four-year vocational education and training course which is within </a:t>
            </a:r>
            <a:r>
              <a:rPr lang="en-US" sz="1600" dirty="0" smtClean="0">
                <a:latin typeface="Century Schoolbook" pitchFamily="18" charset="0"/>
              </a:rPr>
              <a:t>the </a:t>
            </a:r>
            <a:r>
              <a:rPr lang="it-IT" sz="1600" dirty="0" err="1" smtClean="0">
                <a:latin typeface="Century Schoolbook" pitchFamily="18" charset="0"/>
              </a:rPr>
              <a:t>jurisdiction</a:t>
            </a:r>
            <a:r>
              <a:rPr lang="it-IT" sz="1600" dirty="0" smtClean="0">
                <a:latin typeface="Century Schoolbook" pitchFamily="18" charset="0"/>
              </a:rPr>
              <a:t> </a:t>
            </a:r>
            <a:r>
              <a:rPr lang="it-IT" sz="1600" dirty="0">
                <a:latin typeface="Century Schoolbook" pitchFamily="18" charset="0"/>
              </a:rPr>
              <a:t>of the </a:t>
            </a:r>
            <a:r>
              <a:rPr lang="it-IT" sz="1600" dirty="0" err="1">
                <a:latin typeface="Century Schoolbook" pitchFamily="18" charset="0"/>
              </a:rPr>
              <a:t>Regions</a:t>
            </a:r>
            <a:r>
              <a:rPr lang="it-IT" sz="1600" dirty="0">
                <a:latin typeface="Century Schoolbook" pitchFamily="18" charset="0"/>
              </a:rPr>
              <a:t>.</a:t>
            </a:r>
          </a:p>
        </p:txBody>
      </p:sp>
      <p:pic>
        <p:nvPicPr>
          <p:cNvPr id="3" name="Immagine 2" descr="http://www.istruzione.it/urp/images/banner_integrazione_scolastica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86" y="5229200"/>
            <a:ext cx="5371614" cy="1600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423850"/>
      </p:ext>
    </p:extLst>
  </p:cSld>
  <p:clrMapOvr>
    <a:masterClrMapping/>
  </p:clrMapOvr>
  <p:transition spd="slow" advTm="10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95536" y="1120676"/>
            <a:ext cx="8280920" cy="397031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entury Schoolbook" pitchFamily="18" charset="0"/>
              </a:rPr>
              <a:t>Everyone </a:t>
            </a:r>
            <a:r>
              <a:rPr lang="en-US" dirty="0">
                <a:latin typeface="Century Schoolbook" pitchFamily="18" charset="0"/>
              </a:rPr>
              <a:t>has a right and a duty (</a:t>
            </a:r>
            <a:r>
              <a:rPr lang="en-US" dirty="0" err="1">
                <a:latin typeface="Century Schoolbook" pitchFamily="18" charset="0"/>
              </a:rPr>
              <a:t>diritto</a:t>
            </a:r>
            <a:r>
              <a:rPr lang="en-US" dirty="0">
                <a:latin typeface="Century Schoolbook" pitchFamily="18" charset="0"/>
              </a:rPr>
              <a:t>/</a:t>
            </a:r>
            <a:r>
              <a:rPr lang="en-US" dirty="0" err="1">
                <a:latin typeface="Century Schoolbook" pitchFamily="18" charset="0"/>
              </a:rPr>
              <a:t>dovere</a:t>
            </a:r>
            <a:r>
              <a:rPr lang="en-US" dirty="0">
                <a:latin typeface="Century Schoolbook" pitchFamily="18" charset="0"/>
              </a:rPr>
              <a:t>) to receive education and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training for at least 12 years within the education system or until they have </a:t>
            </a:r>
            <a:r>
              <a:rPr lang="en-US" dirty="0" smtClean="0">
                <a:latin typeface="Century Schoolbook" pitchFamily="18" charset="0"/>
              </a:rPr>
              <a:t>obtained a </a:t>
            </a:r>
            <a:r>
              <a:rPr lang="en-US" dirty="0">
                <a:latin typeface="Century Schoolbook" pitchFamily="18" charset="0"/>
              </a:rPr>
              <a:t>three-year vocational qualification by the age of 18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Private education</a:t>
            </a:r>
          </a:p>
          <a:p>
            <a:pPr algn="ctr"/>
            <a:r>
              <a:rPr lang="en-US" dirty="0" smtClean="0">
                <a:latin typeface="Century Schoolbook" pitchFamily="18" charset="0"/>
              </a:rPr>
              <a:t>Article 33 of the Italian Constitution: two basic principles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Century Schoolbook" pitchFamily="18" charset="0"/>
              </a:rPr>
              <a:t>The </a:t>
            </a:r>
            <a:r>
              <a:rPr lang="en-US" dirty="0">
                <a:latin typeface="Century Schoolbook" pitchFamily="18" charset="0"/>
              </a:rPr>
              <a:t>State is obliged </a:t>
            </a:r>
            <a:r>
              <a:rPr lang="en-US" dirty="0" smtClean="0">
                <a:latin typeface="Century Schoolbook" pitchFamily="18" charset="0"/>
              </a:rPr>
              <a:t>to provide </a:t>
            </a:r>
            <a:r>
              <a:rPr lang="en-US" dirty="0">
                <a:latin typeface="Century Schoolbook" pitchFamily="18" charset="0"/>
              </a:rPr>
              <a:t>a State-school system accessible to all young </a:t>
            </a:r>
            <a:r>
              <a:rPr lang="en-US" dirty="0" smtClean="0">
                <a:latin typeface="Century Schoolbook" pitchFamily="18" charset="0"/>
              </a:rPr>
              <a:t>people. 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latin typeface="Century Schoolbook" pitchFamily="18" charset="0"/>
              </a:rPr>
              <a:t>Organisations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and </a:t>
            </a:r>
            <a:r>
              <a:rPr lang="en-US" dirty="0" smtClean="0">
                <a:latin typeface="Century Schoolbook" pitchFamily="18" charset="0"/>
              </a:rPr>
              <a:t>private individuals </a:t>
            </a:r>
            <a:r>
              <a:rPr lang="en-US" dirty="0">
                <a:latin typeface="Century Schoolbook" pitchFamily="18" charset="0"/>
              </a:rPr>
              <a:t>are entitled to set up schools and colleges of education at no cost to </a:t>
            </a:r>
            <a:r>
              <a:rPr lang="en-US" dirty="0" smtClean="0">
                <a:latin typeface="Century Schoolbook" pitchFamily="18" charset="0"/>
              </a:rPr>
              <a:t>the State</a:t>
            </a:r>
            <a:r>
              <a:rPr lang="en-US" dirty="0">
                <a:latin typeface="Century Schoolbook" pitchFamily="18" charset="0"/>
              </a:rPr>
              <a:t>. 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P</a:t>
            </a:r>
            <a:r>
              <a:rPr lang="en-US" dirty="0" smtClean="0">
                <a:latin typeface="Century Schoolbook" pitchFamily="18" charset="0"/>
              </a:rPr>
              <a:t>ublicly </a:t>
            </a:r>
            <a:r>
              <a:rPr lang="en-US" dirty="0" err="1">
                <a:latin typeface="Century Schoolbook" pitchFamily="18" charset="0"/>
              </a:rPr>
              <a:t>subsidised</a:t>
            </a:r>
            <a:r>
              <a:rPr lang="en-US" dirty="0">
                <a:latin typeface="Century Schoolbook" pitchFamily="18" charset="0"/>
              </a:rPr>
              <a:t> schools (</a:t>
            </a:r>
            <a:r>
              <a:rPr lang="en-US" dirty="0" err="1">
                <a:latin typeface="Century Schoolbook" pitchFamily="18" charset="0"/>
              </a:rPr>
              <a:t>scuole</a:t>
            </a: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err="1">
                <a:latin typeface="Century Schoolbook" pitchFamily="18" charset="0"/>
              </a:rPr>
              <a:t>paritarie</a:t>
            </a:r>
            <a:r>
              <a:rPr lang="en-US" dirty="0">
                <a:latin typeface="Century Schoolbook" pitchFamily="18" charset="0"/>
              </a:rPr>
              <a:t>) can issue </a:t>
            </a:r>
            <a:r>
              <a:rPr lang="en-US" dirty="0" smtClean="0">
                <a:latin typeface="Century Schoolbook" pitchFamily="18" charset="0"/>
              </a:rPr>
              <a:t>certificates with </a:t>
            </a:r>
            <a:r>
              <a:rPr lang="en-US" dirty="0">
                <a:latin typeface="Century Schoolbook" pitchFamily="18" charset="0"/>
              </a:rPr>
              <a:t>the same legal value as qualifications from State schools of the same type </a:t>
            </a:r>
            <a:r>
              <a:rPr lang="en-US" dirty="0" smtClean="0">
                <a:latin typeface="Century Schoolbook" pitchFamily="18" charset="0"/>
              </a:rPr>
              <a:t>and </a:t>
            </a:r>
            <a:r>
              <a:rPr lang="it-IT" dirty="0" err="1" smtClean="0">
                <a:latin typeface="Century Schoolbook" pitchFamily="18" charset="0"/>
              </a:rPr>
              <a:t>level</a:t>
            </a:r>
            <a:r>
              <a:rPr lang="it-IT" dirty="0" smtClean="0">
                <a:latin typeface="Century Schoolbook" pitchFamily="18" charset="0"/>
              </a:rPr>
              <a:t>. </a:t>
            </a:r>
          </a:p>
          <a:p>
            <a:pPr algn="just"/>
            <a:r>
              <a:rPr lang="it-IT" dirty="0" smtClean="0">
                <a:latin typeface="Century Schoolbook" pitchFamily="18" charset="0"/>
              </a:rPr>
              <a:t>Non-profit-</a:t>
            </a:r>
            <a:r>
              <a:rPr lang="it-IT" dirty="0" err="1" smtClean="0">
                <a:latin typeface="Century Schoolbook" pitchFamily="18" charset="0"/>
              </a:rPr>
              <a:t>making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schools</a:t>
            </a:r>
            <a:r>
              <a:rPr lang="it-IT" dirty="0" smtClean="0">
                <a:latin typeface="Century Schoolbook" pitchFamily="18" charset="0"/>
              </a:rPr>
              <a:t> benefit from special </a:t>
            </a:r>
            <a:r>
              <a:rPr lang="it-IT" dirty="0" err="1" smtClean="0">
                <a:latin typeface="Century Schoolbook" pitchFamily="18" charset="0"/>
              </a:rPr>
              <a:t>tax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relief</a:t>
            </a:r>
            <a:r>
              <a:rPr lang="it-IT" dirty="0" smtClean="0">
                <a:latin typeface="Century Schoolbook" pitchFamily="18" charset="0"/>
              </a:rPr>
              <a:t>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p" animBg="1"/>
      <p:bldP spid="6" grpId="2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3768" y="84909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Century Schoolbook" pitchFamily="18" charset="0"/>
              </a:rPr>
              <a:t>. </a:t>
            </a:r>
            <a:r>
              <a:rPr lang="en-US" b="1" dirty="0">
                <a:solidFill>
                  <a:srgbClr val="C00000"/>
                </a:solidFill>
                <a:latin typeface="Century Schoolbook" pitchFamily="18" charset="0"/>
              </a:rPr>
              <a:t>Early Childhood Education and Care</a:t>
            </a:r>
            <a:endParaRPr lang="it-IT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8" y="692696"/>
            <a:ext cx="7272808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entury Schoolbook" pitchFamily="18" charset="0"/>
              </a:rPr>
              <a:t>It has </a:t>
            </a:r>
            <a:r>
              <a:rPr lang="en-US" dirty="0">
                <a:latin typeface="Century Schoolbook" pitchFamily="18" charset="0"/>
              </a:rPr>
              <a:t>two different stages based on child age groups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Provision for </a:t>
            </a:r>
            <a:r>
              <a:rPr lang="en-US" dirty="0">
                <a:latin typeface="Century Schoolbook" pitchFamily="18" charset="0"/>
              </a:rPr>
              <a:t>children aged 0-3 years, offered by nursery schools, is not part of </a:t>
            </a:r>
            <a:r>
              <a:rPr lang="en-US" dirty="0" smtClean="0">
                <a:latin typeface="Century Schoolbook" pitchFamily="18" charset="0"/>
              </a:rPr>
              <a:t>the education </a:t>
            </a:r>
            <a:r>
              <a:rPr lang="en-US" dirty="0">
                <a:latin typeface="Century Schoolbook" pitchFamily="18" charset="0"/>
              </a:rPr>
              <a:t>system </a:t>
            </a:r>
            <a:r>
              <a:rPr lang="en-US" dirty="0" smtClean="0">
                <a:latin typeface="Century Schoolbook" pitchFamily="18" charset="0"/>
              </a:rPr>
              <a:t>and outside </a:t>
            </a:r>
            <a:r>
              <a:rPr lang="en-US" dirty="0">
                <a:latin typeface="Century Schoolbook" pitchFamily="18" charset="0"/>
              </a:rPr>
              <a:t>of the responsibilities of the Ministry of </a:t>
            </a:r>
            <a:r>
              <a:rPr lang="en-US" dirty="0" smtClean="0">
                <a:latin typeface="Century Schoolbook" pitchFamily="18" charset="0"/>
              </a:rPr>
              <a:t>Education, </a:t>
            </a:r>
            <a:r>
              <a:rPr lang="it-IT" dirty="0" err="1" smtClean="0">
                <a:latin typeface="Century Schoolbook" pitchFamily="18" charset="0"/>
              </a:rPr>
              <a:t>University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>
                <a:latin typeface="Century Schoolbook" pitchFamily="18" charset="0"/>
              </a:rPr>
              <a:t>and </a:t>
            </a:r>
            <a:r>
              <a:rPr lang="it-IT" dirty="0" err="1">
                <a:latin typeface="Century Schoolbook" pitchFamily="18" charset="0"/>
              </a:rPr>
              <a:t>Research</a:t>
            </a:r>
            <a:r>
              <a:rPr lang="it-IT" dirty="0">
                <a:latin typeface="Century Schoolbook" pitchFamily="18" charset="0"/>
              </a:rPr>
              <a:t> (MIUR</a:t>
            </a:r>
            <a:r>
              <a:rPr lang="it-IT" dirty="0" smtClean="0">
                <a:latin typeface="Century Schoolbook" pitchFamily="18" charset="0"/>
              </a:rPr>
              <a:t>).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P</a:t>
            </a:r>
            <a:r>
              <a:rPr lang="en-US" dirty="0" smtClean="0">
                <a:latin typeface="Century Schoolbook" pitchFamily="18" charset="0"/>
              </a:rPr>
              <a:t>rovision </a:t>
            </a:r>
            <a:r>
              <a:rPr lang="en-US" dirty="0">
                <a:latin typeface="Century Schoolbook" pitchFamily="18" charset="0"/>
              </a:rPr>
              <a:t>for children over 3 years of age is called </a:t>
            </a:r>
            <a:r>
              <a:rPr lang="en-US" dirty="0" smtClean="0">
                <a:latin typeface="Century Schoolbook" pitchFamily="18" charset="0"/>
              </a:rPr>
              <a:t>“</a:t>
            </a:r>
            <a:r>
              <a:rPr lang="en-US" dirty="0" err="1" smtClean="0">
                <a:latin typeface="Century Schoolbook" pitchFamily="18" charset="0"/>
              </a:rPr>
              <a:t>scuola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 err="1" smtClean="0">
                <a:latin typeface="Century Schoolbook" pitchFamily="18" charset="0"/>
              </a:rPr>
              <a:t>dell’infanzia</a:t>
            </a:r>
            <a:r>
              <a:rPr lang="en-US" dirty="0" smtClean="0">
                <a:latin typeface="Century Schoolbook" pitchFamily="18" charset="0"/>
              </a:rPr>
              <a:t>”.  It </a:t>
            </a:r>
            <a:r>
              <a:rPr lang="en-US" dirty="0">
                <a:latin typeface="Century Schoolbook" pitchFamily="18" charset="0"/>
              </a:rPr>
              <a:t>is part </a:t>
            </a:r>
            <a:r>
              <a:rPr lang="en-US" dirty="0" smtClean="0">
                <a:latin typeface="Century Schoolbook" pitchFamily="18" charset="0"/>
              </a:rPr>
              <a:t>of the </a:t>
            </a:r>
            <a:r>
              <a:rPr lang="en-US" dirty="0">
                <a:latin typeface="Century Schoolbook" pitchFamily="18" charset="0"/>
              </a:rPr>
              <a:t>education system and falls under the responsibilities of the Ministry of </a:t>
            </a:r>
            <a:r>
              <a:rPr lang="en-US" dirty="0" smtClean="0">
                <a:latin typeface="Century Schoolbook" pitchFamily="18" charset="0"/>
              </a:rPr>
              <a:t>Education. 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Other pre-primary </a:t>
            </a:r>
            <a:r>
              <a:rPr lang="en-US" dirty="0">
                <a:latin typeface="Century Schoolbook" pitchFamily="18" charset="0"/>
              </a:rPr>
              <a:t>education </a:t>
            </a:r>
            <a:r>
              <a:rPr lang="en-US" dirty="0" smtClean="0">
                <a:latin typeface="Century Schoolbook" pitchFamily="18" charset="0"/>
              </a:rPr>
              <a:t> institutions are </a:t>
            </a:r>
            <a:r>
              <a:rPr lang="en-US" dirty="0">
                <a:latin typeface="Century Schoolbook" pitchFamily="18" charset="0"/>
              </a:rPr>
              <a:t>also run at local level, </a:t>
            </a:r>
            <a:r>
              <a:rPr lang="en-US" dirty="0" smtClean="0">
                <a:latin typeface="Century Schoolbook" pitchFamily="18" charset="0"/>
              </a:rPr>
              <a:t>by </a:t>
            </a:r>
            <a:r>
              <a:rPr lang="en-US" dirty="0">
                <a:latin typeface="Century Schoolbook" pitchFamily="18" charset="0"/>
              </a:rPr>
              <a:t>the </a:t>
            </a:r>
            <a:r>
              <a:rPr lang="en-US" dirty="0" smtClean="0">
                <a:latin typeface="Century Schoolbook" pitchFamily="18" charset="0"/>
              </a:rPr>
              <a:t>State the </a:t>
            </a:r>
            <a:r>
              <a:rPr lang="en-US" dirty="0">
                <a:latin typeface="Century Schoolbook" pitchFamily="18" charset="0"/>
              </a:rPr>
              <a:t>municipalities and the private sector. 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This </a:t>
            </a:r>
            <a:r>
              <a:rPr lang="en-US" dirty="0">
                <a:latin typeface="Century Schoolbook" pitchFamily="18" charset="0"/>
              </a:rPr>
              <a:t>level </a:t>
            </a:r>
            <a:r>
              <a:rPr lang="en-US" dirty="0" smtClean="0">
                <a:latin typeface="Century Schoolbook" pitchFamily="18" charset="0"/>
              </a:rPr>
              <a:t>of education </a:t>
            </a:r>
            <a:r>
              <a:rPr lang="en-US" dirty="0">
                <a:latin typeface="Century Schoolbook" pitchFamily="18" charset="0"/>
              </a:rPr>
              <a:t>is not compulsory and lasts up to three years (from 3 to 6 years of age).</a:t>
            </a:r>
            <a:endParaRPr lang="it-IT" dirty="0">
              <a:latin typeface="Century Schoolbook" pitchFamily="18" charset="0"/>
            </a:endParaRPr>
          </a:p>
        </p:txBody>
      </p:sp>
      <p:pic>
        <p:nvPicPr>
          <p:cNvPr id="4" name="Immagine 3" descr="http://www.istruzione.it/urp/images/banner_integrazione_scolastica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46" y="5609084"/>
            <a:ext cx="3874254" cy="124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145556"/>
      </p:ext>
    </p:extLst>
  </p:cSld>
  <p:clrMapOvr>
    <a:masterClrMapping/>
  </p:clrMapOvr>
  <p:transition spd="slow" advTm="7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76673"/>
            <a:ext cx="8208912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B90000"/>
                </a:solidFill>
                <a:latin typeface="Century Schoolbook" pitchFamily="18" charset="0"/>
              </a:rPr>
              <a:t>Admission Requirements and Choice of School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>In general, children turning three, four or five by 31 December of the relevant </a:t>
            </a:r>
            <a:r>
              <a:rPr lang="en-US" dirty="0" smtClean="0">
                <a:solidFill>
                  <a:srgbClr val="000000"/>
                </a:solidFill>
                <a:latin typeface="Century Schoolbook" pitchFamily="18" charset="0"/>
              </a:rPr>
              <a:t>school year 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>can </a:t>
            </a:r>
            <a:r>
              <a:rPr lang="en-US" dirty="0" err="1">
                <a:solidFill>
                  <a:srgbClr val="000000"/>
                </a:solidFill>
                <a:latin typeface="Century Schoolbook" pitchFamily="18" charset="0"/>
              </a:rPr>
              <a:t>enrol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> in pre-primary school classes. </a:t>
            </a:r>
          </a:p>
          <a:p>
            <a:pPr algn="just"/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Century Schoolbook" pitchFamily="18" charset="0"/>
              </a:rPr>
              <a:t>It 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>is also possible to </a:t>
            </a:r>
            <a:r>
              <a:rPr lang="en-US" dirty="0" err="1">
                <a:solidFill>
                  <a:srgbClr val="000000"/>
                </a:solidFill>
                <a:latin typeface="Century Schoolbook" pitchFamily="18" charset="0"/>
              </a:rPr>
              <a:t>enrol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> children turning three by 30 April </a:t>
            </a:r>
            <a:r>
              <a:rPr lang="en-US" dirty="0" smtClean="0">
                <a:solidFill>
                  <a:srgbClr val="000000"/>
                </a:solidFill>
                <a:latin typeface="Century Schoolbook" pitchFamily="18" charset="0"/>
              </a:rPr>
              <a:t>of 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the </a:t>
            </a:r>
            <a:r>
              <a:rPr lang="it-IT" dirty="0" err="1">
                <a:solidFill>
                  <a:srgbClr val="000000"/>
                </a:solidFill>
                <a:latin typeface="Century Schoolbook" pitchFamily="18" charset="0"/>
              </a:rPr>
              <a:t>relevant</a:t>
            </a:r>
            <a:r>
              <a:rPr lang="it-IT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entury Schoolbook" pitchFamily="18" charset="0"/>
              </a:rPr>
              <a:t>school</a:t>
            </a:r>
            <a:r>
              <a:rPr lang="it-IT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year</a:t>
            </a:r>
            <a:r>
              <a:rPr lang="it-IT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(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parents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’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request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/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specific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conditions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: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available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places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waiting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 list, Teachers’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Council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decisions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 and </a:t>
            </a:r>
            <a:r>
              <a:rPr lang="it-IT" dirty="0" err="1" smtClean="0">
                <a:solidFill>
                  <a:srgbClr val="000000"/>
                </a:solidFill>
                <a:latin typeface="Century Schoolbook" pitchFamily="18" charset="0"/>
              </a:rPr>
              <a:t>procedures</a:t>
            </a:r>
            <a:r>
              <a:rPr lang="it-IT" dirty="0" smtClean="0">
                <a:solidFill>
                  <a:srgbClr val="000000"/>
                </a:solidFill>
                <a:latin typeface="Century Schoolbook" pitchFamily="18" charset="0"/>
              </a:rPr>
              <a:t>).</a:t>
            </a:r>
          </a:p>
          <a:p>
            <a:pPr algn="just"/>
            <a:endParaRPr lang="it-IT" dirty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Century Schoolbook" pitchFamily="18" charset="0"/>
              </a:rPr>
              <a:t>Age Levels and Grouping of Children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State pre-primary schools are </a:t>
            </a:r>
            <a:r>
              <a:rPr lang="en-US" dirty="0" err="1">
                <a:latin typeface="Century Schoolbook" pitchFamily="18" charset="0"/>
              </a:rPr>
              <a:t>organised</a:t>
            </a:r>
            <a:r>
              <a:rPr lang="en-US" dirty="0">
                <a:latin typeface="Century Schoolbook" pitchFamily="18" charset="0"/>
              </a:rPr>
              <a:t> into groups called ‘sections’, </a:t>
            </a:r>
            <a:r>
              <a:rPr lang="en-US" dirty="0" smtClean="0">
                <a:latin typeface="Century Schoolbook" pitchFamily="18" charset="0"/>
              </a:rPr>
              <a:t>containing </a:t>
            </a:r>
            <a:r>
              <a:rPr lang="en-US" dirty="0">
                <a:latin typeface="Century Schoolbook" pitchFamily="18" charset="0"/>
              </a:rPr>
              <a:t>children of the same </a:t>
            </a:r>
            <a:r>
              <a:rPr lang="en-US" dirty="0" smtClean="0">
                <a:latin typeface="Century Schoolbook" pitchFamily="18" charset="0"/>
              </a:rPr>
              <a:t>age (different ages in accordance with the school’s </a:t>
            </a:r>
            <a:r>
              <a:rPr lang="en-US" dirty="0" err="1" smtClean="0">
                <a:latin typeface="Century Schoolbook" pitchFamily="18" charset="0"/>
              </a:rPr>
              <a:t>organisational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 err="1" smtClean="0">
                <a:latin typeface="Century Schoolbook" pitchFamily="18" charset="0"/>
              </a:rPr>
              <a:t>autonony</a:t>
            </a:r>
            <a:r>
              <a:rPr lang="en-US" dirty="0" smtClean="0">
                <a:latin typeface="Century Schoolbook" pitchFamily="18" charset="0"/>
              </a:rPr>
              <a:t>). 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Heterogeneous groups are formed to stimulate the relationship between teachers and children, increase reaction among children and enable a better and wider use of rooms, spaces and materials).</a:t>
            </a: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The number of pupils per section ranges from a minimum of 18 to a maximum of </a:t>
            </a:r>
            <a:r>
              <a:rPr lang="en-US" dirty="0" smtClean="0">
                <a:latin typeface="Century Schoolbook" pitchFamily="18" charset="0"/>
              </a:rPr>
              <a:t>26. (derogation on the basis of different factors: disabled pupils, financial conditions, social disadvantages, availability of school staff).</a:t>
            </a:r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581201"/>
            <a:ext cx="9144000" cy="6463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B90000"/>
                </a:solidFill>
                <a:latin typeface="Century Schoolbook" pitchFamily="18" charset="0"/>
              </a:rPr>
              <a:t>Admission </a:t>
            </a:r>
            <a:r>
              <a:rPr lang="en-US" b="1" dirty="0">
                <a:solidFill>
                  <a:srgbClr val="B90000"/>
                </a:solidFill>
                <a:latin typeface="Century Schoolbook" pitchFamily="18" charset="0"/>
              </a:rPr>
              <a:t>Requirements and Choice of School</a:t>
            </a:r>
          </a:p>
          <a:p>
            <a:pPr algn="just"/>
            <a:r>
              <a:rPr lang="en-US" dirty="0" smtClean="0">
                <a:latin typeface="Century Schoolbook" pitchFamily="18" charset="0"/>
              </a:rPr>
              <a:t>Primary </a:t>
            </a:r>
            <a:r>
              <a:rPr lang="en-US" dirty="0">
                <a:latin typeface="Century Schoolbook" pitchFamily="18" charset="0"/>
              </a:rPr>
              <a:t>school is </a:t>
            </a:r>
            <a:r>
              <a:rPr lang="en-US" dirty="0" smtClean="0">
                <a:latin typeface="Century Schoolbook" pitchFamily="18" charset="0"/>
              </a:rPr>
              <a:t>compulsory (last for five years) </a:t>
            </a:r>
            <a:r>
              <a:rPr lang="en-US" dirty="0">
                <a:latin typeface="Century Schoolbook" pitchFamily="18" charset="0"/>
              </a:rPr>
              <a:t>and is attended </a:t>
            </a:r>
            <a:r>
              <a:rPr lang="en-US" dirty="0" smtClean="0">
                <a:latin typeface="Century Schoolbook" pitchFamily="18" charset="0"/>
              </a:rPr>
              <a:t>by pupils </a:t>
            </a:r>
            <a:r>
              <a:rPr lang="en-US" dirty="0">
                <a:latin typeface="Century Schoolbook" pitchFamily="18" charset="0"/>
              </a:rPr>
              <a:t>aged between 6 and 11</a:t>
            </a:r>
            <a:r>
              <a:rPr lang="en-US" dirty="0" smtClean="0">
                <a:latin typeface="Century Schoolbook" pitchFamily="18" charset="0"/>
              </a:rPr>
              <a:t>. Primary school and lower secondary school make up the first cycle of education (eight years).</a:t>
            </a:r>
          </a:p>
          <a:p>
            <a:pPr algn="just"/>
            <a:endParaRPr lang="en-US" dirty="0" smtClean="0">
              <a:latin typeface="Century Schoolbook" pitchFamily="18" charset="0"/>
            </a:endParaRPr>
          </a:p>
          <a:p>
            <a:pPr algn="just"/>
            <a:r>
              <a:rPr lang="en-US" dirty="0">
                <a:latin typeface="Century Schoolbook" pitchFamily="18" charset="0"/>
              </a:rPr>
              <a:t>The aim of this level in the education system is to provide pupils with basic </a:t>
            </a:r>
            <a:r>
              <a:rPr lang="en-US" dirty="0" smtClean="0">
                <a:latin typeface="Century Schoolbook" pitchFamily="18" charset="0"/>
              </a:rPr>
              <a:t>learning and </a:t>
            </a:r>
            <a:r>
              <a:rPr lang="en-US" dirty="0">
                <a:latin typeface="Century Schoolbook" pitchFamily="18" charset="0"/>
              </a:rPr>
              <a:t>the basic tools of active citizenship. It helps pupils to understand the meaning </a:t>
            </a:r>
            <a:r>
              <a:rPr lang="en-US" dirty="0" smtClean="0">
                <a:latin typeface="Century Schoolbook" pitchFamily="18" charset="0"/>
              </a:rPr>
              <a:t>of </a:t>
            </a:r>
            <a:r>
              <a:rPr lang="it-IT" dirty="0" err="1" smtClean="0">
                <a:latin typeface="Century Schoolbook" pitchFamily="18" charset="0"/>
              </a:rPr>
              <a:t>their</a:t>
            </a:r>
            <a:r>
              <a:rPr lang="it-IT" dirty="0" smtClean="0">
                <a:latin typeface="Century Schoolbook" pitchFamily="18" charset="0"/>
              </a:rPr>
              <a:t> </a:t>
            </a:r>
            <a:r>
              <a:rPr lang="it-IT" dirty="0" err="1">
                <a:latin typeface="Century Schoolbook" pitchFamily="18" charset="0"/>
              </a:rPr>
              <a:t>own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it-IT" dirty="0" err="1" smtClean="0">
                <a:latin typeface="Century Schoolbook" pitchFamily="18" charset="0"/>
              </a:rPr>
              <a:t>experiences</a:t>
            </a:r>
            <a:r>
              <a:rPr lang="it-IT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Century Schoolbook" pitchFamily="18" charset="0"/>
              </a:rPr>
              <a:t>Organization</a:t>
            </a:r>
            <a:r>
              <a:rPr lang="it-IT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Constitution of the Italian Republic (art. 33 and 34) establishes that </a:t>
            </a:r>
            <a:r>
              <a:rPr lang="en-US" dirty="0" smtClean="0">
                <a:latin typeface="Century Schoolbook" pitchFamily="18" charset="0"/>
              </a:rPr>
              <a:t>the State provides </a:t>
            </a:r>
            <a:r>
              <a:rPr lang="en-US" dirty="0">
                <a:latin typeface="Century Schoolbook" pitchFamily="18" charset="0"/>
              </a:rPr>
              <a:t>access to education to all young people living in </a:t>
            </a:r>
            <a:r>
              <a:rPr lang="en-US" dirty="0" smtClean="0">
                <a:latin typeface="Century Schoolbook" pitchFamily="18" charset="0"/>
              </a:rPr>
              <a:t>the country</a:t>
            </a:r>
            <a:r>
              <a:rPr lang="en-US" dirty="0">
                <a:latin typeface="Century Schoolbook" pitchFamily="18" charset="0"/>
              </a:rPr>
              <a:t>, regardless of the geographical condition </a:t>
            </a:r>
            <a:r>
              <a:rPr lang="en-US" dirty="0" smtClean="0">
                <a:latin typeface="Century Schoolbook" pitchFamily="18" charset="0"/>
              </a:rPr>
              <a:t>and </a:t>
            </a:r>
            <a:r>
              <a:rPr lang="en-US" dirty="0">
                <a:latin typeface="Century Schoolbook" pitchFamily="18" charset="0"/>
              </a:rPr>
              <a:t>of </a:t>
            </a:r>
            <a:r>
              <a:rPr lang="en-US" dirty="0" smtClean="0">
                <a:latin typeface="Century Schoolbook" pitchFamily="18" charset="0"/>
              </a:rPr>
              <a:t>their individual </a:t>
            </a:r>
            <a:r>
              <a:rPr lang="en-US" dirty="0">
                <a:latin typeface="Century Schoolbook" pitchFamily="18" charset="0"/>
              </a:rPr>
              <a:t>social and economic situation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en-US" dirty="0">
                <a:latin typeface="Century Schoolbook" pitchFamily="18" charset="0"/>
              </a:rPr>
              <a:t>The central and branch administrations of the State, </a:t>
            </a:r>
            <a:r>
              <a:rPr lang="en-US" dirty="0" smtClean="0">
                <a:latin typeface="Century Schoolbook" pitchFamily="18" charset="0"/>
              </a:rPr>
              <a:t>regional</a:t>
            </a:r>
            <a:r>
              <a:rPr lang="en-US" dirty="0">
                <a:latin typeface="Century Schoolbook" pitchFamily="18" charset="0"/>
              </a:rPr>
              <a:t>, </a:t>
            </a:r>
            <a:r>
              <a:rPr lang="en-US" dirty="0" smtClean="0">
                <a:latin typeface="Century Schoolbook" pitchFamily="18" charset="0"/>
              </a:rPr>
              <a:t>provincial and </a:t>
            </a:r>
            <a:r>
              <a:rPr lang="en-US" dirty="0">
                <a:latin typeface="Century Schoolbook" pitchFamily="18" charset="0"/>
              </a:rPr>
              <a:t>local administrations (municipalities) are responsible for setting up and </a:t>
            </a:r>
            <a:r>
              <a:rPr lang="en-US" dirty="0" smtClean="0">
                <a:latin typeface="Century Schoolbook" pitchFamily="18" charset="0"/>
              </a:rPr>
              <a:t>operating educational establishments, based </a:t>
            </a:r>
            <a:r>
              <a:rPr lang="en-US" dirty="0">
                <a:latin typeface="Century Schoolbook" pitchFamily="18" charset="0"/>
              </a:rPr>
              <a:t>on the age of pupils, </a:t>
            </a:r>
            <a:r>
              <a:rPr lang="en-US" dirty="0" smtClean="0">
                <a:latin typeface="Century Schoolbook" pitchFamily="18" charset="0"/>
              </a:rPr>
              <a:t>the geographical </a:t>
            </a:r>
            <a:r>
              <a:rPr lang="en-US" dirty="0">
                <a:latin typeface="Century Schoolbook" pitchFamily="18" charset="0"/>
              </a:rPr>
              <a:t>context </a:t>
            </a:r>
            <a:r>
              <a:rPr lang="en-US" dirty="0" smtClean="0">
                <a:latin typeface="Century Schoolbook" pitchFamily="18" charset="0"/>
              </a:rPr>
              <a:t>and </a:t>
            </a:r>
            <a:r>
              <a:rPr lang="en-US" dirty="0">
                <a:latin typeface="Century Schoolbook" pitchFamily="18" charset="0"/>
              </a:rPr>
              <a:t>the social conditions of the </a:t>
            </a:r>
            <a:r>
              <a:rPr lang="en-US" dirty="0" smtClean="0">
                <a:latin typeface="Century Schoolbook" pitchFamily="18" charset="0"/>
              </a:rPr>
              <a:t>families. </a:t>
            </a:r>
            <a:r>
              <a:rPr lang="it-IT" dirty="0" err="1">
                <a:latin typeface="Century Schoolbook" pitchFamily="18" charset="0"/>
              </a:rPr>
              <a:t>Municipalities</a:t>
            </a:r>
            <a:r>
              <a:rPr lang="it-IT" dirty="0">
                <a:latin typeface="Century Schoolbook" pitchFamily="18" charset="0"/>
              </a:rPr>
              <a:t> are </a:t>
            </a:r>
            <a:r>
              <a:rPr lang="it-IT" dirty="0" err="1" smtClean="0">
                <a:latin typeface="Century Schoolbook" pitchFamily="18" charset="0"/>
              </a:rPr>
              <a:t>responsible</a:t>
            </a:r>
            <a:r>
              <a:rPr lang="it-IT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for </a:t>
            </a:r>
            <a:r>
              <a:rPr lang="en-US" dirty="0">
                <a:latin typeface="Century Schoolbook" pitchFamily="18" charset="0"/>
              </a:rPr>
              <a:t>the </a:t>
            </a:r>
            <a:r>
              <a:rPr lang="en-US" dirty="0" smtClean="0">
                <a:latin typeface="Century Schoolbook" pitchFamily="18" charset="0"/>
              </a:rPr>
              <a:t>organization </a:t>
            </a:r>
            <a:r>
              <a:rPr lang="en-US" dirty="0">
                <a:latin typeface="Century Schoolbook" pitchFamily="18" charset="0"/>
              </a:rPr>
              <a:t>of transport services in accordance with criteria established </a:t>
            </a:r>
            <a:r>
              <a:rPr lang="en-US" dirty="0" smtClean="0">
                <a:latin typeface="Century Schoolbook" pitchFamily="18" charset="0"/>
              </a:rPr>
              <a:t>at regional </a:t>
            </a:r>
            <a:r>
              <a:rPr lang="en-US" dirty="0">
                <a:latin typeface="Century Schoolbook" pitchFamily="18" charset="0"/>
              </a:rPr>
              <a:t>level. </a:t>
            </a:r>
            <a:endParaRPr lang="en-US" dirty="0" smtClean="0">
              <a:latin typeface="Century Schoolbook" pitchFamily="18" charset="0"/>
            </a:endParaRPr>
          </a:p>
          <a:p>
            <a:pPr algn="just"/>
            <a:endParaRPr lang="en-US" dirty="0">
              <a:latin typeface="Century Schoolbook" pitchFamily="18" charset="0"/>
            </a:endParaRPr>
          </a:p>
          <a:p>
            <a:pPr algn="just"/>
            <a:r>
              <a:rPr lang="en-US" dirty="0" smtClean="0">
                <a:latin typeface="Century Schoolbook" pitchFamily="18" charset="0"/>
              </a:rPr>
              <a:t>Transport </a:t>
            </a:r>
            <a:r>
              <a:rPr lang="en-US" dirty="0">
                <a:latin typeface="Century Schoolbook" pitchFamily="18" charset="0"/>
              </a:rPr>
              <a:t>services for pupils with special needs are provided free </a:t>
            </a:r>
            <a:r>
              <a:rPr lang="en-US" dirty="0" smtClean="0">
                <a:latin typeface="Century Schoolbook" pitchFamily="18" charset="0"/>
              </a:rPr>
              <a:t>of </a:t>
            </a:r>
            <a:r>
              <a:rPr lang="it-IT" dirty="0" err="1" smtClean="0">
                <a:latin typeface="Century Schoolbook" pitchFamily="18" charset="0"/>
              </a:rPr>
              <a:t>charge</a:t>
            </a:r>
            <a:r>
              <a:rPr lang="it-IT" dirty="0">
                <a:latin typeface="Century Schoolbook" pitchFamily="18" charset="0"/>
              </a:rPr>
              <a:t>.</a:t>
            </a:r>
            <a:endParaRPr lang="it-IT" dirty="0" smtClean="0">
              <a:latin typeface="Century Schoolbook" pitchFamily="18" charset="0"/>
            </a:endParaRPr>
          </a:p>
          <a:p>
            <a:pPr algn="just"/>
            <a:endParaRPr lang="it-IT" dirty="0">
              <a:latin typeface="Century Schoolbook" pitchFamily="18" charset="0"/>
            </a:endParaRPr>
          </a:p>
          <a:p>
            <a:pPr algn="just"/>
            <a:endParaRPr lang="it-IT" dirty="0">
              <a:latin typeface="Century Schoolbook" pitchFamily="18" charset="0"/>
            </a:endParaRPr>
          </a:p>
          <a:p>
            <a:pPr algn="just"/>
            <a:endParaRPr lang="it-IT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9692" y="21186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entury Schoolbook" pitchFamily="18" charset="0"/>
              </a:rPr>
              <a:t>2. </a:t>
            </a:r>
            <a:r>
              <a:rPr lang="it-IT" b="1" dirty="0" err="1" smtClean="0">
                <a:solidFill>
                  <a:srgbClr val="C00000"/>
                </a:solidFill>
                <a:latin typeface="Century Schoolbook" pitchFamily="18" charset="0"/>
              </a:rPr>
              <a:t>Primary</a:t>
            </a:r>
            <a:r>
              <a:rPr lang="it-IT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entury Schoolbook" pitchFamily="18" charset="0"/>
              </a:rPr>
              <a:t>Education</a:t>
            </a:r>
            <a:endParaRPr lang="it-IT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0.4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606</TotalTime>
  <Words>4723</Words>
  <Application>Microsoft Office PowerPoint</Application>
  <PresentationFormat>Presentazione su schermo (4:3)</PresentationFormat>
  <Paragraphs>356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Viale</vt:lpstr>
      <vt:lpstr>Presentazione standard di PowerPoint</vt:lpstr>
      <vt:lpstr>Presentazione standard di PowerPoint</vt:lpstr>
      <vt:lpstr>Presentazione standard di PowerPoint</vt:lpstr>
      <vt:lpstr>THE ITALIAN EDUCATION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mariagrazia</cp:lastModifiedBy>
  <cp:revision>158</cp:revision>
  <dcterms:created xsi:type="dcterms:W3CDTF">2014-12-21T14:48:23Z</dcterms:created>
  <dcterms:modified xsi:type="dcterms:W3CDTF">2016-10-16T15:43:29Z</dcterms:modified>
</cp:coreProperties>
</file>