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5" r:id="rId5"/>
    <p:sldId id="269" r:id="rId6"/>
    <p:sldId id="268" r:id="rId7"/>
    <p:sldId id="266" r:id="rId8"/>
    <p:sldId id="261" r:id="rId9"/>
    <p:sldId id="260" r:id="rId10"/>
    <p:sldId id="262" r:id="rId11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71" autoAdjust="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ntraštė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22" name="Antrinis pavadinima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lt-LT" smtClean="0"/>
              <a:t>Spustelėję redag. ruoš. paantrš. stilių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E70F55-B627-4936-8CFA-E94EF0279914}" type="datetimeFigureOut">
              <a:rPr lang="lt-LT" smtClean="0"/>
              <a:pPr/>
              <a:t>2016.06.28</a:t>
            </a:fld>
            <a:endParaRPr lang="lt-LT"/>
          </a:p>
        </p:txBody>
      </p:sp>
      <p:sp>
        <p:nvSpPr>
          <p:cNvPr id="20" name="Poraštės vietos rezervavimo ženklas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10" name="Skaidrės numerio vietos rezervavimo ženklas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10B17-A1CE-46BD-95B7-D18A3EF9153C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8" name="Ovalas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as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E70F55-B627-4936-8CFA-E94EF0279914}" type="datetimeFigureOut">
              <a:rPr lang="lt-LT" smtClean="0"/>
              <a:pPr/>
              <a:t>2016.06.28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10B17-A1CE-46BD-95B7-D18A3EF9153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E70F55-B627-4936-8CFA-E94EF0279914}" type="datetimeFigureOut">
              <a:rPr lang="lt-LT" smtClean="0"/>
              <a:pPr/>
              <a:t>2016.06.28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10B17-A1CE-46BD-95B7-D18A3EF9153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E70F55-B627-4936-8CFA-E94EF0279914}" type="datetimeFigureOut">
              <a:rPr lang="lt-LT" smtClean="0"/>
              <a:pPr/>
              <a:t>2016.06.28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10B17-A1CE-46BD-95B7-D18A3EF9153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ačiakampis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E70F55-B627-4936-8CFA-E94EF0279914}" type="datetimeFigureOut">
              <a:rPr lang="lt-LT" smtClean="0"/>
              <a:pPr/>
              <a:t>2016.06.28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10B17-A1CE-46BD-95B7-D18A3EF9153C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0" name="Stačiakampis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as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as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E70F55-B627-4936-8CFA-E94EF0279914}" type="datetimeFigureOut">
              <a:rPr lang="lt-LT" smtClean="0"/>
              <a:pPr/>
              <a:t>2016.06.28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10B17-A1CE-46BD-95B7-D18A3EF9153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5" name="Turinio vietos rezervavimo ženklas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E70F55-B627-4936-8CFA-E94EF0279914}" type="datetimeFigureOut">
              <a:rPr lang="lt-LT" smtClean="0"/>
              <a:pPr/>
              <a:t>2016.06.28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10B17-A1CE-46BD-95B7-D18A3EF9153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E70F55-B627-4936-8CFA-E94EF0279914}" type="datetimeFigureOut">
              <a:rPr lang="lt-LT" smtClean="0"/>
              <a:pPr/>
              <a:t>2016.06.28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10B17-A1CE-46BD-95B7-D18A3EF9153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ačiakampis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E70F55-B627-4936-8CFA-E94EF0279914}" type="datetimeFigureOut">
              <a:rPr lang="lt-LT" smtClean="0"/>
              <a:pPr/>
              <a:t>2016.06.28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10B17-A1CE-46BD-95B7-D18A3EF9153C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6" name="Stačiakampis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E70F55-B627-4936-8CFA-E94EF0279914}" type="datetimeFigureOut">
              <a:rPr lang="lt-LT" smtClean="0"/>
              <a:pPr/>
              <a:t>2016.06.28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10B17-A1CE-46BD-95B7-D18A3EF9153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E70F55-B627-4936-8CFA-E94EF0279914}" type="datetimeFigureOut">
              <a:rPr lang="lt-LT" smtClean="0"/>
              <a:pPr/>
              <a:t>2016.06.28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10B17-A1CE-46BD-95B7-D18A3EF9153C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8" name="Stačiakampis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lt-LT" smtClean="0"/>
              <a:t>Spustelėkite piktogr. norėdami įtraukti pav.</a:t>
            </a:r>
            <a:endParaRPr kumimoji="0" lang="en-US" dirty="0"/>
          </a:p>
        </p:txBody>
      </p:sp>
      <p:sp>
        <p:nvSpPr>
          <p:cNvPr id="9" name="Struktūrinė schema: procesa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truktūrinė schema: procesa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ritulinė diagram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as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Žiedas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Stačiakampis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Pavadinimo vietos rezervavimo ženkla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9" name="Teksto vietos rezervavimo ženklas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24" name="Datos vietos rezervavimo ženklas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DE70F55-B627-4936-8CFA-E94EF0279914}" type="datetimeFigureOut">
              <a:rPr lang="lt-LT" smtClean="0"/>
              <a:pPr/>
              <a:t>2016.06.28</a:t>
            </a:fld>
            <a:endParaRPr lang="lt-LT"/>
          </a:p>
        </p:txBody>
      </p:sp>
      <p:sp>
        <p:nvSpPr>
          <p:cNvPr id="10" name="Poraštės vietos rezervavimo ženklas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lt-LT"/>
          </a:p>
        </p:txBody>
      </p:sp>
      <p:sp>
        <p:nvSpPr>
          <p:cNvPr id="22" name="Skaidrės numerio vietos rezervavimo ženklas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DA10B17-A1CE-46BD-95B7-D18A3EF9153C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5" name="Stačiakampis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roguidance.lt/en/education/site/showmap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mm.lt/web/lt/smm-svietimas" TargetMode="External"/><Relationship Id="rId7" Type="http://schemas.openxmlformats.org/officeDocument/2006/relationships/hyperlink" Target="http://etalpykla.lituanistikadb.lt/fedora/objects/LT-LDB-0001:J.04~2011~1367174820001/datastreams/DS.002.1.01.ARTIC/content" TargetMode="External"/><Relationship Id="rId2" Type="http://schemas.openxmlformats.org/officeDocument/2006/relationships/hyperlink" Target="http://jkc.isprendimai.lt/media/documents/IN4ALL_research_LT-fin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european-agency.org/country-information/lithuania/national-overview/special-needs-education-within-the-education-system" TargetMode="External"/><Relationship Id="rId5" Type="http://schemas.openxmlformats.org/officeDocument/2006/relationships/hyperlink" Target="https://www.google.lt/?gws_rd=ssl" TargetMode="External"/><Relationship Id="rId4" Type="http://schemas.openxmlformats.org/officeDocument/2006/relationships/hyperlink" Target="http://www.ikimokyklinis.lt/index.php/straipsniai/bendri-straipsniai/specialiuju-poreikiu-vaiku-ugdymas-teises-ir-realijos-/487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1259632" y="2348880"/>
            <a:ext cx="7560840" cy="165618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Education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people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lt-LT" b="1" dirty="0">
                <a:latin typeface="Times New Roman" pitchFamily="18" charset="0"/>
                <a:cs typeface="Times New Roman" pitchFamily="18" charset="0"/>
              </a:rPr>
              <a:t> SEN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in Lithuania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118776" y="5301208"/>
            <a:ext cx="7269647" cy="1368152"/>
          </a:xfrm>
        </p:spPr>
        <p:txBody>
          <a:bodyPr>
            <a:normAutofit fontScale="85000" lnSpcReduction="20000"/>
          </a:bodyPr>
          <a:lstStyle/>
          <a:p>
            <a:pPr marL="514350" indent="-514350" algn="l">
              <a:buFont typeface="+mj-lt"/>
              <a:buAutoNum type="arabicPeriod"/>
            </a:pPr>
            <a:endParaRPr lang="lt-LT" dirty="0" smtClean="0"/>
          </a:p>
          <a:p>
            <a:pPr algn="ctr">
              <a:lnSpc>
                <a:spcPct val="90000"/>
              </a:lnSpc>
              <a:defRPr/>
            </a:pPr>
            <a:r>
              <a:rPr lang="lt-LT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Kelmės „Kūlverstuko“ lopšelis-darželis/</a:t>
            </a:r>
          </a:p>
          <a:p>
            <a:pPr algn="ctr">
              <a:lnSpc>
                <a:spcPct val="90000"/>
              </a:lnSpc>
              <a:defRPr/>
            </a:pP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Kelmes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Kulverstuko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 nursery-kindergarten</a:t>
            </a:r>
            <a:r>
              <a:rPr lang="lt-LT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>
              <a:lnSpc>
                <a:spcPct val="90000"/>
              </a:lnSpc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January</a:t>
            </a:r>
            <a:r>
              <a:rPr lang="lt-LT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2015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>
              <a:buFont typeface="+mj-lt"/>
              <a:buAutoNum type="arabicPeriod"/>
            </a:pPr>
            <a:endParaRPr lang="lt-LT" dirty="0" smtClean="0"/>
          </a:p>
          <a:p>
            <a:pPr marL="514350" indent="-514350" algn="l">
              <a:buFont typeface="+mj-lt"/>
              <a:buAutoNum type="arabicPeriod"/>
            </a:pPr>
            <a:endParaRPr lang="lt-L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14" y="714356"/>
            <a:ext cx="3567113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785794"/>
            <a:ext cx="2286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aveikslėlis 5"/>
          <p:cNvPicPr/>
          <p:nvPr/>
        </p:nvPicPr>
        <p:blipFill>
          <a:blip r:embed="rId4" cstate="print">
            <a:extLst>
              <a:ext uri="{28A0092B-C50C-407E-A947-70E740481C1C}">
                <a14:useLocalDpi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929190" y="642918"/>
            <a:ext cx="1681162" cy="1500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xmlns:lc="http://schemas.openxmlformats.org/drawingml/2006/lockedCanvas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96644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18" y="857232"/>
            <a:ext cx="33401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urinio vietos rezervavimo ženklas 2"/>
          <p:cNvSpPr>
            <a:spLocks noGrp="1"/>
          </p:cNvSpPr>
          <p:nvPr>
            <p:ph idx="1"/>
          </p:nvPr>
        </p:nvSpPr>
        <p:spPr>
          <a:xfrm>
            <a:off x="1043608" y="2420888"/>
            <a:ext cx="7643192" cy="3456384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Font typeface="Wingdings" pitchFamily="2" charset="2"/>
              <a:buNone/>
            </a:pPr>
            <a:r>
              <a:rPr lang="en-US" sz="5200" b="1" dirty="0" smtClean="0">
                <a:latin typeface="Times New Roman" pitchFamily="18" charset="0"/>
                <a:cs typeface="Times New Roman" pitchFamily="18" charset="0"/>
              </a:rPr>
              <a:t>The slides have been prepared by </a:t>
            </a:r>
            <a:r>
              <a:rPr lang="lt-LT" sz="5200" b="1" dirty="0" smtClean="0">
                <a:latin typeface="Times New Roman" pitchFamily="18" charset="0"/>
                <a:cs typeface="Times New Roman" pitchFamily="18" charset="0"/>
              </a:rPr>
              <a:t>Kelmės</a:t>
            </a:r>
            <a:r>
              <a:rPr lang="en-US" sz="5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5200" b="1" dirty="0" smtClean="0">
                <a:latin typeface="Times New Roman" pitchFamily="18" charset="0"/>
                <a:cs typeface="Times New Roman" pitchFamily="18" charset="0"/>
              </a:rPr>
              <a:t>„Kūlverstuko</a:t>
            </a:r>
            <a:r>
              <a:rPr lang="en-US" sz="5200" b="1" dirty="0" smtClean="0">
                <a:latin typeface="Times New Roman" pitchFamily="18" charset="0"/>
                <a:cs typeface="Times New Roman" pitchFamily="18" charset="0"/>
              </a:rPr>
              <a:t>“ nursery-kindergarten team for </a:t>
            </a:r>
            <a:r>
              <a:rPr lang="lt-LT" sz="5200" b="1" dirty="0" smtClean="0">
                <a:latin typeface="Times New Roman" pitchFamily="18" charset="0"/>
                <a:cs typeface="Times New Roman" pitchFamily="18" charset="0"/>
              </a:rPr>
              <a:t>2014-2016 </a:t>
            </a:r>
            <a:r>
              <a:rPr lang="en-US" sz="5200" b="1" dirty="0" smtClean="0">
                <a:latin typeface="Times New Roman" pitchFamily="18" charset="0"/>
                <a:cs typeface="Times New Roman" pitchFamily="18" charset="0"/>
              </a:rPr>
              <a:t>Erasmus+ project </a:t>
            </a:r>
            <a:endParaRPr lang="lt-LT" sz="5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en-US" sz="5200" b="1" dirty="0" smtClean="0">
                <a:latin typeface="Times New Roman" pitchFamily="18" charset="0"/>
                <a:cs typeface="Times New Roman" pitchFamily="18" charset="0"/>
              </a:rPr>
              <a:t>“NO BARRIERS FOR EUROPEANS!“</a:t>
            </a:r>
            <a:endParaRPr lang="lt-LT" sz="5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 typeface="Wingdings" pitchFamily="2" charset="2"/>
              <a:buNone/>
            </a:pPr>
            <a:endParaRPr lang="lt-LT" sz="5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 typeface="Wingdings" pitchFamily="2" charset="2"/>
              <a:buNone/>
            </a:pPr>
            <a:endParaRPr lang="lt-LT" sz="5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 typeface="Wingdings" pitchFamily="2" charset="2"/>
              <a:buNone/>
            </a:pPr>
            <a:endParaRPr lang="lt-LT" sz="5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en-US" sz="5200" b="1" dirty="0" smtClean="0">
                <a:latin typeface="Times New Roman" pitchFamily="18" charset="0"/>
                <a:cs typeface="Times New Roman" pitchFamily="18" charset="0"/>
              </a:rPr>
              <a:t>January, 201</a:t>
            </a:r>
            <a:r>
              <a:rPr lang="lt-LT" sz="52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5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 typeface="Wingdings" pitchFamily="2" charset="2"/>
              <a:buNone/>
            </a:pPr>
            <a:endParaRPr lang="lt-LT" dirty="0" smtClean="0">
              <a:solidFill>
                <a:srgbClr val="006600"/>
              </a:solidFill>
              <a:latin typeface="Comic Sans MS" pitchFamily="66" charset="0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714356"/>
            <a:ext cx="2286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89766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1043608" y="332656"/>
            <a:ext cx="7992888" cy="864096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Importance of education</a:t>
            </a:r>
            <a:r>
              <a:rPr lang="lt-LT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individual</a:t>
            </a:r>
            <a:r>
              <a:rPr lang="lt-LT" sz="32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of different abilities and needs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115616" y="1412776"/>
            <a:ext cx="7848872" cy="532859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strategic focus of education in</a:t>
            </a:r>
            <a:r>
              <a:rPr lang="lt-LT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Lithuania</a:t>
            </a:r>
            <a:r>
              <a:rPr lang="lt-LT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highlights the supportive</a:t>
            </a:r>
            <a:r>
              <a:rPr lang="lt-LT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role of education </a:t>
            </a:r>
            <a:r>
              <a:rPr lang="lt-LT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society</a:t>
            </a:r>
            <a:r>
              <a:rPr lang="lt-LT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seek for strategic goals, one of which is –</a:t>
            </a:r>
            <a:r>
              <a:rPr lang="lt-LT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reduce social exclusion.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aim is to ensure access to</a:t>
            </a:r>
            <a:r>
              <a:rPr lang="lt-LT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education, continuity for ongoing education and</a:t>
            </a:r>
            <a:r>
              <a:rPr lang="lt-LT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social justice.</a:t>
            </a:r>
            <a:r>
              <a:rPr lang="lt-LT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This should provide equal</a:t>
            </a:r>
            <a:r>
              <a:rPr lang="lt-LT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opportunities for studies</a:t>
            </a:r>
            <a:r>
              <a:rPr lang="lt-LT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ensure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socially fair learning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studying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conditions, when all the special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needs</a:t>
            </a:r>
            <a:r>
              <a:rPr lang="lt-LT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children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young people have the right to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lt-LT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all types of schools in favourable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lt-LT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environments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both formal and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informal</a:t>
            </a:r>
            <a:r>
              <a:rPr lang="lt-LT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lt-LT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present</a:t>
            </a:r>
            <a:r>
              <a:rPr lang="lt-LT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education system</a:t>
            </a:r>
            <a:r>
              <a:rPr lang="lt-LT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lt-LT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efficient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lt-LT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it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involve</a:t>
            </a:r>
            <a:r>
              <a:rPr lang="lt-LT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multitrack</a:t>
            </a:r>
            <a:r>
              <a:rPr lang="lt-LT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educational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system for children of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different</a:t>
            </a:r>
            <a:r>
              <a:rPr lang="lt-LT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abilities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needs. This system offers a variety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different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forms of education and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alternative</a:t>
            </a:r>
            <a:r>
              <a:rPr lang="lt-LT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institutions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the education of special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needs</a:t>
            </a:r>
            <a:r>
              <a:rPr lang="lt-LT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learners</a:t>
            </a:r>
            <a:r>
              <a:rPr lang="lt-LT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lt-LT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192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187624" y="1700808"/>
            <a:ext cx="7746064" cy="45475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Republic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Lithuania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regulates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structure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mainstream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education and special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needs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through the law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organizes special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needs provision from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early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childhood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adulthood.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Education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Amendment Act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2011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other legal acts, specify the activity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different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level institutions in meeting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special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educational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needs 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learners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lt-LT" dirty="0"/>
          </a:p>
        </p:txBody>
      </p:sp>
      <p:sp>
        <p:nvSpPr>
          <p:cNvPr id="4" name="Antraštė 1"/>
          <p:cNvSpPr txBox="1">
            <a:spLocks/>
          </p:cNvSpPr>
          <p:nvPr/>
        </p:nvSpPr>
        <p:spPr>
          <a:xfrm>
            <a:off x="1187624" y="332657"/>
            <a:ext cx="7340352" cy="936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Education of people with</a:t>
            </a:r>
            <a:r>
              <a:rPr lang="lt-LT" sz="3600" b="1" dirty="0" smtClean="0">
                <a:latin typeface="Times New Roman" pitchFamily="18" charset="0"/>
                <a:cs typeface="Times New Roman" pitchFamily="18" charset="0"/>
              </a:rPr>
              <a:t> SEN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in Lithuania</a:t>
            </a:r>
            <a:endParaRPr lang="lt-LT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218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115616" y="116632"/>
            <a:ext cx="7920880" cy="6741368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n-US" sz="5300" b="1" dirty="0">
                <a:latin typeface="Times New Roman" pitchFamily="18" charset="0"/>
                <a:cs typeface="Times New Roman" pitchFamily="18" charset="0"/>
              </a:rPr>
              <a:t>The Law on Education of </a:t>
            </a:r>
            <a:r>
              <a:rPr lang="en-US" sz="5300" b="1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5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300" b="1" dirty="0" smtClean="0">
                <a:latin typeface="Times New Roman" pitchFamily="18" charset="0"/>
                <a:cs typeface="Times New Roman" pitchFamily="18" charset="0"/>
              </a:rPr>
              <a:t>Republic </a:t>
            </a:r>
            <a:r>
              <a:rPr lang="en-US" sz="5300" b="1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5300" b="1" dirty="0" smtClean="0">
                <a:latin typeface="Times New Roman" pitchFamily="18" charset="0"/>
                <a:cs typeface="Times New Roman" pitchFamily="18" charset="0"/>
              </a:rPr>
              <a:t>Lithuania</a:t>
            </a:r>
            <a:r>
              <a:rPr lang="lt-LT" sz="5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300" b="1" dirty="0" smtClean="0">
                <a:latin typeface="Times New Roman" pitchFamily="18" charset="0"/>
                <a:cs typeface="Times New Roman" pitchFamily="18" charset="0"/>
              </a:rPr>
              <a:t>refers </a:t>
            </a:r>
            <a:r>
              <a:rPr lang="en-US" sz="5300" b="1" dirty="0">
                <a:latin typeface="Times New Roman" pitchFamily="18" charset="0"/>
                <a:cs typeface="Times New Roman" pitchFamily="18" charset="0"/>
              </a:rPr>
              <a:t>to three forms </a:t>
            </a:r>
            <a:r>
              <a:rPr lang="en-US" sz="5300" b="1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sz="5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300" b="1" dirty="0" smtClean="0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lt-LT" sz="53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ctr">
              <a:buNone/>
            </a:pPr>
            <a:endParaRPr lang="lt-LT" sz="4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total integration</a:t>
            </a:r>
            <a:r>
              <a:rPr lang="lt-LT" sz="4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into general education schools</a:t>
            </a:r>
            <a:r>
              <a:rPr lang="lt-LT" sz="4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4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individuals </a:t>
            </a:r>
            <a:r>
              <a:rPr lang="en-GB" sz="4400" dirty="0">
                <a:latin typeface="Times New Roman" pitchFamily="18" charset="0"/>
                <a:cs typeface="Times New Roman" pitchFamily="18" charset="0"/>
              </a:rPr>
              <a:t>with special needs attend general education institution and they are provided with minimum special assistance or are not provided any assistance at </a:t>
            </a: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lt-LT" sz="44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lt-LT" sz="44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lt-LT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partial integration</a:t>
            </a:r>
            <a:r>
              <a:rPr lang="lt-LT" sz="4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into general education </a:t>
            </a: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schools</a:t>
            </a:r>
            <a:r>
              <a:rPr lang="lt-LT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4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individuals with special needs attend are provided with combined education in special education and general education institutions</a:t>
            </a:r>
            <a:r>
              <a:rPr lang="lt-LT" sz="4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buFont typeface="Wingdings" pitchFamily="2" charset="2"/>
              <a:buChar char="v"/>
            </a:pP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education 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at a special </a:t>
            </a: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school</a:t>
            </a:r>
            <a:r>
              <a:rPr lang="lt-LT" sz="4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4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provided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individuals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with severe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and very significant</a:t>
            </a:r>
            <a:r>
              <a:rPr lang="lt-LT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disabilities</a:t>
            </a:r>
            <a:r>
              <a:rPr lang="lt-LT" sz="4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4400" dirty="0" smtClean="0">
                <a:latin typeface="Times New Roman" pitchFamily="18" charset="0"/>
                <a:cs typeface="Times New Roman" pitchFamily="18" charset="0"/>
              </a:rPr>
              <a:t>also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anyone who has experienced difficulty learning</a:t>
            </a:r>
            <a:r>
              <a:rPr lang="lt-LT" sz="4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just">
              <a:buNone/>
            </a:pPr>
            <a:endParaRPr lang="lt-LT" sz="4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Home education</a:t>
            </a:r>
            <a:r>
              <a:rPr lang="lt-LT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intended only in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exceptional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cases where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lt-LT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health or socialization disorders, that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would</a:t>
            </a:r>
            <a:r>
              <a:rPr lang="lt-LT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prevent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the student from studying at a school.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request for education at home is submitted by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health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care institution to which the student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lt-LT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enrolled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. Under the Order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Home Teaching</a:t>
            </a:r>
            <a:r>
              <a:rPr lang="lt-LT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2000), home education is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organized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school</a:t>
            </a:r>
            <a:r>
              <a:rPr lang="lt-LT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which the student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is enrolled.</a:t>
            </a:r>
            <a:r>
              <a:rPr lang="lt-LT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student,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lt-LT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assigned teaching at home, formally belongs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lt-LT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school and s/he may attend some lessons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lt-LT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school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 and participate in after school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activities,</a:t>
            </a:r>
            <a:r>
              <a:rPr lang="lt-LT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class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and school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festivals</a:t>
            </a:r>
            <a:r>
              <a:rPr lang="lt-LT" sz="4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lt-LT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0899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956376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What does the type of education depend on</a:t>
            </a:r>
            <a:r>
              <a:rPr lang="lt-LT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lt-LT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115616" y="1772816"/>
            <a:ext cx="7818072" cy="4475584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type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selected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depends on the learner’s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special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educational needs (SEN)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slight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moderate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severe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very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significant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Following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law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estimated by the school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special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education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boards (SEB) or by specialists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pedagogical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psychological service (PPS).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categorization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focuses not only on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disorders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but also on the special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educational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needs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determined by them. The form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must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be relevant and effective in meeting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educational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needs of the child.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="" xmlns:p14="http://schemas.microsoft.com/office/powerpoint/2010/main" val="84719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Lentelė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42491279"/>
              </p:ext>
            </p:extLst>
          </p:nvPr>
        </p:nvGraphicFramePr>
        <p:xfrm>
          <a:off x="1259632" y="1844825"/>
          <a:ext cx="7560839" cy="4680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2743"/>
                <a:gridCol w="5497949"/>
                <a:gridCol w="1330147"/>
              </a:tblGrid>
              <a:tr h="552351"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Education in</a:t>
                      </a:r>
                      <a:r>
                        <a:rPr lang="en-US" b="1" baseline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Lithuania</a:t>
                      </a:r>
                      <a:endParaRPr lang="en-US" b="1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Age</a:t>
                      </a:r>
                      <a:endParaRPr lang="en-US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5419">
                <a:tc>
                  <a:txBody>
                    <a:bodyPr/>
                    <a:lstStyle/>
                    <a:p>
                      <a:r>
                        <a:rPr lang="lt-LT" dirty="0" smtClean="0"/>
                        <a:t>1.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Pre-school</a:t>
                      </a:r>
                      <a:r>
                        <a:rPr lang="en-US" baseline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education</a:t>
                      </a:r>
                      <a:endParaRPr lang="en-US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2- 5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5419">
                <a:tc>
                  <a:txBody>
                    <a:bodyPr/>
                    <a:lstStyle/>
                    <a:p>
                      <a:r>
                        <a:rPr lang="lt-LT" dirty="0" smtClean="0"/>
                        <a:t>2.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Pre-primary</a:t>
                      </a:r>
                      <a:r>
                        <a:rPr lang="en-US" baseline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education</a:t>
                      </a:r>
                      <a:endParaRPr lang="en-US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6- 7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5419">
                <a:tc>
                  <a:txBody>
                    <a:bodyPr/>
                    <a:lstStyle/>
                    <a:p>
                      <a:r>
                        <a:rPr lang="lt-LT" dirty="0" smtClean="0"/>
                        <a:t>3.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Primary</a:t>
                      </a:r>
                      <a:r>
                        <a:rPr lang="en-US" baseline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education</a:t>
                      </a:r>
                      <a:endParaRPr lang="en-US" noProof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7- 10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5419">
                <a:tc>
                  <a:txBody>
                    <a:bodyPr/>
                    <a:lstStyle/>
                    <a:p>
                      <a:r>
                        <a:rPr lang="lt-LT" dirty="0" smtClean="0"/>
                        <a:t>4.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Basic</a:t>
                      </a:r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education</a:t>
                      </a:r>
                      <a:endParaRPr lang="en-US" noProof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10- 21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5419">
                <a:tc>
                  <a:txBody>
                    <a:bodyPr/>
                    <a:lstStyle/>
                    <a:p>
                      <a:r>
                        <a:rPr lang="lt-LT" dirty="0" smtClean="0"/>
                        <a:t>5.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Secondary</a:t>
                      </a:r>
                      <a:r>
                        <a:rPr lang="en-US" baseline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education </a:t>
                      </a:r>
                      <a:endParaRPr lang="en-US" noProof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5419">
                <a:tc>
                  <a:txBody>
                    <a:bodyPr/>
                    <a:lstStyle/>
                    <a:p>
                      <a:r>
                        <a:rPr lang="lt-LT" dirty="0" smtClean="0"/>
                        <a:t>6.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Vocational</a:t>
                      </a:r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education</a:t>
                      </a:r>
                      <a:r>
                        <a:rPr lang="lt-LT" baseline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and training </a:t>
                      </a:r>
                      <a:endParaRPr lang="en-US" noProof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16- ... 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5419">
                <a:tc>
                  <a:txBody>
                    <a:bodyPr/>
                    <a:lstStyle/>
                    <a:p>
                      <a:r>
                        <a:rPr lang="lt-LT" dirty="0" smtClean="0"/>
                        <a:t>7.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Adult</a:t>
                      </a:r>
                      <a:r>
                        <a:rPr lang="en-US" baseline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Day Center </a:t>
                      </a:r>
                      <a:endParaRPr lang="en-US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From </a:t>
                      </a:r>
                      <a:r>
                        <a:rPr lang="lt-LT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21 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0235">
                <a:tc>
                  <a:txBody>
                    <a:bodyPr/>
                    <a:lstStyle/>
                    <a:p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Post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-secondary studies at high schools</a:t>
                      </a:r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or 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post-secondary higher education at colleges and universities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From </a:t>
                      </a:r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tačiakampis 3"/>
          <p:cNvSpPr/>
          <p:nvPr/>
        </p:nvSpPr>
        <p:spPr>
          <a:xfrm>
            <a:off x="1115616" y="112856"/>
            <a:ext cx="75276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Lithuania schools are grouped by level and nature of </a:t>
            </a:r>
            <a:r>
              <a:rPr lang="en-US" sz="3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programmes</a:t>
            </a:r>
            <a:endParaRPr lang="lt-LT" sz="3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1403647" y="1313185"/>
            <a:ext cx="72359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dirty="0">
                <a:hlinkClick r:id="rId2"/>
              </a:rPr>
              <a:t>http://www.euroguidance.lt/en/education/site/showmap#mainMenu</a:t>
            </a:r>
            <a:endParaRPr lang="lt-LT" dirty="0"/>
          </a:p>
        </p:txBody>
      </p:sp>
    </p:spTree>
    <p:extLst>
      <p:ext uri="{BB962C8B-B14F-4D97-AF65-F5344CB8AC3E}">
        <p14:creationId xmlns="" xmlns:p14="http://schemas.microsoft.com/office/powerpoint/2010/main" val="168682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Facts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115616" y="1628800"/>
            <a:ext cx="7571184" cy="48245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Every year the number of students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has been decreasing in special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institutions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Lithuania as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larger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numbers of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students are integrated into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mainstream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schools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A total number of 440378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students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attended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schools in Lithuania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2009–2010.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50737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11.6%)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which were school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aged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children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SEN.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tendency to educate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SEN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students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mainstream schools with other peers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related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integration,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inclusive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923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1362456" y="620688"/>
            <a:ext cx="7776864" cy="115212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Statistics of Special education establishments in Lithuania in 2014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187624" y="2708920"/>
            <a:ext cx="7776864" cy="2952328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lt-LT" sz="3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45 </a:t>
            </a:r>
            <a:r>
              <a:rPr lang="en-US" sz="3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pre-schools with special education </a:t>
            </a:r>
            <a:r>
              <a:rPr lang="lt-LT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including</a:t>
            </a:r>
            <a:r>
              <a:rPr lang="lt-LT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kindergartens</a:t>
            </a:r>
            <a:r>
              <a:rPr lang="lt-LT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specialized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speech 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therapy</a:t>
            </a:r>
            <a:r>
              <a:rPr lang="lt-LT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lt-LT" sz="3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37 </a:t>
            </a:r>
            <a:r>
              <a:rPr lang="en-US" sz="3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special schools</a:t>
            </a:r>
            <a:r>
              <a:rPr lang="lt-LT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sz="3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Wingdings" pitchFamily="2" charset="2"/>
              <a:buChar char="v"/>
            </a:pPr>
            <a:r>
              <a:rPr lang="lt-LT" sz="3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39 </a:t>
            </a:r>
            <a:r>
              <a:rPr lang="en-US" sz="3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adult</a:t>
            </a:r>
            <a:r>
              <a:rPr lang="lt-LT" sz="3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day centers</a:t>
            </a:r>
            <a:r>
              <a:rPr lang="lt-LT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262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1907704" y="548681"/>
            <a:ext cx="6550496" cy="86409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Sources of information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115616" y="1844824"/>
            <a:ext cx="7776864" cy="4464496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lt-LT" dirty="0">
                <a:latin typeface="Times New Roman" pitchFamily="18" charset="0"/>
                <a:cs typeface="Times New Roman" pitchFamily="18" charset="0"/>
                <a:hlinkClick r:id="rId2"/>
              </a:rPr>
              <a:t>http://jkc.isprendimai.lt/media/documents/IN4ALL_research_LT-fin.pdf</a:t>
            </a:r>
            <a:endParaRPr lang="lt-LT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lt-LT" dirty="0">
                <a:latin typeface="Times New Roman" pitchFamily="18" charset="0"/>
                <a:cs typeface="Times New Roman" pitchFamily="18" charset="0"/>
                <a:hlinkClick r:id="rId3"/>
              </a:rPr>
              <a:t>https://</a:t>
            </a:r>
            <a:r>
              <a:rPr lang="lt-LT" dirty="0" smtClean="0">
                <a:latin typeface="Times New Roman" pitchFamily="18" charset="0"/>
                <a:cs typeface="Times New Roman" pitchFamily="18" charset="0"/>
                <a:hlinkClick r:id="rId3"/>
              </a:rPr>
              <a:t>www.smm.lt/web/lt/smm-svietimas</a:t>
            </a:r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lt-LT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lt-LT" dirty="0" smtClean="0">
                <a:latin typeface="Times New Roman" pitchFamily="18" charset="0"/>
                <a:cs typeface="Times New Roman" pitchFamily="18" charset="0"/>
                <a:hlinkClick r:id="rId4"/>
              </a:rPr>
              <a:t>www.ikimokyklinis.lt/index.php/straipsniai/bendri-straipsniai/specialiuju-poreikiu-vaiku-ugdymas-teises-ir-realijos-/4872</a:t>
            </a:r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lt-LT" dirty="0">
                <a:latin typeface="Times New Roman" pitchFamily="18" charset="0"/>
                <a:cs typeface="Times New Roman" pitchFamily="18" charset="0"/>
                <a:hlinkClick r:id="rId5"/>
              </a:rPr>
              <a:t>https://www.google.lt/?</a:t>
            </a:r>
            <a:r>
              <a:rPr lang="lt-LT" dirty="0" smtClean="0">
                <a:latin typeface="Times New Roman" pitchFamily="18" charset="0"/>
                <a:cs typeface="Times New Roman" pitchFamily="18" charset="0"/>
                <a:hlinkClick r:id="rId5"/>
              </a:rPr>
              <a:t>gws_rd=ssl#q=neigaliuju+ikimokyklinio+ugdymo+istaigos+lietuvoje+statistika+2014</a:t>
            </a:r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lt-LT" dirty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lt-LT" dirty="0" smtClean="0">
                <a:latin typeface="Times New Roman" pitchFamily="18" charset="0"/>
                <a:cs typeface="Times New Roman" pitchFamily="18" charset="0"/>
                <a:hlinkClick r:id="rId6"/>
              </a:rPr>
              <a:t>www.european-agency.org/country-information/lithuania/national-overview/special-needs-education-within-the-education-system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lt-LT" dirty="0"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lt-LT" dirty="0" smtClean="0">
                <a:latin typeface="Times New Roman" pitchFamily="18" charset="0"/>
                <a:cs typeface="Times New Roman" pitchFamily="18" charset="0"/>
                <a:hlinkClick r:id="rId7"/>
              </a:rPr>
              <a:t>etalpykla.lituanistikadb.lt/fedora/objects/LT-LDB-0001:J.04~2011~1367174820001/datastreams/DS.002.1.01.ARTIC/content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lt-LT" dirty="0"/>
          </a:p>
        </p:txBody>
      </p:sp>
    </p:spTree>
    <p:extLst>
      <p:ext uri="{BB962C8B-B14F-4D97-AF65-F5344CB8AC3E}">
        <p14:creationId xmlns="" xmlns:p14="http://schemas.microsoft.com/office/powerpoint/2010/main" val="113396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ulėgrąža">
  <a:themeElements>
    <a:clrScheme name="Saulėgrąža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aulėgrąža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aulėgrąž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692</TotalTime>
  <Words>774</Words>
  <Application>Microsoft Office PowerPoint</Application>
  <PresentationFormat>Demonstracija ekrane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10</vt:i4>
      </vt:variant>
    </vt:vector>
  </HeadingPairs>
  <TitlesOfParts>
    <vt:vector size="11" baseType="lpstr">
      <vt:lpstr>Saulėgrąža</vt:lpstr>
      <vt:lpstr>Education of people with SEN in Lithuania</vt:lpstr>
      <vt:lpstr>Importance of education of individuals of different abilities and needs</vt:lpstr>
      <vt:lpstr>Skaidrė 3</vt:lpstr>
      <vt:lpstr>Skaidrė 4</vt:lpstr>
      <vt:lpstr>What does the type of education depend on?</vt:lpstr>
      <vt:lpstr>Skaidrė 6</vt:lpstr>
      <vt:lpstr>Facts</vt:lpstr>
      <vt:lpstr>Statistics of Special education establishments in Lithuania in 2014</vt:lpstr>
      <vt:lpstr>Sources of information</vt:lpstr>
      <vt:lpstr>Skaidrė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Vartotojas</dc:creator>
  <cp:lastModifiedBy>Vartotojas</cp:lastModifiedBy>
  <cp:revision>76</cp:revision>
  <dcterms:created xsi:type="dcterms:W3CDTF">2015-01-14T11:14:57Z</dcterms:created>
  <dcterms:modified xsi:type="dcterms:W3CDTF">2016-06-28T10:42:02Z</dcterms:modified>
</cp:coreProperties>
</file>