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p>
            <a:fld id="{133CAD13-1DA7-4013-AEF9-FE90678635D5}" type="datetimeFigureOut">
              <a:rPr lang="lt-LT" smtClean="0"/>
              <a:pPr/>
              <a:t>2016.06.28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13B0082-48C1-46A7-8DBB-25FCD44F8FFA}"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133CAD13-1DA7-4013-AEF9-FE90678635D5}" type="datetimeFigureOut">
              <a:rPr lang="lt-LT" smtClean="0"/>
              <a:pPr/>
              <a:t>2016.06.28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13B0082-48C1-46A7-8DBB-25FCD44F8FFA}"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33CAD13-1DA7-4013-AEF9-FE90678635D5}" type="datetimeFigureOut">
              <a:rPr lang="lt-LT" smtClean="0"/>
              <a:pPr/>
              <a:t>2016.06.28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13B0082-48C1-46A7-8DBB-25FCD44F8FFA}" type="slidenum">
              <a:rPr lang="lt-LT" smtClean="0"/>
              <a:pPr/>
              <a:t>‹#›</a:t>
            </a:fld>
            <a:endParaRPr lang="lt-LT"/>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133CAD13-1DA7-4013-AEF9-FE90678635D5}" type="datetimeFigureOut">
              <a:rPr lang="lt-LT" smtClean="0"/>
              <a:pPr/>
              <a:t>2016.06.28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13B0082-48C1-46A7-8DBB-25FCD44F8FFA}" type="slidenum">
              <a:rPr lang="lt-LT" smtClean="0"/>
              <a:pPr/>
              <a:t>‹#›</a:t>
            </a:fld>
            <a:endParaRPr lang="lt-LT"/>
          </a:p>
        </p:txBody>
      </p:sp>
      <p:sp>
        <p:nvSpPr>
          <p:cNvPr id="7" name="Title 6"/>
          <p:cNvSpPr>
            <a:spLocks noGrp="1"/>
          </p:cNvSpPr>
          <p:nvPr>
            <p:ph type="title"/>
          </p:nvPr>
        </p:nvSpPr>
        <p:spPr/>
        <p:txBody>
          <a:bodyPr/>
          <a:lstStyle/>
          <a:p>
            <a:r>
              <a:rPr lang="lt-LT" smtClean="0"/>
              <a:t>Spustelėję redag. ruoš. pavad. stilių</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133CAD13-1DA7-4013-AEF9-FE90678635D5}" type="datetimeFigureOut">
              <a:rPr lang="lt-LT" smtClean="0"/>
              <a:pPr/>
              <a:t>2016.06.28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13B0082-48C1-46A7-8DBB-25FCD44F8FFA}"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5" name="Date Placeholder 4"/>
          <p:cNvSpPr>
            <a:spLocks noGrp="1"/>
          </p:cNvSpPr>
          <p:nvPr>
            <p:ph type="dt" sz="half" idx="10"/>
          </p:nvPr>
        </p:nvSpPr>
        <p:spPr/>
        <p:txBody>
          <a:bodyPr/>
          <a:lstStyle/>
          <a:p>
            <a:fld id="{133CAD13-1DA7-4013-AEF9-FE90678635D5}" type="datetimeFigureOut">
              <a:rPr lang="lt-LT" smtClean="0"/>
              <a:pPr/>
              <a:t>2016.06.28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713B0082-48C1-46A7-8DBB-25FCD44F8FFA}" type="slidenum">
              <a:rPr lang="lt-LT" smtClean="0"/>
              <a:pPr/>
              <a:t>‹#›</a:t>
            </a:fld>
            <a:endParaRPr lang="lt-LT"/>
          </a:p>
        </p:txBody>
      </p:sp>
      <p:sp>
        <p:nvSpPr>
          <p:cNvPr id="9" name="Content Placeholder 8"/>
          <p:cNvSpPr>
            <a:spLocks noGrp="1"/>
          </p:cNvSpPr>
          <p:nvPr>
            <p:ph sz="quarter" idx="13"/>
          </p:nvPr>
        </p:nvSpPr>
        <p:spPr>
          <a:xfrm>
            <a:off x="676655" y="2679192"/>
            <a:ext cx="3822192" cy="34472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6"/>
          <p:cNvSpPr>
            <a:spLocks noGrp="1"/>
          </p:cNvSpPr>
          <p:nvPr>
            <p:ph type="dt" sz="half" idx="10"/>
          </p:nvPr>
        </p:nvSpPr>
        <p:spPr/>
        <p:txBody>
          <a:bodyPr/>
          <a:lstStyle/>
          <a:p>
            <a:fld id="{133CAD13-1DA7-4013-AEF9-FE90678635D5}" type="datetimeFigureOut">
              <a:rPr lang="lt-LT" smtClean="0"/>
              <a:pPr/>
              <a:t>2016.06.28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713B0082-48C1-46A7-8DBB-25FCD44F8FFA}"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Date Placeholder 2"/>
          <p:cNvSpPr>
            <a:spLocks noGrp="1"/>
          </p:cNvSpPr>
          <p:nvPr>
            <p:ph type="dt" sz="half" idx="10"/>
          </p:nvPr>
        </p:nvSpPr>
        <p:spPr/>
        <p:txBody>
          <a:bodyPr/>
          <a:lstStyle/>
          <a:p>
            <a:fld id="{133CAD13-1DA7-4013-AEF9-FE90678635D5}" type="datetimeFigureOut">
              <a:rPr lang="lt-LT" smtClean="0"/>
              <a:pPr/>
              <a:t>2016.06.28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713B0082-48C1-46A7-8DBB-25FCD44F8FFA}"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33CAD13-1DA7-4013-AEF9-FE90678635D5}" type="datetimeFigureOut">
              <a:rPr lang="lt-LT" smtClean="0"/>
              <a:pPr/>
              <a:t>2016.06.28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713B0082-48C1-46A7-8DBB-25FCD44F8FFA}"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33CAD13-1DA7-4013-AEF9-FE90678635D5}" type="datetimeFigureOut">
              <a:rPr lang="lt-LT" smtClean="0"/>
              <a:pPr/>
              <a:t>2016.06.28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713B0082-48C1-46A7-8DBB-25FCD44F8FFA}" type="slidenum">
              <a:rPr lang="lt-LT" smtClean="0"/>
              <a:pPr/>
              <a:t>‹#›</a:t>
            </a:fld>
            <a:endParaRPr lang="lt-LT"/>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lt-LT" smtClean="0"/>
              <a:t>Spustelėję redag. ruoš. pavad. stilių</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133CAD13-1DA7-4013-AEF9-FE90678635D5}" type="datetimeFigureOut">
              <a:rPr lang="lt-LT" smtClean="0"/>
              <a:pPr/>
              <a:t>2016.06.28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713B0082-48C1-46A7-8DBB-25FCD44F8FFA}" type="slidenum">
              <a:rPr lang="lt-LT" smtClean="0"/>
              <a:pPr/>
              <a:t>‹#›</a:t>
            </a:fld>
            <a:endParaRPr lang="lt-LT"/>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33CAD13-1DA7-4013-AEF9-FE90678635D5}" type="datetimeFigureOut">
              <a:rPr lang="lt-LT" smtClean="0"/>
              <a:pPr/>
              <a:t>2016.06.28</a:t>
            </a:fld>
            <a:endParaRPr lang="lt-LT"/>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lt-LT"/>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13B0082-48C1-46A7-8DBB-25FCD44F8FFA}" type="slidenum">
              <a:rPr lang="lt-LT" smtClean="0"/>
              <a:pPr/>
              <a:t>‹#›</a:t>
            </a:fld>
            <a:endParaRPr lang="lt-LT"/>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412776"/>
            <a:ext cx="7486600" cy="3600400"/>
          </a:xfrm>
        </p:spPr>
        <p:txBody>
          <a:bodyPr>
            <a:noAutofit/>
          </a:bodyPr>
          <a:lstStyle/>
          <a:p>
            <a:r>
              <a:rPr lang="en-GB" sz="5400" b="1" dirty="0">
                <a:solidFill>
                  <a:schemeClr val="tx1"/>
                </a:solidFill>
              </a:rPr>
              <a:t>Situation of People with Disabilities in Lithuania</a:t>
            </a:r>
            <a:r>
              <a:rPr lang="lt-LT" sz="5400" b="1" dirty="0"/>
              <a:t/>
            </a:r>
            <a:br>
              <a:rPr lang="lt-LT" sz="5400" b="1" dirty="0"/>
            </a:br>
            <a:endParaRPr lang="lt-LT" sz="5400" b="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1025"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8042" y="714356"/>
            <a:ext cx="3910290" cy="1071570"/>
          </a:xfrm>
          <a:prstGeom prst="rect">
            <a:avLst/>
          </a:prstGeom>
          <a:noFill/>
          <a:extLst>
            <a:ext uri="{909E8E84-426E-40DD-AFC4-6F175D3DCCD1}">
              <a14:hiddenFill xmlns:a14="http://schemas.microsoft.com/office/drawing/2010/main" xmlns="">
                <a:solidFill>
                  <a:srgbClr val="BBE0E3"/>
                </a:solidFill>
              </a14:hiddenFill>
            </a:ext>
          </a:extLst>
        </p:spPr>
      </p:pic>
      <p:pic>
        <p:nvPicPr>
          <p:cNvPr id="5" name="Picture 8"/>
          <p:cNvPicPr>
            <a:picLocks noChangeAspect="1" noChangeArrowheads="1"/>
          </p:cNvPicPr>
          <p:nvPr/>
        </p:nvPicPr>
        <p:blipFill>
          <a:blip r:embed="rId3" cstate="print"/>
          <a:srcRect/>
          <a:stretch>
            <a:fillRect/>
          </a:stretch>
        </p:blipFill>
        <p:spPr bwMode="auto">
          <a:xfrm>
            <a:off x="5143504" y="714356"/>
            <a:ext cx="2286000" cy="1066800"/>
          </a:xfrm>
          <a:prstGeom prst="rect">
            <a:avLst/>
          </a:prstGeom>
          <a:noFill/>
          <a:ln w="9525">
            <a:noFill/>
            <a:miter lim="800000"/>
            <a:headEnd/>
            <a:tailEnd/>
          </a:ln>
          <a:effectLst/>
        </p:spPr>
      </p:pic>
    </p:spTree>
    <p:extLst>
      <p:ext uri="{BB962C8B-B14F-4D97-AF65-F5344CB8AC3E}">
        <p14:creationId xmlns:p14="http://schemas.microsoft.com/office/powerpoint/2010/main" xmlns="" val="334210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b="1" i="1" dirty="0">
                <a:solidFill>
                  <a:schemeClr val="tx1"/>
                </a:solidFill>
              </a:rPr>
              <a:t>Vijurkų </a:t>
            </a:r>
            <a:r>
              <a:rPr lang="en-GB" sz="3200" b="1" i="1" dirty="0">
                <a:solidFill>
                  <a:schemeClr val="tx1"/>
                </a:solidFill>
              </a:rPr>
              <a:t>Child Care Home</a:t>
            </a:r>
            <a:endParaRPr lang="lt-LT" sz="3200" b="1" i="1" dirty="0">
              <a:solidFill>
                <a:schemeClr val="tx1"/>
              </a:solidFill>
            </a:endParaRPr>
          </a:p>
        </p:txBody>
      </p:sp>
      <p:pic>
        <p:nvPicPr>
          <p:cNvPr id="5" name="irc_mi" descr="http://etaplius.lt/wp-content/uploads/2013/08/vijurku-globos-namai.jpeg"/>
          <p:cNvPicPr>
            <a:picLocks noGrp="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28800"/>
            <a:ext cx="4038600" cy="4248472"/>
          </a:xfrm>
          <a:prstGeom prst="rect">
            <a:avLst/>
          </a:prstGeom>
          <a:noFill/>
          <a:ln>
            <a:noFill/>
          </a:ln>
        </p:spPr>
      </p:pic>
      <p:pic>
        <p:nvPicPr>
          <p:cNvPr id="6" name="irc_mi" descr="http://www.vijurkai.lt/wp-content/gallery/2014-04-28-sv-velykos-i-vijurku-vaiku-globos-namus-atnese-dziaugsma/2014-04-28-4.JPG"/>
          <p:cNvPicPr>
            <a:picLocks noGrp="1"/>
          </p:cNvPicPr>
          <p:nvPr>
            <p:ph sz="quarter" idx="14"/>
          </p:nvPr>
        </p:nvPicPr>
        <p:blipFill>
          <a:blip r:embed="rId3">
            <a:extLst>
              <a:ext uri="{28A0092B-C50C-407E-A947-70E740481C1C}">
                <a14:useLocalDpi xmlns:a14="http://schemas.microsoft.com/office/drawing/2010/main" xmlns="" val="0"/>
              </a:ext>
            </a:extLst>
          </a:blip>
          <a:srcRect/>
          <a:stretch>
            <a:fillRect/>
          </a:stretch>
        </p:blipFill>
        <p:spPr bwMode="auto">
          <a:xfrm>
            <a:off x="4648200" y="1628800"/>
            <a:ext cx="4038600" cy="4248472"/>
          </a:xfrm>
          <a:prstGeom prst="rect">
            <a:avLst/>
          </a:prstGeom>
          <a:noFill/>
          <a:ln>
            <a:noFill/>
          </a:ln>
        </p:spPr>
      </p:pic>
    </p:spTree>
    <p:extLst>
      <p:ext uri="{BB962C8B-B14F-4D97-AF65-F5344CB8AC3E}">
        <p14:creationId xmlns:p14="http://schemas.microsoft.com/office/powerpoint/2010/main" xmlns="" val="762246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en-GB" sz="3200" b="1" i="1" dirty="0" err="1" smtClean="0">
                <a:solidFill>
                  <a:schemeClr val="tx1"/>
                </a:solidFill>
              </a:rPr>
              <a:t>Kelme</a:t>
            </a:r>
            <a:r>
              <a:rPr lang="en-GB" sz="3200" b="1" i="1" dirty="0" smtClean="0">
                <a:solidFill>
                  <a:schemeClr val="tx1"/>
                </a:solidFill>
              </a:rPr>
              <a:t> Special School</a:t>
            </a:r>
            <a:endParaRPr lang="en-GB" sz="3200" b="1" i="1" dirty="0">
              <a:solidFill>
                <a:schemeClr val="tx1"/>
              </a:solidFill>
            </a:endParaRPr>
          </a:p>
        </p:txBody>
      </p:sp>
      <p:pic>
        <p:nvPicPr>
          <p:cNvPr id="5" name="irc_mi" descr="http://www.kelmesrajone.lt/wp-content/uploads/2014/03/mokykla.jpg"/>
          <p:cNvPicPr>
            <a:picLocks noGrp="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676275" y="2708920"/>
            <a:ext cx="3751709" cy="3456384"/>
          </a:xfrm>
          <a:prstGeom prst="rect">
            <a:avLst/>
          </a:prstGeom>
          <a:noFill/>
          <a:ln>
            <a:noFill/>
          </a:ln>
        </p:spPr>
      </p:pic>
      <p:pic>
        <p:nvPicPr>
          <p:cNvPr id="6" name="irc_mi" descr="http://www.specialioji.kelme.lm.lt/system/files/Galerija/2014/IMG_1951.JPG"/>
          <p:cNvPicPr>
            <a:picLocks noGrp="1"/>
          </p:cNvPicPr>
          <p:nvPr>
            <p:ph sz="quarter" idx="14"/>
          </p:nvPr>
        </p:nvPicPr>
        <p:blipFill>
          <a:blip r:embed="rId3">
            <a:extLst>
              <a:ext uri="{28A0092B-C50C-407E-A947-70E740481C1C}">
                <a14:useLocalDpi xmlns:a14="http://schemas.microsoft.com/office/drawing/2010/main" xmlns="" val="0"/>
              </a:ext>
            </a:extLst>
          </a:blip>
          <a:srcRect/>
          <a:stretch>
            <a:fillRect/>
          </a:stretch>
        </p:blipFill>
        <p:spPr bwMode="auto">
          <a:xfrm>
            <a:off x="4645025" y="2708920"/>
            <a:ext cx="3822700" cy="3456383"/>
          </a:xfrm>
          <a:prstGeom prst="rect">
            <a:avLst/>
          </a:prstGeom>
          <a:noFill/>
          <a:ln>
            <a:noFill/>
          </a:ln>
        </p:spPr>
      </p:pic>
    </p:spTree>
    <p:extLst>
      <p:ext uri="{BB962C8B-B14F-4D97-AF65-F5344CB8AC3E}">
        <p14:creationId xmlns:p14="http://schemas.microsoft.com/office/powerpoint/2010/main" xmlns="" val="1821179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en-GB" sz="3200" b="1" i="1" dirty="0" smtClean="0">
                <a:solidFill>
                  <a:schemeClr val="tx1"/>
                </a:solidFill>
              </a:rPr>
              <a:t>Day Centre „</a:t>
            </a:r>
            <a:r>
              <a:rPr lang="en-GB" sz="3200" b="1" i="1" dirty="0" err="1" smtClean="0">
                <a:solidFill>
                  <a:schemeClr val="tx1"/>
                </a:solidFill>
              </a:rPr>
              <a:t>Parama</a:t>
            </a:r>
            <a:r>
              <a:rPr lang="en-GB" sz="3200" b="1" i="1" dirty="0" smtClean="0">
                <a:solidFill>
                  <a:schemeClr val="tx1"/>
                </a:solidFill>
              </a:rPr>
              <a:t>“</a:t>
            </a:r>
            <a:endParaRPr lang="en-GB" sz="3200" b="1" i="1" dirty="0">
              <a:solidFill>
                <a:schemeClr val="tx1"/>
              </a:solidFill>
            </a:endParaRPr>
          </a:p>
        </p:txBody>
      </p:sp>
      <p:pic>
        <p:nvPicPr>
          <p:cNvPr id="5" name="Turinio vietos rezervavimo ženklas 4" descr="http://jaunimas.kelme.lt/wp-content/uploads/parama.jpg"/>
          <p:cNvPicPr>
            <a:picLocks noGrp="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204864"/>
            <a:ext cx="5760639" cy="3960440"/>
          </a:xfrm>
          <a:prstGeom prst="rect">
            <a:avLst/>
          </a:prstGeom>
          <a:noFill/>
          <a:ln>
            <a:noFill/>
          </a:ln>
        </p:spPr>
      </p:pic>
    </p:spTree>
    <p:extLst>
      <p:ext uri="{BB962C8B-B14F-4D97-AF65-F5344CB8AC3E}">
        <p14:creationId xmlns:p14="http://schemas.microsoft.com/office/powerpoint/2010/main" xmlns="" val="1403513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en-US" sz="3200" b="1" i="1" dirty="0" smtClean="0">
                <a:solidFill>
                  <a:schemeClr val="tx1"/>
                </a:solidFill>
              </a:rPr>
              <a:t>„Kūlverstuko“ Nursery-Kindergarten</a:t>
            </a:r>
            <a:endParaRPr lang="en-US" sz="3200" b="1" i="1" dirty="0">
              <a:solidFill>
                <a:schemeClr val="tx1"/>
              </a:solidFill>
            </a:endParaRPr>
          </a:p>
        </p:txBody>
      </p:sp>
      <p:pic>
        <p:nvPicPr>
          <p:cNvPr id="5" name="Turinio vietos rezervavimo ženklas 4" descr="D:\VARTOTOJO DUOMENYS\Desktop\pagr psl 1.jpg"/>
          <p:cNvPicPr>
            <a:picLocks noGrp="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1403648" y="2780928"/>
            <a:ext cx="6120680" cy="3384376"/>
          </a:xfrm>
          <a:prstGeom prst="rect">
            <a:avLst/>
          </a:prstGeom>
          <a:noFill/>
          <a:ln>
            <a:noFill/>
          </a:ln>
        </p:spPr>
      </p:pic>
    </p:spTree>
    <p:extLst>
      <p:ext uri="{BB962C8B-B14F-4D97-AF65-F5344CB8AC3E}">
        <p14:creationId xmlns:p14="http://schemas.microsoft.com/office/powerpoint/2010/main" xmlns="" val="2018320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564904"/>
            <a:ext cx="8229600" cy="2448272"/>
          </a:xfrm>
        </p:spPr>
        <p:txBody>
          <a:bodyPr>
            <a:normAutofit/>
          </a:bodyPr>
          <a:lstStyle/>
          <a:p>
            <a:r>
              <a:rPr lang="en-US" b="1" dirty="0" smtClean="0">
                <a:solidFill>
                  <a:schemeClr val="tx1"/>
                </a:solidFill>
              </a:rPr>
              <a:t>Thank  you  for your attention</a:t>
            </a:r>
            <a:r>
              <a:rPr lang="lt-LT" b="1" dirty="0" smtClean="0">
                <a:solidFill>
                  <a:schemeClr val="tx1"/>
                </a:solidFill>
              </a:rPr>
              <a:t> </a:t>
            </a:r>
            <a:r>
              <a:rPr lang="lt-LT" b="1" dirty="0" smtClean="0">
                <a:solidFill>
                  <a:schemeClr val="tx1"/>
                </a:solidFill>
                <a:sym typeface="Wingdings" pitchFamily="2" charset="2"/>
              </a:rPr>
              <a:t></a:t>
            </a:r>
            <a:r>
              <a:rPr lang="en-US" b="1" dirty="0" smtClean="0">
                <a:solidFill>
                  <a:schemeClr val="tx1"/>
                </a:solidFill>
              </a:rPr>
              <a:t> </a:t>
            </a:r>
            <a:r>
              <a:rPr lang="lt-LT" dirty="0" smtClean="0">
                <a:solidFill>
                  <a:schemeClr val="tx1"/>
                </a:solidFill>
              </a:rPr>
              <a:t/>
            </a:r>
            <a:br>
              <a:rPr lang="lt-LT" dirty="0" smtClean="0">
                <a:solidFill>
                  <a:schemeClr val="tx1"/>
                </a:solidFill>
              </a:rPr>
            </a:br>
            <a:endParaRPr lang="lt-LT" dirty="0">
              <a:solidFill>
                <a:schemeClr val="tx1"/>
              </a:solidFill>
            </a:endParaRPr>
          </a:p>
        </p:txBody>
      </p:sp>
    </p:spTree>
    <p:extLst>
      <p:ext uri="{BB962C8B-B14F-4D97-AF65-F5344CB8AC3E}">
        <p14:creationId xmlns:p14="http://schemas.microsoft.com/office/powerpoint/2010/main" xmlns="" val="37641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00166" y="500042"/>
            <a:ext cx="33401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urinio vietos rezervavimo ženklas 2"/>
          <p:cNvSpPr>
            <a:spLocks noGrp="1"/>
          </p:cNvSpPr>
          <p:nvPr>
            <p:ph idx="4294967295"/>
          </p:nvPr>
        </p:nvSpPr>
        <p:spPr>
          <a:xfrm>
            <a:off x="323528" y="2276872"/>
            <a:ext cx="8640960" cy="4104456"/>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lt-LT" sz="1800" b="1" i="0" u="none" strike="noStrike" kern="0" cap="none" spc="0" normalizeH="0" baseline="0" noProof="0" dirty="0" smtClean="0">
              <a:ln>
                <a:noFill/>
              </a:ln>
              <a:solidFill>
                <a:srgbClr val="006600"/>
              </a:solidFill>
              <a:effectLst/>
              <a:uLnTx/>
              <a:uFillTx/>
              <a:latin typeface="Comic Sans MS" pitchFamily="66" charset="0"/>
            </a:endParaRP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lt-LT" sz="1800" b="1" i="0" u="none" strike="noStrike" kern="0" cap="none" spc="0" normalizeH="0" baseline="0" noProof="0" dirty="0" smtClean="0">
              <a:ln>
                <a:noFill/>
              </a:ln>
              <a:solidFill>
                <a:srgbClr val="006600"/>
              </a:solidFill>
              <a:effectLst/>
              <a:uLnTx/>
              <a:uFillTx/>
              <a:latin typeface="Comic Sans MS" pitchFamily="66" charset="0"/>
            </a:endParaRP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3200" b="1" i="0" u="none" strike="noStrike" kern="0" cap="none" spc="0" normalizeH="0" baseline="0" noProof="0" dirty="0" smtClean="0">
                <a:ln>
                  <a:noFill/>
                </a:ln>
                <a:solidFill>
                  <a:schemeClr val="tx1"/>
                </a:solidFill>
                <a:effectLst/>
                <a:uLnTx/>
                <a:uFillTx/>
              </a:rPr>
              <a:t>The slides have been prepared by </a:t>
            </a:r>
            <a:r>
              <a:rPr kumimoji="0" lang="lt-LT" sz="3200" b="1" i="0" u="none" strike="noStrike" kern="0" cap="none" spc="0" normalizeH="0" baseline="0" noProof="0" dirty="0" smtClean="0">
                <a:ln>
                  <a:noFill/>
                </a:ln>
                <a:solidFill>
                  <a:schemeClr val="tx1"/>
                </a:solidFill>
                <a:effectLst/>
                <a:uLnTx/>
                <a:uFillTx/>
              </a:rPr>
              <a:t>Kelmė</a:t>
            </a:r>
            <a:r>
              <a:rPr kumimoji="0" lang="en-US" sz="3200" b="1" i="0" u="none" strike="noStrike" kern="0" cap="none" spc="0" normalizeH="0" baseline="0" noProof="0" dirty="0" smtClean="0">
                <a:ln>
                  <a:noFill/>
                </a:ln>
                <a:solidFill>
                  <a:schemeClr val="tx1"/>
                </a:solidFill>
                <a:effectLst/>
                <a:uLnTx/>
                <a:uFillTx/>
              </a:rPr>
              <a:t>s “K</a:t>
            </a:r>
            <a:r>
              <a:rPr kumimoji="0" lang="lt-LT" sz="3200" b="1" i="0" u="none" strike="noStrike" kern="0" cap="none" spc="0" normalizeH="0" baseline="0" noProof="0" dirty="0" smtClean="0">
                <a:ln>
                  <a:noFill/>
                </a:ln>
                <a:solidFill>
                  <a:schemeClr val="tx1"/>
                </a:solidFill>
                <a:effectLst/>
                <a:uLnTx/>
                <a:uFillTx/>
              </a:rPr>
              <a:t>ū</a:t>
            </a:r>
            <a:r>
              <a:rPr kumimoji="0" lang="en-US" sz="3200" b="1" i="0" u="none" strike="noStrike" kern="0" cap="none" spc="0" normalizeH="0" baseline="0" noProof="0" dirty="0" smtClean="0">
                <a:ln>
                  <a:noFill/>
                </a:ln>
                <a:solidFill>
                  <a:schemeClr val="tx1"/>
                </a:solidFill>
                <a:effectLst/>
                <a:uLnTx/>
                <a:uFillTx/>
              </a:rPr>
              <a:t>l</a:t>
            </a:r>
            <a:r>
              <a:rPr kumimoji="0" lang="lt-LT" sz="3200" b="1" i="0" u="none" strike="noStrike" kern="0" cap="none" spc="0" normalizeH="0" baseline="0" noProof="0" dirty="0" smtClean="0">
                <a:ln>
                  <a:noFill/>
                </a:ln>
                <a:solidFill>
                  <a:schemeClr val="tx1"/>
                </a:solidFill>
                <a:effectLst/>
                <a:uLnTx/>
                <a:uFillTx/>
              </a:rPr>
              <a:t>verstuko</a:t>
            </a:r>
            <a:r>
              <a:rPr kumimoji="0" lang="en-US" sz="3200" b="1" i="0" u="none" strike="noStrike" kern="0" cap="none" spc="0" normalizeH="0" baseline="0" noProof="0" dirty="0" smtClean="0">
                <a:ln>
                  <a:noFill/>
                </a:ln>
                <a:solidFill>
                  <a:schemeClr val="tx1"/>
                </a:solidFill>
                <a:effectLst/>
                <a:uLnTx/>
                <a:uFillTx/>
              </a:rPr>
              <a:t>“ nursery-kindergarten team for </a:t>
            </a:r>
            <a:r>
              <a:rPr kumimoji="0" lang="lt-LT" sz="3200" b="1" i="0" u="none" strike="noStrike" kern="0" cap="none" spc="0" normalizeH="0" baseline="0" noProof="0" dirty="0" smtClean="0">
                <a:ln>
                  <a:noFill/>
                </a:ln>
                <a:solidFill>
                  <a:schemeClr val="tx1"/>
                </a:solidFill>
                <a:effectLst/>
                <a:uLnTx/>
                <a:uFillTx/>
              </a:rPr>
              <a:t>2014-2016 </a:t>
            </a:r>
            <a:r>
              <a:rPr kumimoji="0" lang="en-US" sz="3200" b="1" i="0" u="none" strike="noStrike" kern="0" cap="none" spc="0" normalizeH="0" baseline="0" noProof="0" dirty="0" smtClean="0">
                <a:ln>
                  <a:noFill/>
                </a:ln>
                <a:solidFill>
                  <a:schemeClr val="tx1"/>
                </a:solidFill>
                <a:effectLst/>
                <a:uLnTx/>
                <a:uFillTx/>
              </a:rPr>
              <a:t>Erasmus+ project </a:t>
            </a:r>
            <a:endParaRPr kumimoji="0" lang="lt-LT" sz="3200" b="1" i="0" u="none" strike="noStrike" kern="0" cap="none" spc="0" normalizeH="0" baseline="0" noProof="0" dirty="0" smtClean="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3200" b="1" i="0" u="none" strike="noStrike" kern="0" cap="none" spc="0" normalizeH="0" baseline="0" noProof="0" dirty="0" smtClean="0">
                <a:ln>
                  <a:noFill/>
                </a:ln>
                <a:solidFill>
                  <a:schemeClr val="tx1"/>
                </a:solidFill>
                <a:effectLst/>
                <a:uLnTx/>
                <a:uFillTx/>
              </a:rPr>
              <a:t>“NO BARRIERS FOR EUROPEANS!“</a:t>
            </a:r>
            <a:endParaRPr kumimoji="0" lang="lt-LT" sz="3200" b="1" i="0" u="none" strike="noStrike" kern="0" cap="none" spc="0" normalizeH="0" baseline="0" noProof="0" dirty="0" smtClean="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lt-LT" sz="3200" b="1" i="0" u="none" strike="noStrike" kern="0" cap="none" spc="0" normalizeH="0" baseline="0" noProof="0" dirty="0" smtClean="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lt-LT" sz="3200" b="1" i="0" u="none" strike="noStrike" kern="0" cap="none" spc="0" normalizeH="0" baseline="0" noProof="0" dirty="0" smtClean="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3200" b="1" i="0" u="none" strike="noStrike" kern="0" cap="none" spc="0" normalizeH="0" baseline="0" noProof="0" dirty="0" smtClean="0">
                <a:ln>
                  <a:noFill/>
                </a:ln>
                <a:solidFill>
                  <a:schemeClr val="tx1"/>
                </a:solidFill>
                <a:effectLst/>
                <a:uLnTx/>
                <a:uFillTx/>
              </a:rPr>
              <a:t>November, 2014</a:t>
            </a:r>
          </a:p>
        </p:txBody>
      </p:sp>
      <p:pic>
        <p:nvPicPr>
          <p:cNvPr id="4" name="Picture 8"/>
          <p:cNvPicPr>
            <a:picLocks noChangeAspect="1" noChangeArrowheads="1"/>
          </p:cNvPicPr>
          <p:nvPr/>
        </p:nvPicPr>
        <p:blipFill>
          <a:blip r:embed="rId3" cstate="print"/>
          <a:srcRect/>
          <a:stretch>
            <a:fillRect/>
          </a:stretch>
        </p:blipFill>
        <p:spPr bwMode="auto">
          <a:xfrm>
            <a:off x="5143504" y="500041"/>
            <a:ext cx="2214578" cy="1033469"/>
          </a:xfrm>
          <a:prstGeom prst="rect">
            <a:avLst/>
          </a:prstGeom>
          <a:noFill/>
          <a:ln w="9525">
            <a:noFill/>
            <a:miter lim="800000"/>
            <a:headEnd/>
            <a:tailEnd/>
          </a:ln>
          <a:effectLst/>
        </p:spPr>
      </p:pic>
    </p:spTree>
    <p:extLst>
      <p:ext uri="{BB962C8B-B14F-4D97-AF65-F5344CB8AC3E}">
        <p14:creationId xmlns:p14="http://schemas.microsoft.com/office/powerpoint/2010/main" xmlns="" val="108282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72067" y="1412777"/>
            <a:ext cx="7408333" cy="4248472"/>
          </a:xfrm>
        </p:spPr>
        <p:txBody>
          <a:bodyPr>
            <a:normAutofit/>
          </a:bodyPr>
          <a:lstStyle/>
          <a:p>
            <a:pPr algn="just"/>
            <a:r>
              <a:rPr lang="en-GB" dirty="0">
                <a:solidFill>
                  <a:schemeClr val="tx1"/>
                </a:solidFill>
              </a:rPr>
              <a:t>Disability is a term, covering impairments, activity limitations, and participation restrictions. It is not just a physical ailment, which changes person’s living habits and potential. The main problems faced by people with disabilities are mostly psychological and social. After the restoration of independence in 1991, Lithuania has experienced a lot of positive changes. Laws that protect people with disabilities and provide them with necessary support were adopted. Despite the positive changes, Lithuania is still lagging behind other countries in the world.</a:t>
            </a:r>
            <a:endParaRPr lang="lt-LT" dirty="0">
              <a:solidFill>
                <a:schemeClr val="tx1"/>
              </a:solidFill>
            </a:endParaRPr>
          </a:p>
          <a:p>
            <a:endParaRPr lang="lt-LT" dirty="0"/>
          </a:p>
        </p:txBody>
      </p:sp>
    </p:spTree>
    <p:extLst>
      <p:ext uri="{BB962C8B-B14F-4D97-AF65-F5344CB8AC3E}">
        <p14:creationId xmlns:p14="http://schemas.microsoft.com/office/powerpoint/2010/main" xmlns="" val="569972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normAutofit/>
          </a:bodyPr>
          <a:lstStyle/>
          <a:p>
            <a:pPr algn="just"/>
            <a:r>
              <a:rPr lang="en-GB" dirty="0" smtClean="0">
                <a:solidFill>
                  <a:schemeClr val="tx1"/>
                </a:solidFill>
              </a:rPr>
              <a:t>The </a:t>
            </a:r>
            <a:r>
              <a:rPr lang="en-GB" dirty="0">
                <a:solidFill>
                  <a:schemeClr val="tx1"/>
                </a:solidFill>
              </a:rPr>
              <a:t>difficulties in daily life (the disability itself, lack of self-support, different inconveniences, etc.).</a:t>
            </a:r>
            <a:endParaRPr lang="lt-LT" dirty="0">
              <a:solidFill>
                <a:schemeClr val="tx1"/>
              </a:solidFill>
            </a:endParaRPr>
          </a:p>
          <a:p>
            <a:pPr algn="just"/>
            <a:r>
              <a:rPr lang="en-GB" dirty="0" smtClean="0">
                <a:solidFill>
                  <a:schemeClr val="tx1"/>
                </a:solidFill>
              </a:rPr>
              <a:t>Economic </a:t>
            </a:r>
            <a:r>
              <a:rPr lang="en-GB" dirty="0">
                <a:solidFill>
                  <a:schemeClr val="tx1"/>
                </a:solidFill>
              </a:rPr>
              <a:t>problems (cost of living, benefits).</a:t>
            </a:r>
            <a:endParaRPr lang="lt-LT" dirty="0">
              <a:solidFill>
                <a:schemeClr val="tx1"/>
              </a:solidFill>
            </a:endParaRPr>
          </a:p>
          <a:p>
            <a:pPr algn="just"/>
            <a:r>
              <a:rPr lang="en-GB" dirty="0" smtClean="0">
                <a:solidFill>
                  <a:schemeClr val="tx1"/>
                </a:solidFill>
              </a:rPr>
              <a:t>Treatment </a:t>
            </a:r>
            <a:r>
              <a:rPr lang="en-GB" dirty="0">
                <a:solidFill>
                  <a:schemeClr val="tx1"/>
                </a:solidFill>
              </a:rPr>
              <a:t>problems (medical care, medicines, medical councils).</a:t>
            </a:r>
            <a:endParaRPr lang="lt-LT" dirty="0">
              <a:solidFill>
                <a:schemeClr val="tx1"/>
              </a:solidFill>
            </a:endParaRPr>
          </a:p>
          <a:p>
            <a:pPr algn="just"/>
            <a:r>
              <a:rPr lang="en-GB" dirty="0" smtClean="0">
                <a:solidFill>
                  <a:schemeClr val="tx1"/>
                </a:solidFill>
              </a:rPr>
              <a:t>Social </a:t>
            </a:r>
            <a:r>
              <a:rPr lang="en-GB" dirty="0">
                <a:solidFill>
                  <a:schemeClr val="tx1"/>
                </a:solidFill>
              </a:rPr>
              <a:t>integration problems (mobility, work, employment).</a:t>
            </a:r>
            <a:endParaRPr lang="lt-LT" dirty="0">
              <a:solidFill>
                <a:schemeClr val="tx1"/>
              </a:solidFill>
            </a:endParaRPr>
          </a:p>
          <a:p>
            <a:pPr marL="0" indent="0">
              <a:buNone/>
            </a:pPr>
            <a:endParaRPr lang="lt-LT" dirty="0"/>
          </a:p>
        </p:txBody>
      </p:sp>
      <p:sp>
        <p:nvSpPr>
          <p:cNvPr id="2" name="Antraštė 1"/>
          <p:cNvSpPr>
            <a:spLocks noGrp="1"/>
          </p:cNvSpPr>
          <p:nvPr>
            <p:ph type="title"/>
          </p:nvPr>
        </p:nvSpPr>
        <p:spPr>
          <a:xfrm>
            <a:off x="457200" y="476672"/>
            <a:ext cx="8147248" cy="1656184"/>
          </a:xfrm>
        </p:spPr>
        <p:txBody>
          <a:bodyPr>
            <a:noAutofit/>
          </a:bodyPr>
          <a:lstStyle/>
          <a:p>
            <a:r>
              <a:rPr lang="en-GB" sz="3200" dirty="0" smtClean="0">
                <a:solidFill>
                  <a:schemeClr val="tx1"/>
                </a:solidFill>
              </a:rPr>
              <a:t>The main problems faced by disabled people in Lithuania are:</a:t>
            </a:r>
            <a:r>
              <a:rPr lang="lt-LT" sz="3200" dirty="0" smtClean="0">
                <a:solidFill>
                  <a:schemeClr val="tx1"/>
                </a:solidFill>
              </a:rPr>
              <a:t/>
            </a:r>
            <a:br>
              <a:rPr lang="lt-LT" sz="3200" dirty="0" smtClean="0">
                <a:solidFill>
                  <a:schemeClr val="tx1"/>
                </a:solidFill>
              </a:rPr>
            </a:br>
            <a:endParaRPr lang="lt-LT" sz="3200" dirty="0">
              <a:solidFill>
                <a:schemeClr val="tx1"/>
              </a:solidFill>
            </a:endParaRPr>
          </a:p>
        </p:txBody>
      </p:sp>
    </p:spTree>
    <p:extLst>
      <p:ext uri="{BB962C8B-B14F-4D97-AF65-F5344CB8AC3E}">
        <p14:creationId xmlns:p14="http://schemas.microsoft.com/office/powerpoint/2010/main" xmlns="" val="1138452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23528" y="2675466"/>
            <a:ext cx="8496943" cy="3849877"/>
          </a:xfrm>
        </p:spPr>
        <p:txBody>
          <a:bodyPr>
            <a:noAutofit/>
          </a:bodyPr>
          <a:lstStyle/>
          <a:p>
            <a:pPr algn="just"/>
            <a:r>
              <a:rPr lang="en-GB" dirty="0">
                <a:solidFill>
                  <a:schemeClr val="tx1"/>
                </a:solidFill>
              </a:rPr>
              <a:t>The Department for the Affairs of disabled at the MSSL (Public Institution)</a:t>
            </a:r>
            <a:endParaRPr lang="lt-LT" dirty="0">
              <a:solidFill>
                <a:schemeClr val="tx1"/>
              </a:solidFill>
            </a:endParaRPr>
          </a:p>
          <a:p>
            <a:pPr algn="just"/>
            <a:r>
              <a:rPr lang="en-GB" dirty="0" smtClean="0">
                <a:solidFill>
                  <a:schemeClr val="tx1"/>
                </a:solidFill>
              </a:rPr>
              <a:t>Lithuanian </a:t>
            </a:r>
            <a:r>
              <a:rPr lang="en-GB" dirty="0">
                <a:solidFill>
                  <a:schemeClr val="tx1"/>
                </a:solidFill>
              </a:rPr>
              <a:t>Association of Disabled People (NGO)</a:t>
            </a:r>
            <a:endParaRPr lang="lt-LT" dirty="0">
              <a:solidFill>
                <a:schemeClr val="tx1"/>
              </a:solidFill>
            </a:endParaRPr>
          </a:p>
          <a:p>
            <a:pPr algn="just"/>
            <a:r>
              <a:rPr lang="en-GB" dirty="0" smtClean="0">
                <a:solidFill>
                  <a:schemeClr val="tx1"/>
                </a:solidFill>
              </a:rPr>
              <a:t>The </a:t>
            </a:r>
            <a:r>
              <a:rPr lang="en-GB" dirty="0">
                <a:solidFill>
                  <a:schemeClr val="tx1"/>
                </a:solidFill>
              </a:rPr>
              <a:t>Association of Lithuanian National Forum of the Disabled (15 non-governmental organizations of the disabled are the members of the Forum.  This Forum brings together institutions which care about the social integration of people with disabilities. Membership is open to non-governmental organizations, educational institutions and institutes, and individuals.)</a:t>
            </a:r>
            <a:endParaRPr lang="lt-LT" dirty="0">
              <a:solidFill>
                <a:schemeClr val="tx1"/>
              </a:solidFill>
            </a:endParaRPr>
          </a:p>
          <a:p>
            <a:pPr algn="just">
              <a:buFont typeface="Wingdings" pitchFamily="2" charset="2"/>
              <a:buChar char="ü"/>
            </a:pPr>
            <a:endParaRPr lang="lt-LT" sz="2200" dirty="0">
              <a:solidFill>
                <a:schemeClr val="tx1"/>
              </a:solidFill>
            </a:endParaRPr>
          </a:p>
        </p:txBody>
      </p:sp>
      <p:sp>
        <p:nvSpPr>
          <p:cNvPr id="2" name="Antraštė 1"/>
          <p:cNvSpPr>
            <a:spLocks noGrp="1"/>
          </p:cNvSpPr>
          <p:nvPr>
            <p:ph type="title"/>
          </p:nvPr>
        </p:nvSpPr>
        <p:spPr>
          <a:xfrm>
            <a:off x="611560" y="116632"/>
            <a:ext cx="8229600" cy="1800200"/>
          </a:xfrm>
        </p:spPr>
        <p:txBody>
          <a:bodyPr>
            <a:noAutofit/>
          </a:bodyPr>
          <a:lstStyle/>
          <a:p>
            <a:r>
              <a:rPr lang="lt-LT" sz="2400" dirty="0" smtClean="0"/>
              <a:t/>
            </a:r>
            <a:br>
              <a:rPr lang="lt-LT" sz="2400" dirty="0" smtClean="0"/>
            </a:br>
            <a:r>
              <a:rPr lang="en-GB" sz="3200" dirty="0" smtClean="0">
                <a:solidFill>
                  <a:schemeClr val="tx1"/>
                </a:solidFill>
              </a:rPr>
              <a:t>A variety of organizations brings together people with disabilities, protects them and helps to solve their problems:</a:t>
            </a:r>
            <a:r>
              <a:rPr lang="lt-LT" sz="3200" dirty="0" smtClean="0">
                <a:solidFill>
                  <a:schemeClr val="tx1"/>
                </a:solidFill>
              </a:rPr>
              <a:t/>
            </a:r>
            <a:br>
              <a:rPr lang="lt-LT" sz="3200" dirty="0" smtClean="0">
                <a:solidFill>
                  <a:schemeClr val="tx1"/>
                </a:solidFill>
              </a:rPr>
            </a:br>
            <a:endParaRPr lang="lt-LT" sz="3200" dirty="0">
              <a:solidFill>
                <a:schemeClr val="tx1"/>
              </a:solidFill>
            </a:endParaRPr>
          </a:p>
        </p:txBody>
      </p:sp>
    </p:spTree>
    <p:extLst>
      <p:ext uri="{BB962C8B-B14F-4D97-AF65-F5344CB8AC3E}">
        <p14:creationId xmlns:p14="http://schemas.microsoft.com/office/powerpoint/2010/main" xmlns="" val="1334860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r>
              <a:rPr lang="en-GB" dirty="0" smtClean="0">
                <a:solidFill>
                  <a:schemeClr val="tx1"/>
                </a:solidFill>
              </a:rPr>
              <a:t>36 </a:t>
            </a:r>
            <a:r>
              <a:rPr lang="en-GB" dirty="0">
                <a:solidFill>
                  <a:schemeClr val="tx1"/>
                </a:solidFill>
              </a:rPr>
              <a:t>(26 of them are state) stationary social care institutions for adults with disabilities;</a:t>
            </a:r>
            <a:endParaRPr lang="lt-LT" dirty="0">
              <a:solidFill>
                <a:schemeClr val="tx1"/>
              </a:solidFill>
            </a:endParaRPr>
          </a:p>
          <a:p>
            <a:r>
              <a:rPr lang="en-GB" dirty="0" smtClean="0">
                <a:solidFill>
                  <a:schemeClr val="tx1"/>
                </a:solidFill>
              </a:rPr>
              <a:t>More </a:t>
            </a:r>
            <a:r>
              <a:rPr lang="en-GB" dirty="0">
                <a:solidFill>
                  <a:schemeClr val="tx1"/>
                </a:solidFill>
              </a:rPr>
              <a:t>than 10 independent living centres;</a:t>
            </a:r>
            <a:endParaRPr lang="lt-LT" dirty="0">
              <a:solidFill>
                <a:schemeClr val="tx1"/>
              </a:solidFill>
            </a:endParaRPr>
          </a:p>
          <a:p>
            <a:r>
              <a:rPr lang="en-GB" dirty="0" smtClean="0">
                <a:solidFill>
                  <a:schemeClr val="tx1"/>
                </a:solidFill>
              </a:rPr>
              <a:t>Child </a:t>
            </a:r>
            <a:r>
              <a:rPr lang="en-GB" dirty="0">
                <a:solidFill>
                  <a:schemeClr val="tx1"/>
                </a:solidFill>
              </a:rPr>
              <a:t>Care Homes.</a:t>
            </a:r>
            <a:endParaRPr lang="lt-LT" dirty="0">
              <a:solidFill>
                <a:schemeClr val="tx1"/>
              </a:solidFill>
            </a:endParaRPr>
          </a:p>
          <a:p>
            <a:endParaRPr lang="lt-LT" dirty="0"/>
          </a:p>
        </p:txBody>
      </p:sp>
      <p:sp>
        <p:nvSpPr>
          <p:cNvPr id="2" name="Antraštė 1"/>
          <p:cNvSpPr>
            <a:spLocks noGrp="1"/>
          </p:cNvSpPr>
          <p:nvPr>
            <p:ph type="title"/>
          </p:nvPr>
        </p:nvSpPr>
        <p:spPr>
          <a:xfrm>
            <a:off x="457200" y="338328"/>
            <a:ext cx="8229600" cy="1866536"/>
          </a:xfrm>
        </p:spPr>
        <p:txBody>
          <a:bodyPr>
            <a:normAutofit/>
          </a:bodyPr>
          <a:lstStyle/>
          <a:p>
            <a:r>
              <a:rPr lang="en-GB" sz="3200" dirty="0" smtClean="0">
                <a:solidFill>
                  <a:schemeClr val="tx1"/>
                </a:solidFill>
              </a:rPr>
              <a:t>Institutions which provide the disabled with housing and social services in Lithuania:</a:t>
            </a:r>
            <a:endParaRPr lang="lt-LT" sz="3200" dirty="0">
              <a:solidFill>
                <a:schemeClr val="tx1"/>
              </a:solidFill>
            </a:endParaRPr>
          </a:p>
        </p:txBody>
      </p:sp>
    </p:spTree>
    <p:extLst>
      <p:ext uri="{BB962C8B-B14F-4D97-AF65-F5344CB8AC3E}">
        <p14:creationId xmlns:p14="http://schemas.microsoft.com/office/powerpoint/2010/main" xmlns="" val="3868174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51520" y="2420888"/>
            <a:ext cx="8640960" cy="4248472"/>
          </a:xfrm>
        </p:spPr>
        <p:txBody>
          <a:bodyPr>
            <a:normAutofit fontScale="92500" lnSpcReduction="10000"/>
          </a:bodyPr>
          <a:lstStyle/>
          <a:p>
            <a:pPr algn="just"/>
            <a:r>
              <a:rPr lang="en-GB" dirty="0" smtClean="0">
                <a:solidFill>
                  <a:schemeClr val="tx1"/>
                </a:solidFill>
              </a:rPr>
              <a:t>Secondary </a:t>
            </a:r>
            <a:r>
              <a:rPr lang="en-GB" dirty="0">
                <a:solidFill>
                  <a:schemeClr val="tx1"/>
                </a:solidFill>
              </a:rPr>
              <a:t>schools (Full integration - individuals with special needs attend general education institution and they are provided with minimum special assistance or are not provided any assistance at all. Partial integration - individuals with special needs attend are provided with combined education in special education and general education institutions)</a:t>
            </a:r>
            <a:endParaRPr lang="lt-LT" dirty="0">
              <a:solidFill>
                <a:schemeClr val="tx1"/>
              </a:solidFill>
            </a:endParaRPr>
          </a:p>
          <a:p>
            <a:pPr algn="just"/>
            <a:r>
              <a:rPr lang="en-GB" dirty="0" smtClean="0">
                <a:solidFill>
                  <a:schemeClr val="tx1"/>
                </a:solidFill>
              </a:rPr>
              <a:t>Pre-schools</a:t>
            </a:r>
            <a:r>
              <a:rPr lang="en-GB" dirty="0">
                <a:solidFill>
                  <a:schemeClr val="tx1"/>
                </a:solidFill>
              </a:rPr>
              <a:t>;</a:t>
            </a:r>
            <a:endParaRPr lang="lt-LT" dirty="0">
              <a:solidFill>
                <a:schemeClr val="tx1"/>
              </a:solidFill>
            </a:endParaRPr>
          </a:p>
          <a:p>
            <a:pPr algn="just"/>
            <a:r>
              <a:rPr lang="en-GB" dirty="0" smtClean="0">
                <a:solidFill>
                  <a:schemeClr val="tx1"/>
                </a:solidFill>
              </a:rPr>
              <a:t>Special </a:t>
            </a:r>
            <a:r>
              <a:rPr lang="en-GB" dirty="0">
                <a:solidFill>
                  <a:schemeClr val="tx1"/>
                </a:solidFill>
              </a:rPr>
              <a:t>education institutions for children with special needs;</a:t>
            </a:r>
            <a:endParaRPr lang="lt-LT" dirty="0">
              <a:solidFill>
                <a:schemeClr val="tx1"/>
              </a:solidFill>
            </a:endParaRPr>
          </a:p>
          <a:p>
            <a:pPr algn="just"/>
            <a:r>
              <a:rPr lang="en-GB" dirty="0" smtClean="0">
                <a:solidFill>
                  <a:schemeClr val="tx1"/>
                </a:solidFill>
              </a:rPr>
              <a:t>In </a:t>
            </a:r>
            <a:r>
              <a:rPr lang="en-GB" dirty="0">
                <a:solidFill>
                  <a:schemeClr val="tx1"/>
                </a:solidFill>
              </a:rPr>
              <a:t>speech therapy specialised kindergartens;</a:t>
            </a:r>
            <a:endParaRPr lang="lt-LT" dirty="0">
              <a:solidFill>
                <a:schemeClr val="tx1"/>
              </a:solidFill>
            </a:endParaRPr>
          </a:p>
          <a:p>
            <a:pPr algn="just"/>
            <a:r>
              <a:rPr lang="en-GB" dirty="0" smtClean="0">
                <a:solidFill>
                  <a:schemeClr val="tx1"/>
                </a:solidFill>
              </a:rPr>
              <a:t>Day </a:t>
            </a:r>
            <a:r>
              <a:rPr lang="en-GB" dirty="0">
                <a:solidFill>
                  <a:schemeClr val="tx1"/>
                </a:solidFill>
              </a:rPr>
              <a:t>care centres;</a:t>
            </a:r>
            <a:endParaRPr lang="lt-LT" dirty="0">
              <a:solidFill>
                <a:schemeClr val="tx1"/>
              </a:solidFill>
            </a:endParaRPr>
          </a:p>
          <a:p>
            <a:pPr algn="just"/>
            <a:r>
              <a:rPr lang="en-GB" dirty="0" smtClean="0">
                <a:solidFill>
                  <a:schemeClr val="tx1"/>
                </a:solidFill>
              </a:rPr>
              <a:t>Day </a:t>
            </a:r>
            <a:r>
              <a:rPr lang="en-GB" dirty="0">
                <a:solidFill>
                  <a:schemeClr val="tx1"/>
                </a:solidFill>
              </a:rPr>
              <a:t>care social groups;</a:t>
            </a:r>
            <a:endParaRPr lang="lt-LT" dirty="0">
              <a:solidFill>
                <a:schemeClr val="tx1"/>
              </a:solidFill>
            </a:endParaRPr>
          </a:p>
          <a:p>
            <a:pPr algn="just"/>
            <a:r>
              <a:rPr lang="en-GB" dirty="0" smtClean="0">
                <a:solidFill>
                  <a:schemeClr val="tx1"/>
                </a:solidFill>
              </a:rPr>
              <a:t>Might </a:t>
            </a:r>
            <a:r>
              <a:rPr lang="en-GB" dirty="0">
                <a:solidFill>
                  <a:schemeClr val="tx1"/>
                </a:solidFill>
              </a:rPr>
              <a:t>be provided with education at home.</a:t>
            </a:r>
            <a:endParaRPr lang="lt-LT" dirty="0">
              <a:solidFill>
                <a:schemeClr val="tx1"/>
              </a:solidFill>
            </a:endParaRPr>
          </a:p>
          <a:p>
            <a:endParaRPr lang="lt-LT" dirty="0"/>
          </a:p>
        </p:txBody>
      </p:sp>
      <p:sp>
        <p:nvSpPr>
          <p:cNvPr id="2" name="Antraštė 1"/>
          <p:cNvSpPr>
            <a:spLocks noGrp="1"/>
          </p:cNvSpPr>
          <p:nvPr>
            <p:ph type="title"/>
          </p:nvPr>
        </p:nvSpPr>
        <p:spPr>
          <a:xfrm>
            <a:off x="457200" y="338328"/>
            <a:ext cx="8229600" cy="1506496"/>
          </a:xfrm>
        </p:spPr>
        <p:txBody>
          <a:bodyPr>
            <a:noAutofit/>
          </a:bodyPr>
          <a:lstStyle/>
          <a:p>
            <a:r>
              <a:rPr lang="en-GB" sz="3200" dirty="0" smtClean="0">
                <a:solidFill>
                  <a:schemeClr val="tx1"/>
                </a:solidFill>
              </a:rPr>
              <a:t>Children with disabilities are educated to the age of 18 at:</a:t>
            </a:r>
            <a:r>
              <a:rPr lang="lt-LT" sz="3200" dirty="0" smtClean="0">
                <a:solidFill>
                  <a:schemeClr val="tx1"/>
                </a:solidFill>
              </a:rPr>
              <a:t/>
            </a:r>
            <a:br>
              <a:rPr lang="lt-LT" sz="3200" dirty="0" smtClean="0">
                <a:solidFill>
                  <a:schemeClr val="tx1"/>
                </a:solidFill>
              </a:rPr>
            </a:br>
            <a:endParaRPr lang="lt-LT" sz="3200" dirty="0">
              <a:solidFill>
                <a:schemeClr val="tx1"/>
              </a:solidFill>
            </a:endParaRPr>
          </a:p>
        </p:txBody>
      </p:sp>
    </p:spTree>
    <p:extLst>
      <p:ext uri="{BB962C8B-B14F-4D97-AF65-F5344CB8AC3E}">
        <p14:creationId xmlns:p14="http://schemas.microsoft.com/office/powerpoint/2010/main" xmlns="" val="1157362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79512" y="2609528"/>
            <a:ext cx="8712967" cy="4248472"/>
          </a:xfrm>
        </p:spPr>
        <p:txBody>
          <a:bodyPr>
            <a:normAutofit fontScale="70000" lnSpcReduction="20000"/>
          </a:bodyPr>
          <a:lstStyle/>
          <a:p>
            <a:pPr algn="just"/>
            <a:r>
              <a:rPr lang="en-GB" sz="3100" dirty="0" smtClean="0">
                <a:solidFill>
                  <a:schemeClr val="tx1"/>
                </a:solidFill>
              </a:rPr>
              <a:t>Information</a:t>
            </a:r>
            <a:r>
              <a:rPr lang="en-GB" sz="3100" dirty="0">
                <a:solidFill>
                  <a:schemeClr val="tx1"/>
                </a:solidFill>
              </a:rPr>
              <a:t>. </a:t>
            </a:r>
            <a:endParaRPr lang="lt-LT" sz="3100" dirty="0">
              <a:solidFill>
                <a:schemeClr val="tx1"/>
              </a:solidFill>
            </a:endParaRPr>
          </a:p>
          <a:p>
            <a:pPr algn="just"/>
            <a:r>
              <a:rPr lang="en-GB" sz="3100" dirty="0" smtClean="0">
                <a:solidFill>
                  <a:schemeClr val="tx1"/>
                </a:solidFill>
              </a:rPr>
              <a:t>Emotional </a:t>
            </a:r>
            <a:r>
              <a:rPr lang="en-GB" sz="3100" dirty="0">
                <a:solidFill>
                  <a:schemeClr val="tx1"/>
                </a:solidFill>
              </a:rPr>
              <a:t>support needs. Formal and informal sources of support and help support needs, bearing in mind that the support consists of a complex system of social relations.</a:t>
            </a:r>
            <a:endParaRPr lang="lt-LT" sz="3100" dirty="0">
              <a:solidFill>
                <a:schemeClr val="tx1"/>
              </a:solidFill>
            </a:endParaRPr>
          </a:p>
          <a:p>
            <a:pPr algn="just"/>
            <a:r>
              <a:rPr lang="en-GB" sz="3100" dirty="0" smtClean="0">
                <a:solidFill>
                  <a:schemeClr val="tx1"/>
                </a:solidFill>
              </a:rPr>
              <a:t>Help </a:t>
            </a:r>
            <a:r>
              <a:rPr lang="en-GB" sz="3100" dirty="0">
                <a:solidFill>
                  <a:schemeClr val="tx1"/>
                </a:solidFill>
              </a:rPr>
              <a:t>to explain the child’s situation in a right manner. Family needs help to explain the child's condition to other people and help them understand what it means to be a parent of a disabled child.</a:t>
            </a:r>
            <a:endParaRPr lang="lt-LT" sz="3100" dirty="0">
              <a:solidFill>
                <a:schemeClr val="tx1"/>
              </a:solidFill>
            </a:endParaRPr>
          </a:p>
          <a:p>
            <a:pPr algn="just"/>
            <a:r>
              <a:rPr lang="en-GB" sz="3100" dirty="0" smtClean="0">
                <a:solidFill>
                  <a:schemeClr val="tx1"/>
                </a:solidFill>
              </a:rPr>
              <a:t>Community </a:t>
            </a:r>
            <a:r>
              <a:rPr lang="en-GB" sz="3100" dirty="0">
                <a:solidFill>
                  <a:schemeClr val="tx1"/>
                </a:solidFill>
              </a:rPr>
              <a:t>support needs; needs to know about getting help and community-based services for family with disabled child.</a:t>
            </a:r>
            <a:endParaRPr lang="lt-LT" sz="3100" dirty="0">
              <a:solidFill>
                <a:schemeClr val="tx1"/>
              </a:solidFill>
            </a:endParaRPr>
          </a:p>
          <a:p>
            <a:pPr algn="just"/>
            <a:r>
              <a:rPr lang="en-GB" sz="3100" dirty="0" smtClean="0">
                <a:solidFill>
                  <a:schemeClr val="tx1"/>
                </a:solidFill>
              </a:rPr>
              <a:t>Financial </a:t>
            </a:r>
            <a:r>
              <a:rPr lang="en-GB" sz="3100" dirty="0">
                <a:solidFill>
                  <a:schemeClr val="tx1"/>
                </a:solidFill>
              </a:rPr>
              <a:t>support needs. Basic living expenses and costs related to the child's disability needs.</a:t>
            </a:r>
            <a:endParaRPr lang="lt-LT" sz="3100" dirty="0">
              <a:solidFill>
                <a:schemeClr val="tx1"/>
              </a:solidFill>
            </a:endParaRPr>
          </a:p>
          <a:p>
            <a:pPr algn="just"/>
            <a:r>
              <a:rPr lang="en-GB" sz="3100" dirty="0" smtClean="0">
                <a:solidFill>
                  <a:schemeClr val="tx1"/>
                </a:solidFill>
              </a:rPr>
              <a:t>Family </a:t>
            </a:r>
            <a:r>
              <a:rPr lang="en-GB" sz="3100" dirty="0">
                <a:solidFill>
                  <a:schemeClr val="tx1"/>
                </a:solidFill>
              </a:rPr>
              <a:t>operation needs. Consultation needs in order to support the successful functioning of the family roles and tasks.</a:t>
            </a:r>
            <a:endParaRPr lang="lt-LT" sz="3100" dirty="0">
              <a:solidFill>
                <a:schemeClr val="tx1"/>
              </a:solidFill>
            </a:endParaRPr>
          </a:p>
          <a:p>
            <a:endParaRPr lang="lt-LT" dirty="0"/>
          </a:p>
        </p:txBody>
      </p:sp>
      <p:sp>
        <p:nvSpPr>
          <p:cNvPr id="2" name="Antraštė 1"/>
          <p:cNvSpPr>
            <a:spLocks noGrp="1"/>
          </p:cNvSpPr>
          <p:nvPr>
            <p:ph type="title"/>
          </p:nvPr>
        </p:nvSpPr>
        <p:spPr>
          <a:xfrm>
            <a:off x="467544" y="620688"/>
            <a:ext cx="8229600" cy="1584176"/>
          </a:xfrm>
        </p:spPr>
        <p:txBody>
          <a:bodyPr>
            <a:normAutofit/>
          </a:bodyPr>
          <a:lstStyle/>
          <a:p>
            <a:r>
              <a:rPr lang="en-GB" sz="3200" dirty="0">
                <a:solidFill>
                  <a:schemeClr val="tx1"/>
                </a:solidFill>
              </a:rPr>
              <a:t>Families with disabled children experience lack of:</a:t>
            </a:r>
            <a:r>
              <a:rPr lang="lt-LT" sz="3200" dirty="0">
                <a:solidFill>
                  <a:schemeClr val="tx1"/>
                </a:solidFill>
              </a:rPr>
              <a:t/>
            </a:r>
            <a:br>
              <a:rPr lang="lt-LT" sz="3200" dirty="0">
                <a:solidFill>
                  <a:schemeClr val="tx1"/>
                </a:solidFill>
              </a:rPr>
            </a:br>
            <a:endParaRPr lang="lt-LT" sz="3200" dirty="0">
              <a:solidFill>
                <a:schemeClr val="tx1"/>
              </a:solidFill>
            </a:endParaRPr>
          </a:p>
        </p:txBody>
      </p:sp>
    </p:spTree>
    <p:extLst>
      <p:ext uri="{BB962C8B-B14F-4D97-AF65-F5344CB8AC3E}">
        <p14:creationId xmlns:p14="http://schemas.microsoft.com/office/powerpoint/2010/main" xmlns="" val="952498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51521" y="2492896"/>
            <a:ext cx="8640960" cy="4104456"/>
          </a:xfrm>
        </p:spPr>
        <p:txBody>
          <a:bodyPr>
            <a:normAutofit fontScale="77500" lnSpcReduction="20000"/>
          </a:bodyPr>
          <a:lstStyle/>
          <a:p>
            <a:pPr algn="just"/>
            <a:r>
              <a:rPr lang="en-GB" sz="2900" dirty="0" smtClean="0">
                <a:solidFill>
                  <a:schemeClr val="tx1"/>
                </a:solidFill>
              </a:rPr>
              <a:t>Lack </a:t>
            </a:r>
            <a:r>
              <a:rPr lang="en-GB" sz="2900" dirty="0">
                <a:solidFill>
                  <a:schemeClr val="tx1"/>
                </a:solidFill>
              </a:rPr>
              <a:t>of professionals (psychologists, teachers, assistants, surdopedagogues, tiflopedagogues);</a:t>
            </a:r>
            <a:endParaRPr lang="lt-LT" sz="2900" dirty="0">
              <a:solidFill>
                <a:schemeClr val="tx1"/>
              </a:solidFill>
            </a:endParaRPr>
          </a:p>
          <a:p>
            <a:pPr algn="just"/>
            <a:r>
              <a:rPr lang="en-GB" sz="2900" dirty="0" smtClean="0">
                <a:solidFill>
                  <a:schemeClr val="tx1"/>
                </a:solidFill>
              </a:rPr>
              <a:t>Teachers </a:t>
            </a:r>
            <a:r>
              <a:rPr lang="en-GB" sz="2900" dirty="0">
                <a:solidFill>
                  <a:schemeClr val="tx1"/>
                </a:solidFill>
              </a:rPr>
              <a:t>lack for competence working with children with special education needs;</a:t>
            </a:r>
            <a:endParaRPr lang="lt-LT" sz="2900" dirty="0">
              <a:solidFill>
                <a:schemeClr val="tx1"/>
              </a:solidFill>
            </a:endParaRPr>
          </a:p>
          <a:p>
            <a:pPr algn="just"/>
            <a:r>
              <a:rPr lang="en-GB" sz="2900" dirty="0" smtClean="0">
                <a:solidFill>
                  <a:schemeClr val="tx1"/>
                </a:solidFill>
              </a:rPr>
              <a:t>Positive </a:t>
            </a:r>
            <a:r>
              <a:rPr lang="en-GB" sz="2900" dirty="0">
                <a:solidFill>
                  <a:schemeClr val="tx1"/>
                </a:solidFill>
              </a:rPr>
              <a:t>approach to the process;</a:t>
            </a:r>
            <a:endParaRPr lang="lt-LT" sz="2900" dirty="0">
              <a:solidFill>
                <a:schemeClr val="tx1"/>
              </a:solidFill>
            </a:endParaRPr>
          </a:p>
          <a:p>
            <a:pPr algn="just"/>
            <a:r>
              <a:rPr lang="en-GB" sz="2900" dirty="0" smtClean="0">
                <a:solidFill>
                  <a:schemeClr val="tx1"/>
                </a:solidFill>
              </a:rPr>
              <a:t>Unequipped </a:t>
            </a:r>
            <a:r>
              <a:rPr lang="en-GB" sz="2900" dirty="0">
                <a:solidFill>
                  <a:schemeClr val="tx1"/>
                </a:solidFill>
              </a:rPr>
              <a:t>physical environment of schools;</a:t>
            </a:r>
            <a:endParaRPr lang="lt-LT" sz="2900" dirty="0">
              <a:solidFill>
                <a:schemeClr val="tx1"/>
              </a:solidFill>
            </a:endParaRPr>
          </a:p>
          <a:p>
            <a:pPr algn="just"/>
            <a:r>
              <a:rPr lang="en-GB" sz="2900" dirty="0" smtClean="0">
                <a:solidFill>
                  <a:schemeClr val="tx1"/>
                </a:solidFill>
              </a:rPr>
              <a:t>There </a:t>
            </a:r>
            <a:r>
              <a:rPr lang="en-GB" sz="2900" dirty="0">
                <a:solidFill>
                  <a:schemeClr val="tx1"/>
                </a:solidFill>
              </a:rPr>
              <a:t>is a lack of specialized equipment, ITC tools, methodological materials and textbooks are expensive. It is difficult to adapt textbooks and exercises for students educated under the developmental programs. There is a lack of quality of assistive technology for people with disabilities;</a:t>
            </a:r>
            <a:endParaRPr lang="lt-LT" sz="2900" dirty="0">
              <a:solidFill>
                <a:schemeClr val="tx1"/>
              </a:solidFill>
            </a:endParaRPr>
          </a:p>
          <a:p>
            <a:pPr algn="just"/>
            <a:r>
              <a:rPr lang="en-GB" sz="2900" dirty="0" smtClean="0">
                <a:solidFill>
                  <a:schemeClr val="tx1"/>
                </a:solidFill>
              </a:rPr>
              <a:t>Transportation </a:t>
            </a:r>
            <a:r>
              <a:rPr lang="en-GB" sz="2900" dirty="0">
                <a:solidFill>
                  <a:schemeClr val="tx1"/>
                </a:solidFill>
              </a:rPr>
              <a:t>of people with disabilities to the special education institutions doesn’t meet a want</a:t>
            </a:r>
            <a:r>
              <a:rPr lang="en-GB" sz="2900" dirty="0" smtClean="0">
                <a:solidFill>
                  <a:schemeClr val="tx1"/>
                </a:solidFill>
              </a:rPr>
              <a:t>.</a:t>
            </a:r>
            <a:endParaRPr lang="lt-LT" dirty="0"/>
          </a:p>
          <a:p>
            <a:endParaRPr lang="lt-LT" dirty="0"/>
          </a:p>
        </p:txBody>
      </p:sp>
      <p:sp>
        <p:nvSpPr>
          <p:cNvPr id="2" name="Antraštė 1"/>
          <p:cNvSpPr>
            <a:spLocks noGrp="1"/>
          </p:cNvSpPr>
          <p:nvPr>
            <p:ph type="title"/>
          </p:nvPr>
        </p:nvSpPr>
        <p:spPr>
          <a:xfrm>
            <a:off x="457200" y="620688"/>
            <a:ext cx="8229600" cy="1296144"/>
          </a:xfrm>
        </p:spPr>
        <p:txBody>
          <a:bodyPr>
            <a:noAutofit/>
          </a:bodyPr>
          <a:lstStyle/>
          <a:p>
            <a:r>
              <a:rPr lang="en-GB" sz="3200" dirty="0">
                <a:solidFill>
                  <a:schemeClr val="tx1"/>
                </a:solidFill>
              </a:rPr>
              <a:t>Educational institutions face the following problems:</a:t>
            </a:r>
            <a:r>
              <a:rPr lang="lt-LT" sz="3200" dirty="0">
                <a:solidFill>
                  <a:schemeClr val="tx1"/>
                </a:solidFill>
              </a:rPr>
              <a:t/>
            </a:r>
            <a:br>
              <a:rPr lang="lt-LT" sz="3200" dirty="0">
                <a:solidFill>
                  <a:schemeClr val="tx1"/>
                </a:solidFill>
              </a:rPr>
            </a:br>
            <a:endParaRPr lang="lt-LT" sz="3200" dirty="0">
              <a:solidFill>
                <a:schemeClr val="tx1"/>
              </a:solidFill>
            </a:endParaRPr>
          </a:p>
        </p:txBody>
      </p:sp>
    </p:spTree>
    <p:extLst>
      <p:ext uri="{BB962C8B-B14F-4D97-AF65-F5344CB8AC3E}">
        <p14:creationId xmlns:p14="http://schemas.microsoft.com/office/powerpoint/2010/main" xmlns="" val="323262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51520" y="476672"/>
            <a:ext cx="8373616" cy="2082560"/>
          </a:xfrm>
        </p:spPr>
        <p:txBody>
          <a:bodyPr>
            <a:noAutofit/>
          </a:bodyPr>
          <a:lstStyle/>
          <a:p>
            <a:r>
              <a:rPr lang="en-US" sz="2800" dirty="0">
                <a:solidFill>
                  <a:schemeClr val="tx1"/>
                </a:solidFill>
              </a:rPr>
              <a:t>Institutions which provide people with disabilities with housing and educational or/ and occupational services in </a:t>
            </a:r>
            <a:r>
              <a:rPr lang="en-US" sz="2800" dirty="0" err="1">
                <a:solidFill>
                  <a:schemeClr val="tx1"/>
                </a:solidFill>
              </a:rPr>
              <a:t>Kelmė</a:t>
            </a:r>
            <a:r>
              <a:rPr lang="en-US" sz="2800" dirty="0">
                <a:solidFill>
                  <a:schemeClr val="tx1"/>
                </a:solidFill>
              </a:rPr>
              <a:t> district:</a:t>
            </a:r>
            <a:br>
              <a:rPr lang="en-US" sz="2800" dirty="0">
                <a:solidFill>
                  <a:schemeClr val="tx1"/>
                </a:solidFill>
              </a:rPr>
            </a:br>
            <a:r>
              <a:rPr lang="lt-LT" sz="2800" dirty="0" smtClean="0">
                <a:solidFill>
                  <a:schemeClr val="tx1"/>
                </a:solidFill>
              </a:rPr>
              <a:t/>
            </a:r>
            <a:br>
              <a:rPr lang="lt-LT" sz="2800" dirty="0" smtClean="0">
                <a:solidFill>
                  <a:schemeClr val="tx1"/>
                </a:solidFill>
              </a:rPr>
            </a:br>
            <a:r>
              <a:rPr lang="en-US" sz="2800" b="1" i="1" dirty="0" err="1" smtClean="0">
                <a:solidFill>
                  <a:schemeClr val="tx1"/>
                </a:solidFill>
              </a:rPr>
              <a:t>Lioliai</a:t>
            </a:r>
            <a:r>
              <a:rPr lang="en-US" sz="2800" b="1" i="1" dirty="0" smtClean="0">
                <a:solidFill>
                  <a:schemeClr val="tx1"/>
                </a:solidFill>
              </a:rPr>
              <a:t> </a:t>
            </a:r>
            <a:r>
              <a:rPr lang="en-US" sz="2800" b="1" i="1" dirty="0">
                <a:solidFill>
                  <a:schemeClr val="tx1"/>
                </a:solidFill>
              </a:rPr>
              <a:t>Social Care Home</a:t>
            </a:r>
            <a:br>
              <a:rPr lang="en-US" sz="2800" b="1" i="1" dirty="0">
                <a:solidFill>
                  <a:schemeClr val="tx1"/>
                </a:solidFill>
              </a:rPr>
            </a:br>
            <a:endParaRPr lang="en-US" sz="2800" b="1" i="1" dirty="0">
              <a:solidFill>
                <a:schemeClr val="tx1"/>
              </a:solidFill>
            </a:endParaRPr>
          </a:p>
        </p:txBody>
      </p:sp>
      <p:pic>
        <p:nvPicPr>
          <p:cNvPr id="4" name="Turinio vietos rezervavimo ženklas 3" descr="DSCF0130"/>
          <p:cNvPicPr>
            <a:picLocks noGrp="1"/>
          </p:cNvPicPr>
          <p:nvPr>
            <p:ph sz="quarter" idx="13"/>
          </p:nvPr>
        </p:nvPicPr>
        <p:blipFill>
          <a:blip r:embed="rId2">
            <a:extLst>
              <a:ext uri="{28A0092B-C50C-407E-A947-70E740481C1C}">
                <a14:useLocalDpi xmlns:a14="http://schemas.microsoft.com/office/drawing/2010/main" xmlns="" val="0"/>
              </a:ext>
            </a:extLst>
          </a:blip>
          <a:stretch>
            <a:fillRect/>
          </a:stretch>
        </p:blipFill>
        <p:spPr bwMode="auto">
          <a:xfrm>
            <a:off x="1187624" y="2564904"/>
            <a:ext cx="2880319" cy="2880320"/>
          </a:xfrm>
          <a:prstGeom prst="rect">
            <a:avLst/>
          </a:prstGeom>
          <a:noFill/>
          <a:ln>
            <a:noFill/>
          </a:ln>
        </p:spPr>
      </p:pic>
      <p:pic>
        <p:nvPicPr>
          <p:cNvPr id="6" name="irc_mi" descr="http://www.ve.lt/uploads/img/catalog/1/1067/746/taupus-lietuviai-stebisi-europos-svaistunais.jpg"/>
          <p:cNvPicPr>
            <a:picLocks noGrp="1"/>
          </p:cNvPicPr>
          <p:nvPr>
            <p:ph sz="quarter" idx="14"/>
          </p:nvPr>
        </p:nvPicPr>
        <p:blipFill>
          <a:blip r:embed="rId3">
            <a:extLst>
              <a:ext uri="{28A0092B-C50C-407E-A947-70E740481C1C}">
                <a14:useLocalDpi xmlns:a14="http://schemas.microsoft.com/office/drawing/2010/main" xmlns="" val="0"/>
              </a:ext>
            </a:extLst>
          </a:blip>
          <a:srcRect/>
          <a:stretch>
            <a:fillRect/>
          </a:stretch>
        </p:blipFill>
        <p:spPr bwMode="auto">
          <a:xfrm>
            <a:off x="4788024" y="2564904"/>
            <a:ext cx="4038600" cy="2865122"/>
          </a:xfrm>
          <a:prstGeom prst="rect">
            <a:avLst/>
          </a:prstGeom>
          <a:noFill/>
          <a:ln>
            <a:noFill/>
          </a:ln>
        </p:spPr>
      </p:pic>
    </p:spTree>
    <p:extLst>
      <p:ext uri="{BB962C8B-B14F-4D97-AF65-F5344CB8AC3E}">
        <p14:creationId xmlns:p14="http://schemas.microsoft.com/office/powerpoint/2010/main" xmlns="" val="4271128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gos forma">
  <a:themeElements>
    <a:clrScheme name="Bangos form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angos form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ngos form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142</TotalTime>
  <Words>687</Words>
  <Application>Microsoft Office PowerPoint</Application>
  <PresentationFormat>Demonstracija ekrane (4:3)</PresentationFormat>
  <Paragraphs>50</Paragraphs>
  <Slides>15</Slides>
  <Notes>0</Notes>
  <HiddenSlides>0</HiddenSlides>
  <MMClips>0</MMClips>
  <ScaleCrop>false</ScaleCrop>
  <HeadingPairs>
    <vt:vector size="4" baseType="variant">
      <vt:variant>
        <vt:lpstr>Tema</vt:lpstr>
      </vt:variant>
      <vt:variant>
        <vt:i4>1</vt:i4>
      </vt:variant>
      <vt:variant>
        <vt:lpstr>Skaidrių pavadinimai</vt:lpstr>
      </vt:variant>
      <vt:variant>
        <vt:i4>15</vt:i4>
      </vt:variant>
    </vt:vector>
  </HeadingPairs>
  <TitlesOfParts>
    <vt:vector size="16" baseType="lpstr">
      <vt:lpstr>Bangos forma</vt:lpstr>
      <vt:lpstr>Situation of People with Disabilities in Lithuania </vt:lpstr>
      <vt:lpstr>Skaidrė 2</vt:lpstr>
      <vt:lpstr>The main problems faced by disabled people in Lithuania are: </vt:lpstr>
      <vt:lpstr> A variety of organizations brings together people with disabilities, protects them and helps to solve their problems: </vt:lpstr>
      <vt:lpstr>Institutions which provide the disabled with housing and social services in Lithuania:</vt:lpstr>
      <vt:lpstr>Children with disabilities are educated to the age of 18 at: </vt:lpstr>
      <vt:lpstr>Families with disabled children experience lack of: </vt:lpstr>
      <vt:lpstr>Educational institutions face the following problems: </vt:lpstr>
      <vt:lpstr>Institutions which provide people with disabilities with housing and educational or/ and occupational services in Kelmė district:  Lioliai Social Care Home </vt:lpstr>
      <vt:lpstr>Vijurkų Child Care Home</vt:lpstr>
      <vt:lpstr>Kelme Special School</vt:lpstr>
      <vt:lpstr>Day Centre „Parama“</vt:lpstr>
      <vt:lpstr>„Kūlverstuko“ Nursery-Kindergarten</vt:lpstr>
      <vt:lpstr>Thank  you  for your attention   </vt:lpstr>
      <vt:lpstr>Skaidrė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 of People with Disabilities in Lithuania</dc:title>
  <dc:creator>Vartotojas</dc:creator>
  <cp:lastModifiedBy>Vartotojas</cp:lastModifiedBy>
  <cp:revision>13</cp:revision>
  <dcterms:created xsi:type="dcterms:W3CDTF">2014-10-21T05:28:10Z</dcterms:created>
  <dcterms:modified xsi:type="dcterms:W3CDTF">2016-06-28T10:33:26Z</dcterms:modified>
</cp:coreProperties>
</file>