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7" r:id="rId12"/>
    <p:sldId id="269" r:id="rId13"/>
    <p:sldId id="270" r:id="rId14"/>
    <p:sldId id="271" r:id="rId15"/>
    <p:sldId id="272" r:id="rId16"/>
    <p:sldId id="265" r:id="rId17"/>
    <p:sldId id="274" r:id="rId18"/>
    <p:sldId id="273" r:id="rId19"/>
    <p:sldId id="275" r:id="rId20"/>
    <p:sldId id="277" r:id="rId21"/>
    <p:sldId id="276" r:id="rId22"/>
    <p:sldId id="278"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429" autoAdjust="0"/>
    <p:restoredTop sz="94660"/>
  </p:normalViewPr>
  <p:slideViewPr>
    <p:cSldViewPr snapToGrid="0">
      <p:cViewPr varScale="1">
        <p:scale>
          <a:sx n="85" d="100"/>
          <a:sy n="85" d="100"/>
        </p:scale>
        <p:origin x="-773" y="-8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o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pt-PT" smtClean="0"/>
              <a:t>Clique para editar o estilo</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PT" smtClean="0"/>
              <a:t>Clique para editar o estilo do subtítulo do Modelo Global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pt-PT" smtClean="0"/>
              <a:t>Clique para editar o estilo</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PT" smtClean="0"/>
              <a:t>Editar os estilos de texto do Modelo Global</a:t>
            </a:r>
          </a:p>
        </p:txBody>
      </p:sp>
      <p:sp>
        <p:nvSpPr>
          <p:cNvPr id="4" name="Date Placeholder 3"/>
          <p:cNvSpPr>
            <a:spLocks noGrp="1"/>
          </p:cNvSpPr>
          <p:nvPr>
            <p:ph type="dt" sz="half" idx="10"/>
          </p:nvPr>
        </p:nvSpPr>
        <p:spPr/>
        <p:txBody>
          <a:bodyPr/>
          <a:lstStyle/>
          <a:p>
            <a:fld id="{B61BEF0D-F0BB-DE4B-95CE-6DB70DBA9567}" type="datetimeFigureOut">
              <a:rPr lang="en-US" dirty="0"/>
              <a:pPr/>
              <a:t>6/27/2018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t-PT" smtClean="0"/>
              <a:t>Clique para editar o estilo</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PT" smtClean="0"/>
              <a:t>Editar os estilos de texto do Modelo Global</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PT" smtClean="0"/>
              <a:t>Editar os estilos de texto do Modelo Global</a:t>
            </a:r>
          </a:p>
        </p:txBody>
      </p:sp>
      <p:sp>
        <p:nvSpPr>
          <p:cNvPr id="4" name="Date Placeholder 3"/>
          <p:cNvSpPr>
            <a:spLocks noGrp="1"/>
          </p:cNvSpPr>
          <p:nvPr>
            <p:ph type="dt" sz="half" idx="10"/>
          </p:nvPr>
        </p:nvSpPr>
        <p:spPr/>
        <p:txBody>
          <a:bodyPr/>
          <a:lstStyle/>
          <a:p>
            <a:fld id="{B61BEF0D-F0BB-DE4B-95CE-6DB70DBA9567}" type="datetimeFigureOut">
              <a:rPr lang="en-US" dirty="0"/>
              <a:pPr/>
              <a:t>6/27/2018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pt-PT" smtClean="0"/>
              <a:t>Clique para editar o estilo</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PT" smtClean="0"/>
              <a:t>Editar os estilos de texto do Modelo Global</a:t>
            </a:r>
          </a:p>
        </p:txBody>
      </p:sp>
      <p:sp>
        <p:nvSpPr>
          <p:cNvPr id="5" name="Date Placeholder 4"/>
          <p:cNvSpPr>
            <a:spLocks noGrp="1"/>
          </p:cNvSpPr>
          <p:nvPr>
            <p:ph type="dt" sz="half" idx="10"/>
          </p:nvPr>
        </p:nvSpPr>
        <p:spPr/>
        <p:txBody>
          <a:bodyPr/>
          <a:lstStyle/>
          <a:p>
            <a:fld id="{B61BEF0D-F0BB-DE4B-95CE-6DB70DBA9567}" type="datetimeFigureOut">
              <a:rPr lang="en-US" dirty="0"/>
              <a:pPr/>
              <a:t>6/27/2018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ão de Nome com Citação">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t-PT" smtClean="0"/>
              <a:t>Clique para editar o estilo</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PT" smtClean="0"/>
              <a:t>Editar os estilos de texto do Modelo Global</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PT" smtClean="0"/>
              <a:t>Editar os estilos de texto do Modelo Global</a:t>
            </a:r>
          </a:p>
        </p:txBody>
      </p:sp>
      <p:sp>
        <p:nvSpPr>
          <p:cNvPr id="5" name="Date Placeholder 4"/>
          <p:cNvSpPr>
            <a:spLocks noGrp="1"/>
          </p:cNvSpPr>
          <p:nvPr>
            <p:ph type="dt" sz="half" idx="10"/>
          </p:nvPr>
        </p:nvSpPr>
        <p:spPr/>
        <p:txBody>
          <a:bodyPr/>
          <a:lstStyle/>
          <a:p>
            <a:fld id="{B61BEF0D-F0BB-DE4B-95CE-6DB70DBA9567}" type="datetimeFigureOut">
              <a:rPr lang="en-US" dirty="0"/>
              <a:pPr/>
              <a:t>6/27/2018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iro ou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pt-PT" smtClean="0"/>
              <a:t>Clique para editar o estilo</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PT" smtClean="0"/>
              <a:t>Editar os estilos de texto do Modelo Global</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PT" smtClean="0"/>
              <a:t>Editar os estilos de texto do Modelo Global</a:t>
            </a:r>
          </a:p>
        </p:txBody>
      </p:sp>
      <p:sp>
        <p:nvSpPr>
          <p:cNvPr id="5" name="Date Placeholder 4"/>
          <p:cNvSpPr>
            <a:spLocks noGrp="1"/>
          </p:cNvSpPr>
          <p:nvPr>
            <p:ph type="dt" sz="half" idx="10"/>
          </p:nvPr>
        </p:nvSpPr>
        <p:spPr/>
        <p:txBody>
          <a:bodyPr/>
          <a:lstStyle/>
          <a:p>
            <a:fld id="{B61BEF0D-F0BB-DE4B-95CE-6DB70DBA9567}" type="datetimeFigureOut">
              <a:rPr lang="en-US" dirty="0"/>
              <a:pPr/>
              <a:t>6/27/2018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smtClean="0"/>
              <a:t>Clique para editar o estilo</a:t>
            </a:r>
            <a:endParaRPr lang="en-US" dirty="0"/>
          </a:p>
        </p:txBody>
      </p:sp>
      <p:sp>
        <p:nvSpPr>
          <p:cNvPr id="3" name="Vertical Text Placeholder 2"/>
          <p:cNvSpPr>
            <a:spLocks noGrp="1"/>
          </p:cNvSpPr>
          <p:nvPr>
            <p:ph type="body" orient="vert" idx="1"/>
          </p:nvPr>
        </p:nvSpPr>
        <p:spPr/>
        <p:txBody>
          <a:bodyPr vert="eaVert" anchor="t"/>
          <a:lstStyle/>
          <a:p>
            <a:pPr lvl="0"/>
            <a:r>
              <a:rPr lang="pt-PT" smtClean="0"/>
              <a:t>Editar os estilos de texto do Modelo Global</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pt-PT" smtClean="0"/>
              <a:t>Clique para editar o estilo</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pt-PT" smtClean="0"/>
              <a:t>Editar os estilos de texto do Modelo Global</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t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pt-PT" smtClean="0"/>
              <a:t>Clique para editar o estilo</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pt-PT" smtClean="0"/>
              <a:t>Editar os estilos de texto do Modelo Global</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pt-PT" smtClean="0"/>
              <a:t>Clique para editar o estilo</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PT" smtClean="0"/>
              <a:t>Editar os estilos de texto do Modelo Global</a:t>
            </a:r>
          </a:p>
        </p:txBody>
      </p:sp>
      <p:sp>
        <p:nvSpPr>
          <p:cNvPr id="4" name="Date Placeholder 3"/>
          <p:cNvSpPr>
            <a:spLocks noGrp="1"/>
          </p:cNvSpPr>
          <p:nvPr>
            <p:ph type="dt" sz="half" idx="10"/>
          </p:nvPr>
        </p:nvSpPr>
        <p:spPr/>
        <p:txBody>
          <a:bodyPr/>
          <a:lstStyle/>
          <a:p>
            <a:fld id="{B61BEF0D-F0BB-DE4B-95CE-6DB70DBA9567}" type="datetimeFigureOut">
              <a:rPr lang="en-US" dirty="0"/>
              <a:pPr/>
              <a:t>6/27/2018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pt-PT" smtClean="0"/>
              <a:t>Clique para editar o estilo</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pt-PT" smtClean="0"/>
              <a:t>Editar os estilos de texto do Modelo Global</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pt-PT" smtClean="0"/>
              <a:t>Editar os estilos de texto do Modelo Global</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t-PT" smtClean="0"/>
              <a:t>Clique para editar o estilo</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Editar os estilos de texto do Modelo Global</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pt-PT" smtClean="0"/>
              <a:t>Editar os estilos de texto do Modelo Global</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Editar os estilos de texto do Modelo Global</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pt-PT" smtClean="0"/>
              <a:t>Editar os estilos de texto do Modelo Global</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6/27/2018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smtClean="0"/>
              <a:t>Clique para editar o estilo</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6/27/2018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6/27/2018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pt-PT" smtClean="0"/>
              <a:t>Clique para editar o estilo</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pt-PT" smtClean="0"/>
              <a:t>Editar os estilos de texto do Modelo Global</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Editar os estilos de texto do Modelo Global</a:t>
            </a:r>
          </a:p>
        </p:txBody>
      </p:sp>
      <p:sp>
        <p:nvSpPr>
          <p:cNvPr id="5" name="Date Placeholder 4"/>
          <p:cNvSpPr>
            <a:spLocks noGrp="1"/>
          </p:cNvSpPr>
          <p:nvPr>
            <p:ph type="dt" sz="half" idx="10"/>
          </p:nvPr>
        </p:nvSpPr>
        <p:spPr/>
        <p:txBody>
          <a:bodyPr/>
          <a:lstStyle/>
          <a:p>
            <a:fld id="{B61BEF0D-F0BB-DE4B-95CE-6DB70DBA9567}" type="datetimeFigureOut">
              <a:rPr lang="en-US" dirty="0"/>
              <a:pPr/>
              <a:t>6/27/2018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pt-PT" smtClean="0"/>
              <a:t>Clique para editar o estilo</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PT" smtClean="0"/>
              <a:t>Clique no ícone para adicionar uma imagem</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Editar os estilos de texto do Modelo Global</a:t>
            </a:r>
          </a:p>
        </p:txBody>
      </p:sp>
      <p:sp>
        <p:nvSpPr>
          <p:cNvPr id="5" name="Date Placeholder 4"/>
          <p:cNvSpPr>
            <a:spLocks noGrp="1"/>
          </p:cNvSpPr>
          <p:nvPr>
            <p:ph type="dt" sz="half" idx="10"/>
          </p:nvPr>
        </p:nvSpPr>
        <p:spPr/>
        <p:txBody>
          <a:bodyPr/>
          <a:lstStyle/>
          <a:p>
            <a:fld id="{B61BEF0D-F0BB-DE4B-95CE-6DB70DBA9567}" type="datetimeFigureOut">
              <a:rPr lang="en-US" dirty="0"/>
              <a:pPr/>
              <a:t>6/27/2018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pt-PT" smtClean="0"/>
              <a:t>Clique para editar o estilo</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pt-PT" smtClean="0"/>
              <a:t>Editar os estilos de texto do Modelo Global</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6/27/2018</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589213" y="1282148"/>
            <a:ext cx="8915399" cy="2262781"/>
          </a:xfrm>
        </p:spPr>
        <p:txBody>
          <a:bodyPr/>
          <a:lstStyle/>
          <a:p>
            <a:r>
              <a:rPr lang="pt-PT" dirty="0" err="1" smtClean="0"/>
              <a:t>National</a:t>
            </a:r>
            <a:r>
              <a:rPr lang="pt-PT" dirty="0" smtClean="0"/>
              <a:t> </a:t>
            </a:r>
            <a:r>
              <a:rPr lang="pt-PT" dirty="0" err="1" smtClean="0"/>
              <a:t>Need</a:t>
            </a:r>
            <a:r>
              <a:rPr lang="pt-PT" dirty="0" smtClean="0"/>
              <a:t> </a:t>
            </a:r>
            <a:r>
              <a:rPr lang="pt-PT" dirty="0" err="1" smtClean="0"/>
              <a:t>Analysis</a:t>
            </a:r>
            <a:endParaRPr lang="pt-PT" dirty="0"/>
          </a:p>
        </p:txBody>
      </p:sp>
      <p:sp>
        <p:nvSpPr>
          <p:cNvPr id="3" name="Subtítulo 2"/>
          <p:cNvSpPr>
            <a:spLocks noGrp="1"/>
          </p:cNvSpPr>
          <p:nvPr>
            <p:ph type="subTitle" idx="1"/>
          </p:nvPr>
        </p:nvSpPr>
        <p:spPr>
          <a:xfrm>
            <a:off x="2589213" y="3783466"/>
            <a:ext cx="8915399" cy="1126283"/>
          </a:xfrm>
        </p:spPr>
        <p:txBody>
          <a:bodyPr>
            <a:normAutofit/>
          </a:bodyPr>
          <a:lstStyle/>
          <a:p>
            <a:r>
              <a:rPr lang="pt-PT" sz="2400" dirty="0" smtClean="0"/>
              <a:t>Portugal</a:t>
            </a:r>
            <a:endParaRPr lang="pt-PT" sz="2400" dirty="0"/>
          </a:p>
        </p:txBody>
      </p:sp>
    </p:spTree>
    <p:extLst>
      <p:ext uri="{BB962C8B-B14F-4D97-AF65-F5344CB8AC3E}">
        <p14:creationId xmlns:p14="http://schemas.microsoft.com/office/powerpoint/2010/main" val="35134182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279627" y="1"/>
            <a:ext cx="9457151" cy="1212574"/>
          </a:xfrm>
        </p:spPr>
        <p:txBody>
          <a:bodyPr>
            <a:normAutofit/>
          </a:bodyPr>
          <a:lstStyle/>
          <a:p>
            <a:r>
              <a:rPr lang="en-US" b="1" dirty="0" smtClean="0"/>
              <a:t>Findings</a:t>
            </a:r>
            <a:endParaRPr lang="pt-PT" dirty="0"/>
          </a:p>
        </p:txBody>
      </p:sp>
      <p:sp>
        <p:nvSpPr>
          <p:cNvPr id="3" name="Subtítulo 2"/>
          <p:cNvSpPr>
            <a:spLocks noGrp="1"/>
          </p:cNvSpPr>
          <p:nvPr>
            <p:ph type="subTitle" idx="1"/>
          </p:nvPr>
        </p:nvSpPr>
        <p:spPr>
          <a:xfrm>
            <a:off x="1550502" y="1537224"/>
            <a:ext cx="10058402" cy="4744306"/>
          </a:xfrm>
        </p:spPr>
        <p:txBody>
          <a:bodyPr>
            <a:noAutofit/>
          </a:bodyPr>
          <a:lstStyle/>
          <a:p>
            <a:r>
              <a:rPr lang="en-US" sz="2800" b="1" u="sng" dirty="0" smtClean="0"/>
              <a:t>Students</a:t>
            </a:r>
            <a:r>
              <a:rPr lang="en-US" sz="2800" b="1" dirty="0" smtClean="0"/>
              <a:t> </a:t>
            </a:r>
          </a:p>
          <a:p>
            <a:pPr marL="457200" indent="-457200">
              <a:buFont typeface="Arial" panose="020B0604020202020204" pitchFamily="34" charset="0"/>
              <a:buChar char="•"/>
            </a:pPr>
            <a:r>
              <a:rPr lang="en-US" sz="2800" b="1" dirty="0"/>
              <a:t>the majority of the students do not feel constrained at formal moments of evaluation</a:t>
            </a:r>
            <a:r>
              <a:rPr lang="en-US" sz="2800" b="1" dirty="0" smtClean="0"/>
              <a:t>.</a:t>
            </a:r>
          </a:p>
          <a:p>
            <a:pPr marL="457200" indent="-457200">
              <a:buFont typeface="Arial" panose="020B0604020202020204" pitchFamily="34" charset="0"/>
              <a:buChar char="•"/>
            </a:pPr>
            <a:r>
              <a:rPr lang="en-US" sz="2800" b="1" dirty="0"/>
              <a:t>Perhaps this situation is due to the fact that a large number of these dyslexic students benefit from aloud reading of the instructions, and from being given more time to complete the test and have toleration of the spelling errors, which makes them more comfortable in these moments.</a:t>
            </a:r>
          </a:p>
        </p:txBody>
      </p:sp>
    </p:spTree>
    <p:extLst>
      <p:ext uri="{BB962C8B-B14F-4D97-AF65-F5344CB8AC3E}">
        <p14:creationId xmlns:p14="http://schemas.microsoft.com/office/powerpoint/2010/main" val="791207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279627" y="1"/>
            <a:ext cx="9457151" cy="1212574"/>
          </a:xfrm>
        </p:spPr>
        <p:txBody>
          <a:bodyPr>
            <a:normAutofit/>
          </a:bodyPr>
          <a:lstStyle/>
          <a:p>
            <a:r>
              <a:rPr lang="en-US" b="1" dirty="0" smtClean="0"/>
              <a:t>Findings</a:t>
            </a:r>
            <a:endParaRPr lang="pt-PT" dirty="0"/>
          </a:p>
        </p:txBody>
      </p:sp>
      <p:sp>
        <p:nvSpPr>
          <p:cNvPr id="3" name="Subtítulo 2"/>
          <p:cNvSpPr>
            <a:spLocks noGrp="1"/>
          </p:cNvSpPr>
          <p:nvPr>
            <p:ph type="subTitle" idx="1"/>
          </p:nvPr>
        </p:nvSpPr>
        <p:spPr>
          <a:xfrm>
            <a:off x="1550502" y="1537223"/>
            <a:ext cx="10058402" cy="5121993"/>
          </a:xfrm>
        </p:spPr>
        <p:txBody>
          <a:bodyPr>
            <a:noAutofit/>
          </a:bodyPr>
          <a:lstStyle/>
          <a:p>
            <a:r>
              <a:rPr lang="en-US" sz="2800" b="1" u="sng" dirty="0" smtClean="0"/>
              <a:t>Students</a:t>
            </a:r>
            <a:r>
              <a:rPr lang="en-US" sz="2800" b="1" dirty="0" smtClean="0"/>
              <a:t> </a:t>
            </a:r>
          </a:p>
          <a:p>
            <a:pPr marL="457200" indent="-457200">
              <a:buFont typeface="Arial" panose="020B0604020202020204" pitchFamily="34" charset="0"/>
              <a:buChar char="•"/>
            </a:pPr>
            <a:r>
              <a:rPr lang="en-US" sz="2800" b="1" dirty="0" smtClean="0"/>
              <a:t>Regarding </a:t>
            </a:r>
            <a:r>
              <a:rPr lang="en-US" sz="2800" b="1" dirty="0"/>
              <a:t>the results obtained was quite surprising, since no students mentioned that they feel dissatisfied with the results achieved.</a:t>
            </a:r>
          </a:p>
          <a:p>
            <a:pPr marL="457200" indent="-457200">
              <a:buFont typeface="Arial" panose="020B0604020202020204" pitchFamily="34" charset="0"/>
              <a:buChar char="•"/>
            </a:pPr>
            <a:endParaRPr lang="en-US" sz="2800" b="1" dirty="0"/>
          </a:p>
          <a:p>
            <a:pPr marL="457200" indent="-457200">
              <a:buFont typeface="Arial" panose="020B0604020202020204" pitchFamily="34" charset="0"/>
              <a:buChar char="•"/>
            </a:pPr>
            <a:r>
              <a:rPr lang="en-US" sz="2800" b="1" dirty="0"/>
              <a:t>Most of the students consider that the time allocated by the teachers is enough to take the test within the time limit, </a:t>
            </a:r>
            <a:r>
              <a:rPr lang="en-US" sz="2800" b="1" dirty="0" smtClean="0"/>
              <a:t>because </a:t>
            </a:r>
            <a:r>
              <a:rPr lang="en-US" sz="2800" b="1" dirty="0"/>
              <a:t>there are a series of educational measures that are applied during the tests, which facilitates their temporal organization.</a:t>
            </a:r>
          </a:p>
          <a:p>
            <a:pPr marL="457200" indent="-457200">
              <a:buFont typeface="Arial" panose="020B0604020202020204" pitchFamily="34" charset="0"/>
              <a:buChar char="•"/>
            </a:pPr>
            <a:endParaRPr lang="en-US" sz="2800" b="1" dirty="0"/>
          </a:p>
          <a:p>
            <a:pPr marL="457200" indent="-457200">
              <a:buFont typeface="Arial" panose="020B0604020202020204" pitchFamily="34" charset="0"/>
              <a:buChar char="•"/>
            </a:pPr>
            <a:r>
              <a:rPr lang="en-US" sz="2800" b="1" dirty="0" smtClean="0"/>
              <a:t>.</a:t>
            </a:r>
            <a:endParaRPr lang="en-US" sz="2800" b="1" dirty="0"/>
          </a:p>
        </p:txBody>
      </p:sp>
    </p:spTree>
    <p:extLst>
      <p:ext uri="{BB962C8B-B14F-4D97-AF65-F5344CB8AC3E}">
        <p14:creationId xmlns:p14="http://schemas.microsoft.com/office/powerpoint/2010/main" val="24683409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279627" y="1"/>
            <a:ext cx="9457151" cy="1212574"/>
          </a:xfrm>
        </p:spPr>
        <p:txBody>
          <a:bodyPr>
            <a:normAutofit/>
          </a:bodyPr>
          <a:lstStyle/>
          <a:p>
            <a:r>
              <a:rPr lang="en-US" b="1" dirty="0" smtClean="0"/>
              <a:t>Findings</a:t>
            </a:r>
            <a:endParaRPr lang="pt-PT" dirty="0"/>
          </a:p>
        </p:txBody>
      </p:sp>
      <p:sp>
        <p:nvSpPr>
          <p:cNvPr id="3" name="Subtítulo 2"/>
          <p:cNvSpPr>
            <a:spLocks noGrp="1"/>
          </p:cNvSpPr>
          <p:nvPr>
            <p:ph type="subTitle" idx="1"/>
          </p:nvPr>
        </p:nvSpPr>
        <p:spPr>
          <a:xfrm>
            <a:off x="1550502" y="1537223"/>
            <a:ext cx="10058402" cy="5121993"/>
          </a:xfrm>
        </p:spPr>
        <p:txBody>
          <a:bodyPr>
            <a:noAutofit/>
          </a:bodyPr>
          <a:lstStyle/>
          <a:p>
            <a:r>
              <a:rPr lang="en-US" sz="2800" b="1" u="sng" dirty="0" smtClean="0"/>
              <a:t>Students</a:t>
            </a:r>
            <a:r>
              <a:rPr lang="en-US" sz="2800" b="1" dirty="0" smtClean="0"/>
              <a:t> </a:t>
            </a:r>
          </a:p>
          <a:p>
            <a:pPr marL="457200" indent="-457200">
              <a:buFont typeface="Arial" panose="020B0604020202020204" pitchFamily="34" charset="0"/>
              <a:buChar char="•"/>
            </a:pPr>
            <a:r>
              <a:rPr lang="en-US" sz="2800" b="1" dirty="0"/>
              <a:t>Especially in the lower secondary, the students reported that they have more time to perform the homework requested by the teachers.</a:t>
            </a:r>
          </a:p>
          <a:p>
            <a:pPr marL="457200" indent="-457200">
              <a:buFont typeface="Arial" panose="020B0604020202020204" pitchFamily="34" charset="0"/>
              <a:buChar char="•"/>
            </a:pPr>
            <a:r>
              <a:rPr lang="en-US" sz="2800" b="1" dirty="0" smtClean="0"/>
              <a:t>The </a:t>
            </a:r>
            <a:r>
              <a:rPr lang="en-US" sz="2800" b="1" dirty="0"/>
              <a:t>majority </a:t>
            </a:r>
            <a:r>
              <a:rPr lang="en-US" sz="2800" b="1" dirty="0" smtClean="0"/>
              <a:t>reported </a:t>
            </a:r>
            <a:r>
              <a:rPr lang="en-US" sz="2800" b="1" dirty="0"/>
              <a:t>that in Primary school there was a greater concern of the teachers to sit them in the classroom near them. </a:t>
            </a:r>
            <a:endParaRPr lang="en-US" sz="2800" b="1" dirty="0" smtClean="0"/>
          </a:p>
          <a:p>
            <a:pPr marL="457200" indent="-457200">
              <a:buFont typeface="Arial" panose="020B0604020202020204" pitchFamily="34" charset="0"/>
              <a:buChar char="•"/>
            </a:pPr>
            <a:r>
              <a:rPr lang="en-US" sz="2800" b="1" dirty="0" smtClean="0"/>
              <a:t>In </a:t>
            </a:r>
            <a:r>
              <a:rPr lang="en-US" sz="2800" b="1" dirty="0"/>
              <a:t>both cycles care is taken to read aloud the instructions, being the subjects of Portuguese and English the most targeted.</a:t>
            </a:r>
          </a:p>
          <a:p>
            <a:endParaRPr lang="en-US" sz="2800" b="1" dirty="0"/>
          </a:p>
        </p:txBody>
      </p:sp>
    </p:spTree>
    <p:extLst>
      <p:ext uri="{BB962C8B-B14F-4D97-AF65-F5344CB8AC3E}">
        <p14:creationId xmlns:p14="http://schemas.microsoft.com/office/powerpoint/2010/main" val="18231527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279627" y="1"/>
            <a:ext cx="9457151" cy="1212574"/>
          </a:xfrm>
        </p:spPr>
        <p:txBody>
          <a:bodyPr>
            <a:normAutofit/>
          </a:bodyPr>
          <a:lstStyle/>
          <a:p>
            <a:r>
              <a:rPr lang="en-US" b="1" dirty="0" smtClean="0"/>
              <a:t>Findings</a:t>
            </a:r>
            <a:endParaRPr lang="pt-PT" dirty="0"/>
          </a:p>
        </p:txBody>
      </p:sp>
      <p:sp>
        <p:nvSpPr>
          <p:cNvPr id="3" name="Subtítulo 2"/>
          <p:cNvSpPr>
            <a:spLocks noGrp="1"/>
          </p:cNvSpPr>
          <p:nvPr>
            <p:ph type="subTitle" idx="1"/>
          </p:nvPr>
        </p:nvSpPr>
        <p:spPr>
          <a:xfrm>
            <a:off x="1550502" y="1537223"/>
            <a:ext cx="10058402" cy="5121993"/>
          </a:xfrm>
        </p:spPr>
        <p:txBody>
          <a:bodyPr>
            <a:noAutofit/>
          </a:bodyPr>
          <a:lstStyle/>
          <a:p>
            <a:r>
              <a:rPr lang="en-US" sz="2800" b="1" u="sng" dirty="0" smtClean="0"/>
              <a:t>Students</a:t>
            </a:r>
            <a:r>
              <a:rPr lang="en-US" sz="2800" b="1" dirty="0" smtClean="0"/>
              <a:t> </a:t>
            </a:r>
          </a:p>
          <a:p>
            <a:pPr marL="457200" indent="-457200">
              <a:buFont typeface="Arial" panose="020B0604020202020204" pitchFamily="34" charset="0"/>
              <a:buChar char="•"/>
            </a:pPr>
            <a:r>
              <a:rPr lang="en-US" sz="2800" b="1" dirty="0"/>
              <a:t>In both school levels, students are not in the habit of answering orally with the teacher writing their answers. However, 33% of the students say that this situation happened in primary school vs 8% on Lower secondary.</a:t>
            </a:r>
          </a:p>
          <a:p>
            <a:pPr marL="457200" indent="-457200">
              <a:buFont typeface="Arial" panose="020B0604020202020204" pitchFamily="34" charset="0"/>
              <a:buChar char="•"/>
            </a:pPr>
            <a:r>
              <a:rPr lang="en-US" sz="2800" b="1" dirty="0" smtClean="0"/>
              <a:t> </a:t>
            </a:r>
            <a:r>
              <a:rPr lang="en-US" sz="2800" b="1" dirty="0"/>
              <a:t>A plus for dyslexic students is undoubtedly the offer that exists in school regarding support in the various subjects. All students can attend these classes in Mathematics, Portuguese and English. </a:t>
            </a:r>
          </a:p>
          <a:p>
            <a:pPr marL="457200" indent="-457200">
              <a:buFont typeface="Arial" panose="020B0604020202020204" pitchFamily="34" charset="0"/>
              <a:buChar char="•"/>
            </a:pPr>
            <a:endParaRPr lang="en-US" sz="2800" b="1" dirty="0"/>
          </a:p>
        </p:txBody>
      </p:sp>
    </p:spTree>
    <p:extLst>
      <p:ext uri="{BB962C8B-B14F-4D97-AF65-F5344CB8AC3E}">
        <p14:creationId xmlns:p14="http://schemas.microsoft.com/office/powerpoint/2010/main" val="6435743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279627" y="1"/>
            <a:ext cx="9457151" cy="1212574"/>
          </a:xfrm>
        </p:spPr>
        <p:txBody>
          <a:bodyPr>
            <a:normAutofit/>
          </a:bodyPr>
          <a:lstStyle/>
          <a:p>
            <a:r>
              <a:rPr lang="en-US" b="1" dirty="0" smtClean="0"/>
              <a:t>Findings</a:t>
            </a:r>
            <a:endParaRPr lang="pt-PT" dirty="0"/>
          </a:p>
        </p:txBody>
      </p:sp>
      <p:sp>
        <p:nvSpPr>
          <p:cNvPr id="3" name="Subtítulo 2"/>
          <p:cNvSpPr>
            <a:spLocks noGrp="1"/>
          </p:cNvSpPr>
          <p:nvPr>
            <p:ph type="subTitle" idx="1"/>
          </p:nvPr>
        </p:nvSpPr>
        <p:spPr>
          <a:xfrm>
            <a:off x="1550502" y="1537223"/>
            <a:ext cx="10058402" cy="5121993"/>
          </a:xfrm>
        </p:spPr>
        <p:txBody>
          <a:bodyPr>
            <a:noAutofit/>
          </a:bodyPr>
          <a:lstStyle/>
          <a:p>
            <a:r>
              <a:rPr lang="en-US" sz="2800" b="1" u="sng" dirty="0" smtClean="0"/>
              <a:t>Students</a:t>
            </a:r>
            <a:r>
              <a:rPr lang="en-US" sz="2800" b="1" dirty="0" smtClean="0"/>
              <a:t> </a:t>
            </a:r>
          </a:p>
          <a:p>
            <a:pPr marL="457200" indent="-457200">
              <a:buFont typeface="Arial" panose="020B0604020202020204" pitchFamily="34" charset="0"/>
              <a:buChar char="•"/>
            </a:pPr>
            <a:r>
              <a:rPr lang="en-US" sz="2800" b="1" dirty="0" smtClean="0"/>
              <a:t>Regarding </a:t>
            </a:r>
            <a:r>
              <a:rPr lang="en-US" sz="2800" b="1" dirty="0"/>
              <a:t>peer and teacher understanding, the students </a:t>
            </a:r>
            <a:r>
              <a:rPr lang="en-US" sz="2800" b="1" dirty="0" smtClean="0"/>
              <a:t>consider </a:t>
            </a:r>
            <a:r>
              <a:rPr lang="en-US" sz="2800" b="1" dirty="0"/>
              <a:t>that they are better understood by </a:t>
            </a:r>
            <a:r>
              <a:rPr lang="en-US" sz="2800" b="1" dirty="0" smtClean="0"/>
              <a:t>peers - </a:t>
            </a:r>
            <a:r>
              <a:rPr lang="en-US" sz="2800" b="1" dirty="0"/>
              <a:t>all the students were unanimous </a:t>
            </a:r>
            <a:r>
              <a:rPr lang="en-US" sz="2800" b="1" dirty="0" smtClean="0"/>
              <a:t>- they </a:t>
            </a:r>
            <a:r>
              <a:rPr lang="en-US" sz="2800" b="1" dirty="0"/>
              <a:t>are supported and feel tolerance of their problems from their peers.</a:t>
            </a:r>
          </a:p>
          <a:p>
            <a:pPr marL="457200" indent="-457200">
              <a:buFont typeface="Arial" panose="020B0604020202020204" pitchFamily="34" charset="0"/>
              <a:buChar char="•"/>
            </a:pPr>
            <a:r>
              <a:rPr lang="en-US" sz="2800" b="1" dirty="0" smtClean="0"/>
              <a:t>In </a:t>
            </a:r>
            <a:r>
              <a:rPr lang="en-US" sz="2800" b="1" dirty="0"/>
              <a:t>both primary and lower secondary schools, students have support with the special education </a:t>
            </a:r>
            <a:r>
              <a:rPr lang="en-US" sz="2800" b="1" dirty="0" smtClean="0"/>
              <a:t>teacher.</a:t>
            </a:r>
          </a:p>
          <a:p>
            <a:pPr marL="457200" indent="-457200">
              <a:buFont typeface="Arial" panose="020B0604020202020204" pitchFamily="34" charset="0"/>
              <a:buChar char="•"/>
            </a:pPr>
            <a:r>
              <a:rPr lang="en-US" sz="2800" b="1" dirty="0"/>
              <a:t>Also at home, most students with dyslexia feel support from their parents. </a:t>
            </a:r>
          </a:p>
        </p:txBody>
      </p:sp>
    </p:spTree>
    <p:extLst>
      <p:ext uri="{BB962C8B-B14F-4D97-AF65-F5344CB8AC3E}">
        <p14:creationId xmlns:p14="http://schemas.microsoft.com/office/powerpoint/2010/main" val="37324252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279627" y="1"/>
            <a:ext cx="9457151" cy="1212574"/>
          </a:xfrm>
        </p:spPr>
        <p:txBody>
          <a:bodyPr>
            <a:normAutofit/>
          </a:bodyPr>
          <a:lstStyle/>
          <a:p>
            <a:r>
              <a:rPr lang="en-US" b="1" dirty="0" smtClean="0"/>
              <a:t>Findings</a:t>
            </a:r>
            <a:endParaRPr lang="pt-PT" dirty="0"/>
          </a:p>
        </p:txBody>
      </p:sp>
      <p:sp>
        <p:nvSpPr>
          <p:cNvPr id="3" name="Subtítulo 2"/>
          <p:cNvSpPr>
            <a:spLocks noGrp="1"/>
          </p:cNvSpPr>
          <p:nvPr>
            <p:ph type="subTitle" idx="1"/>
          </p:nvPr>
        </p:nvSpPr>
        <p:spPr>
          <a:xfrm>
            <a:off x="1550502" y="1537223"/>
            <a:ext cx="10058402" cy="4969903"/>
          </a:xfrm>
        </p:spPr>
        <p:txBody>
          <a:bodyPr>
            <a:noAutofit/>
          </a:bodyPr>
          <a:lstStyle/>
          <a:p>
            <a:r>
              <a:rPr lang="en-US" sz="2800" b="1" u="sng" dirty="0" smtClean="0"/>
              <a:t>Students</a:t>
            </a:r>
            <a:r>
              <a:rPr lang="en-US" sz="2800" b="1" dirty="0" smtClean="0"/>
              <a:t> </a:t>
            </a:r>
          </a:p>
          <a:p>
            <a:pPr marL="457200" indent="-457200">
              <a:buFont typeface="Arial" panose="020B0604020202020204" pitchFamily="34" charset="0"/>
              <a:buChar char="•"/>
            </a:pPr>
            <a:r>
              <a:rPr lang="en-US" sz="2800" b="1" dirty="0" smtClean="0"/>
              <a:t>Educational </a:t>
            </a:r>
            <a:r>
              <a:rPr lang="en-US" sz="2800" b="1" dirty="0"/>
              <a:t>games </a:t>
            </a:r>
            <a:r>
              <a:rPr lang="en-US" sz="2800" b="1" dirty="0" smtClean="0"/>
              <a:t>are </a:t>
            </a:r>
            <a:r>
              <a:rPr lang="en-US" sz="2800" b="1" dirty="0"/>
              <a:t>more used in the lower secondary than in the primary.</a:t>
            </a:r>
          </a:p>
          <a:p>
            <a:pPr marL="457200" indent="-457200">
              <a:buFont typeface="Arial" panose="020B0604020202020204" pitchFamily="34" charset="0"/>
              <a:buChar char="•"/>
            </a:pPr>
            <a:r>
              <a:rPr lang="en-US" sz="2800" b="1" dirty="0" smtClean="0"/>
              <a:t>way </a:t>
            </a:r>
            <a:r>
              <a:rPr lang="en-US" sz="2800" b="1" dirty="0"/>
              <a:t>they feel at school, 75% </a:t>
            </a:r>
            <a:r>
              <a:rPr lang="en-US" sz="2800" b="1" dirty="0" smtClean="0"/>
              <a:t>answered </a:t>
            </a:r>
            <a:r>
              <a:rPr lang="en-US" sz="2800" b="1" dirty="0"/>
              <a:t>that they feel good, especially because they were with their friends.</a:t>
            </a:r>
          </a:p>
          <a:p>
            <a:pPr marL="457200" indent="-457200">
              <a:buFont typeface="Arial" panose="020B0604020202020204" pitchFamily="34" charset="0"/>
              <a:buChar char="•"/>
            </a:pPr>
            <a:r>
              <a:rPr lang="en-US" sz="2800" b="1" dirty="0" smtClean="0"/>
              <a:t>Also</a:t>
            </a:r>
            <a:r>
              <a:rPr lang="en-US" sz="2800" b="1" dirty="0"/>
              <a:t>, the relationship of students with dyslexia with their teachers is globally satisfactory. However, there are 33% of students who say it is so-so.</a:t>
            </a:r>
          </a:p>
          <a:p>
            <a:pPr marL="457200" indent="-457200">
              <a:buFont typeface="Arial" panose="020B0604020202020204" pitchFamily="34" charset="0"/>
              <a:buChar char="•"/>
            </a:pPr>
            <a:r>
              <a:rPr lang="en-US" sz="2800" b="1" dirty="0" smtClean="0"/>
              <a:t>The </a:t>
            </a:r>
            <a:r>
              <a:rPr lang="en-US" sz="2800" b="1" dirty="0"/>
              <a:t>majority of students (58%) have activities outside the school, these being mainly sports.</a:t>
            </a:r>
          </a:p>
          <a:p>
            <a:pPr marL="457200" indent="-457200">
              <a:buFont typeface="Arial" panose="020B0604020202020204" pitchFamily="34" charset="0"/>
              <a:buChar char="•"/>
            </a:pPr>
            <a:endParaRPr lang="en-US" sz="2800" b="1" dirty="0"/>
          </a:p>
        </p:txBody>
      </p:sp>
    </p:spTree>
    <p:extLst>
      <p:ext uri="{BB962C8B-B14F-4D97-AF65-F5344CB8AC3E}">
        <p14:creationId xmlns:p14="http://schemas.microsoft.com/office/powerpoint/2010/main" val="33348175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279627" y="1"/>
            <a:ext cx="9457151" cy="1212574"/>
          </a:xfrm>
        </p:spPr>
        <p:txBody>
          <a:bodyPr>
            <a:normAutofit/>
          </a:bodyPr>
          <a:lstStyle/>
          <a:p>
            <a:r>
              <a:rPr lang="en-US" b="1" dirty="0" smtClean="0"/>
              <a:t>Findings</a:t>
            </a:r>
            <a:endParaRPr lang="pt-PT" dirty="0"/>
          </a:p>
        </p:txBody>
      </p:sp>
      <p:sp>
        <p:nvSpPr>
          <p:cNvPr id="3" name="Subtítulo 2"/>
          <p:cNvSpPr>
            <a:spLocks noGrp="1"/>
          </p:cNvSpPr>
          <p:nvPr>
            <p:ph type="subTitle" idx="1"/>
          </p:nvPr>
        </p:nvSpPr>
        <p:spPr>
          <a:xfrm>
            <a:off x="1507972" y="1212574"/>
            <a:ext cx="10058402" cy="5230755"/>
          </a:xfrm>
        </p:spPr>
        <p:txBody>
          <a:bodyPr>
            <a:noAutofit/>
          </a:bodyPr>
          <a:lstStyle/>
          <a:p>
            <a:r>
              <a:rPr lang="en-US" sz="2800" b="1" u="sng" dirty="0" smtClean="0"/>
              <a:t>Parents</a:t>
            </a:r>
            <a:r>
              <a:rPr lang="en-US" sz="2800" b="1" dirty="0" smtClean="0"/>
              <a:t> </a:t>
            </a:r>
          </a:p>
          <a:p>
            <a:pPr marL="457200" indent="-457200">
              <a:buFont typeface="Arial" panose="020B0604020202020204" pitchFamily="34" charset="0"/>
              <a:buChar char="•"/>
            </a:pPr>
            <a:r>
              <a:rPr lang="en-US" sz="2800" b="1" dirty="0"/>
              <a:t>The parents report that, as a rule, there were no major changes in the well-being of their students in the transition from the 4th to the 5th grades. </a:t>
            </a:r>
            <a:endParaRPr lang="en-US" sz="2800" b="1" dirty="0" smtClean="0"/>
          </a:p>
          <a:p>
            <a:pPr marL="457200" indent="-457200">
              <a:buFont typeface="Arial" panose="020B0604020202020204" pitchFamily="34" charset="0"/>
              <a:buChar char="•"/>
            </a:pPr>
            <a:r>
              <a:rPr lang="en-US" sz="2800" b="1" dirty="0" smtClean="0"/>
              <a:t>The </a:t>
            </a:r>
            <a:r>
              <a:rPr lang="en-US" sz="2800" b="1" dirty="0"/>
              <a:t>support measures at both school and at home remain the same in both Primary and Lower Primary. </a:t>
            </a:r>
            <a:endParaRPr lang="en-US" sz="2800" b="1" dirty="0" smtClean="0"/>
          </a:p>
          <a:p>
            <a:pPr marL="457200" indent="-457200">
              <a:buFont typeface="Arial" panose="020B0604020202020204" pitchFamily="34" charset="0"/>
              <a:buChar char="•"/>
            </a:pPr>
            <a:r>
              <a:rPr lang="en-US" sz="2800" b="1" dirty="0" smtClean="0"/>
              <a:t>Although </a:t>
            </a:r>
            <a:r>
              <a:rPr lang="en-US" sz="2800" b="1" dirty="0"/>
              <a:t>residual, it was mentioned by the parents the existence of some emotional and relational difficulties, which must be identified, with the possibility of developing adequate psychological intervention.	</a:t>
            </a:r>
          </a:p>
          <a:p>
            <a:pPr marL="457200" indent="-457200">
              <a:buFont typeface="Arial" panose="020B0604020202020204" pitchFamily="34" charset="0"/>
              <a:buChar char="•"/>
            </a:pPr>
            <a:endParaRPr lang="en-US" sz="2800" b="1" dirty="0"/>
          </a:p>
        </p:txBody>
      </p:sp>
    </p:spTree>
    <p:extLst>
      <p:ext uri="{BB962C8B-B14F-4D97-AF65-F5344CB8AC3E}">
        <p14:creationId xmlns:p14="http://schemas.microsoft.com/office/powerpoint/2010/main" val="42531738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279627" y="1"/>
            <a:ext cx="9457151" cy="1212574"/>
          </a:xfrm>
        </p:spPr>
        <p:txBody>
          <a:bodyPr>
            <a:normAutofit/>
          </a:bodyPr>
          <a:lstStyle/>
          <a:p>
            <a:r>
              <a:rPr lang="en-US" b="1" dirty="0" smtClean="0"/>
              <a:t>Findings</a:t>
            </a:r>
            <a:endParaRPr lang="pt-PT" dirty="0"/>
          </a:p>
        </p:txBody>
      </p:sp>
      <p:sp>
        <p:nvSpPr>
          <p:cNvPr id="3" name="Subtítulo 2"/>
          <p:cNvSpPr>
            <a:spLocks noGrp="1"/>
          </p:cNvSpPr>
          <p:nvPr>
            <p:ph type="subTitle" idx="1"/>
          </p:nvPr>
        </p:nvSpPr>
        <p:spPr>
          <a:xfrm>
            <a:off x="1507972" y="1574082"/>
            <a:ext cx="10058402" cy="4018644"/>
          </a:xfrm>
        </p:spPr>
        <p:txBody>
          <a:bodyPr>
            <a:noAutofit/>
          </a:bodyPr>
          <a:lstStyle/>
          <a:p>
            <a:r>
              <a:rPr lang="en-US" sz="2800" b="1" u="sng" dirty="0" smtClean="0"/>
              <a:t>Parents</a:t>
            </a:r>
            <a:r>
              <a:rPr lang="en-US" sz="2800" b="1" dirty="0" smtClean="0"/>
              <a:t> </a:t>
            </a:r>
          </a:p>
          <a:p>
            <a:pPr marL="457200" indent="-457200">
              <a:buFont typeface="Arial" panose="020B0604020202020204" pitchFamily="34" charset="0"/>
              <a:buChar char="•"/>
            </a:pPr>
            <a:r>
              <a:rPr lang="en-US" sz="2800" b="1" dirty="0" smtClean="0"/>
              <a:t>Parents </a:t>
            </a:r>
            <a:r>
              <a:rPr lang="en-US" sz="2800" b="1" dirty="0"/>
              <a:t>have stated to be available to be involved in specialized technical support for their empowerment in the support they provide to their children</a:t>
            </a:r>
            <a:r>
              <a:rPr lang="en-US" sz="2800" b="1" dirty="0" smtClean="0"/>
              <a:t>.</a:t>
            </a:r>
          </a:p>
          <a:p>
            <a:pPr marL="457200" indent="-457200">
              <a:buFont typeface="Arial" panose="020B0604020202020204" pitchFamily="34" charset="0"/>
              <a:buChar char="•"/>
            </a:pPr>
            <a:r>
              <a:rPr lang="en-US" sz="2800" b="1" dirty="0" smtClean="0"/>
              <a:t> </a:t>
            </a:r>
            <a:r>
              <a:rPr lang="en-US" sz="2800" b="1" dirty="0"/>
              <a:t>It is suggested, by some parents, that the school consider the possibility of adjusting the amount of homework or even suppress it due to the difficulties of these students.</a:t>
            </a:r>
          </a:p>
          <a:p>
            <a:pPr marL="457200" indent="-457200">
              <a:buFont typeface="Arial" panose="020B0604020202020204" pitchFamily="34" charset="0"/>
              <a:buChar char="•"/>
            </a:pPr>
            <a:endParaRPr lang="en-US" sz="2800" b="1" dirty="0"/>
          </a:p>
        </p:txBody>
      </p:sp>
    </p:spTree>
    <p:extLst>
      <p:ext uri="{BB962C8B-B14F-4D97-AF65-F5344CB8AC3E}">
        <p14:creationId xmlns:p14="http://schemas.microsoft.com/office/powerpoint/2010/main" val="36205272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279627" y="1"/>
            <a:ext cx="9457151" cy="1212574"/>
          </a:xfrm>
        </p:spPr>
        <p:txBody>
          <a:bodyPr>
            <a:normAutofit/>
          </a:bodyPr>
          <a:lstStyle/>
          <a:p>
            <a:r>
              <a:rPr lang="en-US" b="1" dirty="0" smtClean="0"/>
              <a:t>Findings</a:t>
            </a:r>
            <a:endParaRPr lang="pt-PT" dirty="0"/>
          </a:p>
        </p:txBody>
      </p:sp>
      <p:sp>
        <p:nvSpPr>
          <p:cNvPr id="3" name="Subtítulo 2"/>
          <p:cNvSpPr>
            <a:spLocks noGrp="1"/>
          </p:cNvSpPr>
          <p:nvPr>
            <p:ph type="subTitle" idx="1"/>
          </p:nvPr>
        </p:nvSpPr>
        <p:spPr>
          <a:xfrm>
            <a:off x="1550502" y="1537224"/>
            <a:ext cx="10058402" cy="4384606"/>
          </a:xfrm>
        </p:spPr>
        <p:txBody>
          <a:bodyPr>
            <a:noAutofit/>
          </a:bodyPr>
          <a:lstStyle/>
          <a:p>
            <a:r>
              <a:rPr lang="en-US" sz="2800" b="1" u="sng" dirty="0" smtClean="0"/>
              <a:t>Teachers</a:t>
            </a:r>
            <a:endParaRPr lang="en-US" sz="2800" b="1" dirty="0" smtClean="0"/>
          </a:p>
          <a:p>
            <a:pPr marL="457200" indent="-457200">
              <a:buFont typeface="Arial" panose="020B0604020202020204" pitchFamily="34" charset="0"/>
              <a:buChar char="•"/>
            </a:pPr>
            <a:r>
              <a:rPr lang="en-US" sz="2800" b="1" dirty="0" smtClean="0"/>
              <a:t>Teachers </a:t>
            </a:r>
            <a:r>
              <a:rPr lang="en-US" sz="2800" b="1" dirty="0"/>
              <a:t>from primary or lower secondary school even with some years of pedagogical experience have a poor knowledge about dyslexia. </a:t>
            </a:r>
            <a:endParaRPr lang="en-US" sz="2800" b="1" dirty="0" smtClean="0"/>
          </a:p>
          <a:p>
            <a:endParaRPr lang="en-US" sz="2800" b="1" dirty="0" smtClean="0"/>
          </a:p>
          <a:p>
            <a:pPr marL="457200" indent="-457200">
              <a:buFont typeface="Arial" panose="020B0604020202020204" pitchFamily="34" charset="0"/>
              <a:buChar char="•"/>
            </a:pPr>
            <a:r>
              <a:rPr lang="en-US" sz="2800" b="1" dirty="0" smtClean="0"/>
              <a:t>Their </a:t>
            </a:r>
            <a:r>
              <a:rPr lang="en-US" sz="2800" b="1" dirty="0"/>
              <a:t>skills to recognize or help students with dyslexia are poor and they haven´t previous training to work with dyslexic students. </a:t>
            </a:r>
            <a:endParaRPr lang="en-US" sz="2800" b="1" dirty="0" smtClean="0"/>
          </a:p>
          <a:p>
            <a:pPr marL="457200" indent="-457200">
              <a:buFont typeface="Arial" panose="020B0604020202020204" pitchFamily="34" charset="0"/>
              <a:buChar char="•"/>
            </a:pPr>
            <a:endParaRPr lang="en-US" sz="2800" b="1" dirty="0"/>
          </a:p>
        </p:txBody>
      </p:sp>
    </p:spTree>
    <p:extLst>
      <p:ext uri="{BB962C8B-B14F-4D97-AF65-F5344CB8AC3E}">
        <p14:creationId xmlns:p14="http://schemas.microsoft.com/office/powerpoint/2010/main" val="8031892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279627" y="1"/>
            <a:ext cx="9457151" cy="1212574"/>
          </a:xfrm>
        </p:spPr>
        <p:txBody>
          <a:bodyPr>
            <a:normAutofit/>
          </a:bodyPr>
          <a:lstStyle/>
          <a:p>
            <a:r>
              <a:rPr lang="en-US" b="1" dirty="0" smtClean="0"/>
              <a:t>Findings</a:t>
            </a:r>
            <a:endParaRPr lang="pt-PT" dirty="0"/>
          </a:p>
        </p:txBody>
      </p:sp>
      <p:sp>
        <p:nvSpPr>
          <p:cNvPr id="3" name="Subtítulo 2"/>
          <p:cNvSpPr>
            <a:spLocks noGrp="1"/>
          </p:cNvSpPr>
          <p:nvPr>
            <p:ph type="subTitle" idx="1"/>
          </p:nvPr>
        </p:nvSpPr>
        <p:spPr>
          <a:xfrm>
            <a:off x="1550502" y="1537223"/>
            <a:ext cx="10058402" cy="5124833"/>
          </a:xfrm>
        </p:spPr>
        <p:txBody>
          <a:bodyPr>
            <a:noAutofit/>
          </a:bodyPr>
          <a:lstStyle/>
          <a:p>
            <a:r>
              <a:rPr lang="en-US" sz="2800" b="1" u="sng" dirty="0" smtClean="0"/>
              <a:t>Teachers</a:t>
            </a:r>
            <a:endParaRPr lang="en-US" sz="2800" b="1" dirty="0" smtClean="0"/>
          </a:p>
          <a:p>
            <a:pPr marL="457200" indent="-457200">
              <a:buFont typeface="Arial" panose="020B0604020202020204" pitchFamily="34" charset="0"/>
              <a:buChar char="•"/>
            </a:pPr>
            <a:r>
              <a:rPr lang="en-US" sz="2800" b="1" dirty="0" smtClean="0"/>
              <a:t>Teachers are all the time training to increase their skills about this specific learning difficulty and </a:t>
            </a:r>
          </a:p>
          <a:p>
            <a:pPr marL="457200" indent="-457200">
              <a:buFont typeface="Arial" panose="020B0604020202020204" pitchFamily="34" charset="0"/>
              <a:buChar char="•"/>
            </a:pPr>
            <a:r>
              <a:rPr lang="en-US" sz="2800" b="1" dirty="0" smtClean="0"/>
              <a:t>Recognize that need a special training to improve their support to their pupils. </a:t>
            </a:r>
          </a:p>
          <a:p>
            <a:pPr marL="457200" indent="-457200">
              <a:buFont typeface="Arial" panose="020B0604020202020204" pitchFamily="34" charset="0"/>
              <a:buChar char="•"/>
            </a:pPr>
            <a:r>
              <a:rPr lang="en-US" sz="2800" b="1" dirty="0" smtClean="0"/>
              <a:t>Are </a:t>
            </a:r>
            <a:r>
              <a:rPr lang="en-US" sz="2800" b="1" dirty="0"/>
              <a:t>more attentive to students who manifest learning difficulties, especially dyslexia and recognize that students have difficulties adapting to school. </a:t>
            </a:r>
            <a:endParaRPr lang="en-US" sz="2800" b="1" dirty="0" smtClean="0"/>
          </a:p>
          <a:p>
            <a:pPr marL="457200" indent="-457200">
              <a:buFont typeface="Arial" panose="020B0604020202020204" pitchFamily="34" charset="0"/>
              <a:buChar char="•"/>
            </a:pPr>
            <a:r>
              <a:rPr lang="en-US" sz="2800" b="1" dirty="0" smtClean="0"/>
              <a:t>However</a:t>
            </a:r>
            <a:r>
              <a:rPr lang="en-US" sz="2800" b="1" dirty="0"/>
              <a:t>, they are not always able to adequately respond to the needs of children because they haven’t adequate training.</a:t>
            </a:r>
          </a:p>
          <a:p>
            <a:pPr marL="457200" indent="-457200">
              <a:buFont typeface="Arial" panose="020B0604020202020204" pitchFamily="34" charset="0"/>
              <a:buChar char="•"/>
            </a:pPr>
            <a:endParaRPr lang="en-US" sz="2800" b="1" dirty="0"/>
          </a:p>
          <a:p>
            <a:pPr marL="457200" indent="-457200">
              <a:buFont typeface="Arial" panose="020B0604020202020204" pitchFamily="34" charset="0"/>
              <a:buChar char="•"/>
            </a:pPr>
            <a:endParaRPr lang="en-US" sz="2800" b="1" dirty="0"/>
          </a:p>
        </p:txBody>
      </p:sp>
    </p:spTree>
    <p:extLst>
      <p:ext uri="{BB962C8B-B14F-4D97-AF65-F5344CB8AC3E}">
        <p14:creationId xmlns:p14="http://schemas.microsoft.com/office/powerpoint/2010/main" val="10435046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047461" y="427383"/>
            <a:ext cx="9457151" cy="2262781"/>
          </a:xfrm>
        </p:spPr>
        <p:txBody>
          <a:bodyPr>
            <a:normAutofit fontScale="90000"/>
          </a:bodyPr>
          <a:lstStyle/>
          <a:p>
            <a:r>
              <a:rPr lang="pt-PT" dirty="0" smtClean="0"/>
              <a:t>In Portugal </a:t>
            </a:r>
            <a:r>
              <a:rPr lang="pt-PT" dirty="0" err="1" smtClean="0"/>
              <a:t>we</a:t>
            </a:r>
            <a:r>
              <a:rPr lang="pt-PT" dirty="0" smtClean="0"/>
              <a:t> </a:t>
            </a:r>
            <a:r>
              <a:rPr lang="pt-PT" dirty="0" err="1"/>
              <a:t>follow</a:t>
            </a:r>
            <a:r>
              <a:rPr lang="pt-PT" dirty="0"/>
              <a:t> </a:t>
            </a:r>
            <a:r>
              <a:rPr lang="pt-PT" dirty="0" err="1"/>
              <a:t>the</a:t>
            </a:r>
            <a:r>
              <a:rPr lang="pt-PT" dirty="0"/>
              <a:t> </a:t>
            </a:r>
            <a:r>
              <a:rPr lang="pt-PT" dirty="0" err="1" smtClean="0"/>
              <a:t>definition</a:t>
            </a:r>
            <a:r>
              <a:rPr lang="pt-PT" dirty="0" smtClean="0"/>
              <a:t> </a:t>
            </a:r>
            <a:r>
              <a:rPr lang="pt-PT" dirty="0" err="1" smtClean="0"/>
              <a:t>of</a:t>
            </a:r>
            <a:r>
              <a:rPr lang="pt-PT" dirty="0" smtClean="0"/>
              <a:t> </a:t>
            </a:r>
            <a:r>
              <a:rPr lang="en-AU" i="1" dirty="0"/>
              <a:t>International Dyslexia Association</a:t>
            </a:r>
            <a:endParaRPr lang="pt-PT" dirty="0"/>
          </a:p>
        </p:txBody>
      </p:sp>
      <p:sp>
        <p:nvSpPr>
          <p:cNvPr id="3" name="Subtítulo 2"/>
          <p:cNvSpPr>
            <a:spLocks noGrp="1"/>
          </p:cNvSpPr>
          <p:nvPr>
            <p:ph type="subTitle" idx="1"/>
          </p:nvPr>
        </p:nvSpPr>
        <p:spPr>
          <a:xfrm>
            <a:off x="2047461" y="2948580"/>
            <a:ext cx="8915399" cy="3511855"/>
          </a:xfrm>
        </p:spPr>
        <p:txBody>
          <a:bodyPr>
            <a:noAutofit/>
          </a:bodyPr>
          <a:lstStyle/>
          <a:p>
            <a:r>
              <a:rPr lang="en-AU" sz="2800" b="1" i="1" dirty="0"/>
              <a:t>Dyslexia is a specific learning disability, with neurological origin, characterized by difficulties in the adequate recognition of words, poor speech and difficulties of decoding, resulting from a deficit in the phonological component of the language, often surprising, when compared to cognitive abilities and learning in other areas.</a:t>
            </a:r>
            <a:endParaRPr lang="pt-PT" sz="2800" b="1" dirty="0"/>
          </a:p>
        </p:txBody>
      </p:sp>
    </p:spTree>
    <p:extLst>
      <p:ext uri="{BB962C8B-B14F-4D97-AF65-F5344CB8AC3E}">
        <p14:creationId xmlns:p14="http://schemas.microsoft.com/office/powerpoint/2010/main" val="32139049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279627" y="1"/>
            <a:ext cx="9457151" cy="1212574"/>
          </a:xfrm>
        </p:spPr>
        <p:txBody>
          <a:bodyPr>
            <a:normAutofit/>
          </a:bodyPr>
          <a:lstStyle/>
          <a:p>
            <a:r>
              <a:rPr lang="en-US" b="1" dirty="0" smtClean="0"/>
              <a:t>Findings</a:t>
            </a:r>
            <a:endParaRPr lang="pt-PT" dirty="0"/>
          </a:p>
        </p:txBody>
      </p:sp>
      <p:sp>
        <p:nvSpPr>
          <p:cNvPr id="3" name="Subtítulo 2"/>
          <p:cNvSpPr>
            <a:spLocks noGrp="1"/>
          </p:cNvSpPr>
          <p:nvPr>
            <p:ph type="subTitle" idx="1"/>
          </p:nvPr>
        </p:nvSpPr>
        <p:spPr>
          <a:xfrm>
            <a:off x="1550502" y="1537223"/>
            <a:ext cx="10058402" cy="4863577"/>
          </a:xfrm>
        </p:spPr>
        <p:txBody>
          <a:bodyPr>
            <a:noAutofit/>
          </a:bodyPr>
          <a:lstStyle/>
          <a:p>
            <a:r>
              <a:rPr lang="en-US" sz="2800" b="1" u="sng" dirty="0" smtClean="0"/>
              <a:t>Teachers</a:t>
            </a:r>
            <a:endParaRPr lang="en-US" sz="2800" b="1" dirty="0" smtClean="0"/>
          </a:p>
          <a:p>
            <a:pPr marL="457200" indent="-457200">
              <a:buFont typeface="Arial" panose="020B0604020202020204" pitchFamily="34" charset="0"/>
              <a:buChar char="•"/>
            </a:pPr>
            <a:r>
              <a:rPr lang="en-US" sz="2800" b="1" dirty="0" smtClean="0"/>
              <a:t>Teachers are all the time training to increase their skills about this specific learning difficulty and </a:t>
            </a:r>
          </a:p>
          <a:p>
            <a:pPr marL="457200" indent="-457200">
              <a:buFont typeface="Arial" panose="020B0604020202020204" pitchFamily="34" charset="0"/>
              <a:buChar char="•"/>
            </a:pPr>
            <a:r>
              <a:rPr lang="en-US" sz="2800" b="1" dirty="0" smtClean="0"/>
              <a:t>Recognize that need a special training to improve their support to their pupils. </a:t>
            </a:r>
          </a:p>
          <a:p>
            <a:pPr marL="457200" indent="-457200">
              <a:buFont typeface="Arial" panose="020B0604020202020204" pitchFamily="34" charset="0"/>
              <a:buChar char="•"/>
            </a:pPr>
            <a:r>
              <a:rPr lang="en-US" sz="2800" b="1" dirty="0" smtClean="0"/>
              <a:t>Are </a:t>
            </a:r>
            <a:r>
              <a:rPr lang="en-US" sz="2800" b="1" dirty="0"/>
              <a:t>more attentive to students who manifest learning difficulties, especially dyslexia and recognize that students have difficulties adapting to school. </a:t>
            </a:r>
            <a:endParaRPr lang="en-US" sz="2800" b="1" dirty="0" smtClean="0"/>
          </a:p>
          <a:p>
            <a:pPr marL="457200" indent="-457200">
              <a:buFont typeface="Arial" panose="020B0604020202020204" pitchFamily="34" charset="0"/>
              <a:buChar char="•"/>
            </a:pPr>
            <a:endParaRPr lang="en-US" sz="2800" b="1" dirty="0"/>
          </a:p>
          <a:p>
            <a:pPr marL="457200" indent="-457200">
              <a:buFont typeface="Arial" panose="020B0604020202020204" pitchFamily="34" charset="0"/>
              <a:buChar char="•"/>
            </a:pPr>
            <a:endParaRPr lang="en-US" sz="2800" b="1" dirty="0"/>
          </a:p>
        </p:txBody>
      </p:sp>
    </p:spTree>
    <p:extLst>
      <p:ext uri="{BB962C8B-B14F-4D97-AF65-F5344CB8AC3E}">
        <p14:creationId xmlns:p14="http://schemas.microsoft.com/office/powerpoint/2010/main" val="25146211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279627" y="1"/>
            <a:ext cx="9457151" cy="1212574"/>
          </a:xfrm>
        </p:spPr>
        <p:txBody>
          <a:bodyPr>
            <a:normAutofit/>
          </a:bodyPr>
          <a:lstStyle/>
          <a:p>
            <a:r>
              <a:rPr lang="en-US" b="1" dirty="0" smtClean="0"/>
              <a:t>Findings</a:t>
            </a:r>
            <a:endParaRPr lang="pt-PT" dirty="0"/>
          </a:p>
        </p:txBody>
      </p:sp>
      <p:sp>
        <p:nvSpPr>
          <p:cNvPr id="3" name="Subtítulo 2"/>
          <p:cNvSpPr>
            <a:spLocks noGrp="1"/>
          </p:cNvSpPr>
          <p:nvPr>
            <p:ph type="subTitle" idx="1"/>
          </p:nvPr>
        </p:nvSpPr>
        <p:spPr>
          <a:xfrm>
            <a:off x="1550502" y="1537223"/>
            <a:ext cx="10058402" cy="5124833"/>
          </a:xfrm>
        </p:spPr>
        <p:txBody>
          <a:bodyPr>
            <a:noAutofit/>
          </a:bodyPr>
          <a:lstStyle/>
          <a:p>
            <a:r>
              <a:rPr lang="en-US" sz="2800" b="1" u="sng" dirty="0" smtClean="0"/>
              <a:t>Teachers</a:t>
            </a:r>
            <a:endParaRPr lang="en-US" sz="2800" b="1" dirty="0" smtClean="0"/>
          </a:p>
          <a:p>
            <a:pPr marL="457200" indent="-457200">
              <a:buFont typeface="Arial" panose="020B0604020202020204" pitchFamily="34" charset="0"/>
              <a:buChar char="•"/>
            </a:pPr>
            <a:r>
              <a:rPr lang="en-US" sz="2800" b="1" dirty="0" smtClean="0"/>
              <a:t>They </a:t>
            </a:r>
            <a:r>
              <a:rPr lang="en-US" sz="2800" b="1" dirty="0"/>
              <a:t>are not always able to adequately respond to the needs of children because they haven’t adequate training.</a:t>
            </a:r>
          </a:p>
          <a:p>
            <a:pPr marL="457200" indent="-457200">
              <a:buFont typeface="Arial" panose="020B0604020202020204" pitchFamily="34" charset="0"/>
              <a:buChar char="•"/>
            </a:pPr>
            <a:r>
              <a:rPr lang="en-US" sz="2800" b="1" dirty="0"/>
              <a:t>Teachers know what kind of measures adapt to help dyslexic students in order to help them overcome their difficulties or fears. </a:t>
            </a:r>
            <a:endParaRPr lang="en-US" sz="2800" b="1" dirty="0" smtClean="0"/>
          </a:p>
          <a:p>
            <a:pPr marL="457200" indent="-457200">
              <a:buFont typeface="Arial" panose="020B0604020202020204" pitchFamily="34" charset="0"/>
              <a:buChar char="•"/>
            </a:pPr>
            <a:r>
              <a:rPr lang="en-US" sz="2800" b="1" dirty="0" smtClean="0"/>
              <a:t>In </a:t>
            </a:r>
            <a:r>
              <a:rPr lang="en-US" sz="2800" b="1" dirty="0"/>
              <a:t>short, teachers recognize that they need more support to work with dyslexic students, as well as the legislation in force on the subject.</a:t>
            </a:r>
          </a:p>
          <a:p>
            <a:pPr marL="457200" indent="-457200">
              <a:buFont typeface="Arial" panose="020B0604020202020204" pitchFamily="34" charset="0"/>
              <a:buChar char="•"/>
            </a:pPr>
            <a:endParaRPr lang="en-US" sz="2800" b="1" dirty="0"/>
          </a:p>
          <a:p>
            <a:pPr marL="457200" indent="-457200">
              <a:buFont typeface="Arial" panose="020B0604020202020204" pitchFamily="34" charset="0"/>
              <a:buChar char="•"/>
            </a:pPr>
            <a:endParaRPr lang="en-US" sz="2800" b="1" dirty="0"/>
          </a:p>
        </p:txBody>
      </p:sp>
    </p:spTree>
    <p:extLst>
      <p:ext uri="{BB962C8B-B14F-4D97-AF65-F5344CB8AC3E}">
        <p14:creationId xmlns:p14="http://schemas.microsoft.com/office/powerpoint/2010/main" val="22306731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160469" y="2823024"/>
            <a:ext cx="5005304" cy="1280890"/>
          </a:xfrm>
        </p:spPr>
        <p:txBody>
          <a:bodyPr/>
          <a:lstStyle/>
          <a:p>
            <a:r>
              <a:rPr lang="pt-PT" b="1" dirty="0" err="1" smtClean="0"/>
              <a:t>Thank</a:t>
            </a:r>
            <a:r>
              <a:rPr lang="pt-PT" b="1" dirty="0" smtClean="0"/>
              <a:t> </a:t>
            </a:r>
            <a:r>
              <a:rPr lang="pt-PT" b="1" dirty="0" err="1" smtClean="0"/>
              <a:t>you</a:t>
            </a:r>
            <a:endParaRPr lang="pt-PT" b="1" dirty="0"/>
          </a:p>
        </p:txBody>
      </p:sp>
    </p:spTree>
    <p:extLst>
      <p:ext uri="{BB962C8B-B14F-4D97-AF65-F5344CB8AC3E}">
        <p14:creationId xmlns:p14="http://schemas.microsoft.com/office/powerpoint/2010/main" val="23123135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776584" y="228600"/>
            <a:ext cx="9457151" cy="2262781"/>
          </a:xfrm>
        </p:spPr>
        <p:txBody>
          <a:bodyPr>
            <a:normAutofit/>
          </a:bodyPr>
          <a:lstStyle/>
          <a:p>
            <a:r>
              <a:rPr lang="en-US" b="1" i="1" dirty="0" smtClean="0"/>
              <a:t>In Portugal</a:t>
            </a:r>
            <a:endParaRPr lang="pt-PT" dirty="0"/>
          </a:p>
        </p:txBody>
      </p:sp>
      <p:sp>
        <p:nvSpPr>
          <p:cNvPr id="3" name="Subtítulo 2"/>
          <p:cNvSpPr>
            <a:spLocks noGrp="1"/>
          </p:cNvSpPr>
          <p:nvPr>
            <p:ph type="subTitle" idx="1"/>
          </p:nvPr>
        </p:nvSpPr>
        <p:spPr>
          <a:xfrm>
            <a:off x="2047459" y="2710041"/>
            <a:ext cx="8915399" cy="3511855"/>
          </a:xfrm>
        </p:spPr>
        <p:txBody>
          <a:bodyPr>
            <a:noAutofit/>
          </a:bodyPr>
          <a:lstStyle/>
          <a:p>
            <a:r>
              <a:rPr lang="en-US" sz="2800" b="1" i="1" dirty="0" smtClean="0"/>
              <a:t>However this </a:t>
            </a:r>
            <a:r>
              <a:rPr lang="en-US" sz="2800" b="1" i="1" dirty="0"/>
              <a:t>information is not yet clear to all people, even those who work with people with Dyslexia. </a:t>
            </a:r>
            <a:endParaRPr lang="en-US" sz="2800" b="1" i="1" dirty="0" smtClean="0"/>
          </a:p>
          <a:p>
            <a:r>
              <a:rPr lang="en-US" sz="2800" b="1" i="1" dirty="0" smtClean="0"/>
              <a:t>Dyslexia </a:t>
            </a:r>
            <a:r>
              <a:rPr lang="en-US" sz="2800" b="1" i="1" dirty="0"/>
              <a:t>in Portugal has been increasingly studied and students with Dyslexia begin to be better understood and to enjoy benefits that until a few years ago did not happen.</a:t>
            </a:r>
            <a:endParaRPr lang="pt-PT" sz="2800" b="1" dirty="0"/>
          </a:p>
        </p:txBody>
      </p:sp>
    </p:spTree>
    <p:extLst>
      <p:ext uri="{BB962C8B-B14F-4D97-AF65-F5344CB8AC3E}">
        <p14:creationId xmlns:p14="http://schemas.microsoft.com/office/powerpoint/2010/main" val="42896009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776584" y="228600"/>
            <a:ext cx="9457151" cy="2262781"/>
          </a:xfrm>
        </p:spPr>
        <p:txBody>
          <a:bodyPr>
            <a:normAutofit/>
          </a:bodyPr>
          <a:lstStyle/>
          <a:p>
            <a:r>
              <a:rPr lang="en-US" b="1" dirty="0"/>
              <a:t>In Portugal</a:t>
            </a:r>
            <a:endParaRPr lang="pt-PT" dirty="0"/>
          </a:p>
        </p:txBody>
      </p:sp>
      <p:sp>
        <p:nvSpPr>
          <p:cNvPr id="3" name="Subtítulo 2"/>
          <p:cNvSpPr>
            <a:spLocks noGrp="1"/>
          </p:cNvSpPr>
          <p:nvPr>
            <p:ph type="subTitle" idx="1"/>
          </p:nvPr>
        </p:nvSpPr>
        <p:spPr>
          <a:xfrm>
            <a:off x="2047459" y="2710041"/>
            <a:ext cx="8915399" cy="3511855"/>
          </a:xfrm>
        </p:spPr>
        <p:txBody>
          <a:bodyPr>
            <a:noAutofit/>
          </a:bodyPr>
          <a:lstStyle/>
          <a:p>
            <a:r>
              <a:rPr lang="en-US" sz="2800" b="1" dirty="0" smtClean="0"/>
              <a:t>Most </a:t>
            </a:r>
            <a:r>
              <a:rPr lang="en-US" sz="2800" b="1" dirty="0"/>
              <a:t>schools have special support classes for children with dyslexia, although there is often difficulty in identifying the disorder. </a:t>
            </a:r>
            <a:endParaRPr lang="en-US" sz="2800" b="1" dirty="0" smtClean="0"/>
          </a:p>
          <a:p>
            <a:endParaRPr lang="en-US" sz="2800" b="1" dirty="0"/>
          </a:p>
          <a:p>
            <a:r>
              <a:rPr lang="en-US" sz="2800" b="1" dirty="0" smtClean="0"/>
              <a:t>A </a:t>
            </a:r>
            <a:r>
              <a:rPr lang="en-US" sz="2800" b="1" dirty="0"/>
              <a:t>formal diagnosis can only be made after two years of schooling, by speech therapist, psychologists and physicians. </a:t>
            </a:r>
            <a:endParaRPr lang="pt-PT" sz="2800" b="1" dirty="0"/>
          </a:p>
        </p:txBody>
      </p:sp>
    </p:spTree>
    <p:extLst>
      <p:ext uri="{BB962C8B-B14F-4D97-AF65-F5344CB8AC3E}">
        <p14:creationId xmlns:p14="http://schemas.microsoft.com/office/powerpoint/2010/main" val="24905971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776584" y="228600"/>
            <a:ext cx="9457151" cy="1699591"/>
          </a:xfrm>
        </p:spPr>
        <p:txBody>
          <a:bodyPr>
            <a:normAutofit/>
          </a:bodyPr>
          <a:lstStyle/>
          <a:p>
            <a:r>
              <a:rPr lang="en-US" b="1" dirty="0"/>
              <a:t>In Portugal</a:t>
            </a:r>
            <a:endParaRPr lang="pt-PT" dirty="0"/>
          </a:p>
        </p:txBody>
      </p:sp>
      <p:sp>
        <p:nvSpPr>
          <p:cNvPr id="3" name="Subtítulo 2"/>
          <p:cNvSpPr>
            <a:spLocks noGrp="1"/>
          </p:cNvSpPr>
          <p:nvPr>
            <p:ph type="subTitle" idx="1"/>
          </p:nvPr>
        </p:nvSpPr>
        <p:spPr>
          <a:xfrm>
            <a:off x="2056423" y="2414206"/>
            <a:ext cx="8915399" cy="3645935"/>
          </a:xfrm>
        </p:spPr>
        <p:txBody>
          <a:bodyPr>
            <a:noAutofit/>
          </a:bodyPr>
          <a:lstStyle/>
          <a:p>
            <a:r>
              <a:rPr lang="en-US" sz="2800" b="1" dirty="0" smtClean="0"/>
              <a:t>To </a:t>
            </a:r>
            <a:r>
              <a:rPr lang="en-US" sz="2800" b="1" dirty="0"/>
              <a:t>benefit from a specialized intervention in school, the student will have to integrate de Special Education, based on the law DL nº 3/2008, of 7th January. </a:t>
            </a:r>
            <a:endParaRPr lang="en-US" sz="2800" b="1" dirty="0" smtClean="0"/>
          </a:p>
          <a:p>
            <a:r>
              <a:rPr lang="en-US" sz="2800" b="1" dirty="0" smtClean="0"/>
              <a:t>This </a:t>
            </a:r>
            <a:r>
              <a:rPr lang="en-US" sz="2800" b="1" dirty="0"/>
              <a:t>law, after evaluating </a:t>
            </a:r>
            <a:r>
              <a:rPr lang="en-US" sz="2800" b="1" dirty="0" smtClean="0"/>
              <a:t>by the </a:t>
            </a:r>
            <a:r>
              <a:rPr lang="en-US" sz="2800" b="1" dirty="0"/>
              <a:t>International Classification of Functioning, Disability and Health (ICF</a:t>
            </a:r>
            <a:r>
              <a:rPr lang="en-US" sz="2800" b="1" dirty="0" smtClean="0"/>
              <a:t>), allows </a:t>
            </a:r>
            <a:r>
              <a:rPr lang="en-US" sz="2800" b="1" dirty="0"/>
              <a:t>specific answers to the special needs of education. </a:t>
            </a:r>
            <a:endParaRPr lang="pt-PT" sz="2800" b="1" dirty="0"/>
          </a:p>
        </p:txBody>
      </p:sp>
    </p:spTree>
    <p:extLst>
      <p:ext uri="{BB962C8B-B14F-4D97-AF65-F5344CB8AC3E}">
        <p14:creationId xmlns:p14="http://schemas.microsoft.com/office/powerpoint/2010/main" val="21534850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279627" y="1"/>
            <a:ext cx="9457151" cy="1212574"/>
          </a:xfrm>
        </p:spPr>
        <p:txBody>
          <a:bodyPr>
            <a:normAutofit/>
          </a:bodyPr>
          <a:lstStyle/>
          <a:p>
            <a:r>
              <a:rPr lang="en-US" b="1" dirty="0" smtClean="0"/>
              <a:t>Study Group</a:t>
            </a:r>
            <a:endParaRPr lang="pt-PT" dirty="0"/>
          </a:p>
        </p:txBody>
      </p:sp>
      <p:sp>
        <p:nvSpPr>
          <p:cNvPr id="3" name="Subtítulo 2"/>
          <p:cNvSpPr>
            <a:spLocks noGrp="1"/>
          </p:cNvSpPr>
          <p:nvPr>
            <p:ph type="subTitle" idx="1"/>
          </p:nvPr>
        </p:nvSpPr>
        <p:spPr>
          <a:xfrm>
            <a:off x="1570380" y="1212575"/>
            <a:ext cx="10058402" cy="4744306"/>
          </a:xfrm>
        </p:spPr>
        <p:txBody>
          <a:bodyPr>
            <a:noAutofit/>
          </a:bodyPr>
          <a:lstStyle/>
          <a:p>
            <a:r>
              <a:rPr lang="en-US" sz="2800" b="1" dirty="0" smtClean="0"/>
              <a:t>Composed </a:t>
            </a:r>
            <a:r>
              <a:rPr lang="en-US" sz="2800" b="1" dirty="0"/>
              <a:t>of </a:t>
            </a:r>
            <a:endParaRPr lang="en-US" sz="2800" b="1" dirty="0" smtClean="0"/>
          </a:p>
          <a:p>
            <a:pPr marL="457200" indent="-457200">
              <a:buFont typeface="Arial" panose="020B0604020202020204" pitchFamily="34" charset="0"/>
              <a:buChar char="•"/>
            </a:pPr>
            <a:r>
              <a:rPr lang="en-US" sz="2800" b="1" dirty="0" smtClean="0"/>
              <a:t>12 students age 10 to 12: </a:t>
            </a:r>
            <a:r>
              <a:rPr lang="en-US" sz="2800" b="1" dirty="0"/>
              <a:t>8 </a:t>
            </a:r>
            <a:r>
              <a:rPr lang="en-US" sz="2800" b="1" dirty="0" smtClean="0"/>
              <a:t>with </a:t>
            </a:r>
            <a:r>
              <a:rPr lang="en-US" sz="2800" b="1" dirty="0"/>
              <a:t>dyslexia and </a:t>
            </a:r>
            <a:r>
              <a:rPr lang="en-US" sz="2800" b="1" dirty="0" smtClean="0"/>
              <a:t>4 </a:t>
            </a:r>
            <a:r>
              <a:rPr lang="en-US" sz="2800" b="1" dirty="0"/>
              <a:t>with specific learning difficulties in reading and writing, </a:t>
            </a:r>
            <a:endParaRPr lang="en-US" sz="2800" b="1" dirty="0" smtClean="0"/>
          </a:p>
          <a:p>
            <a:pPr marL="457200" indent="-457200">
              <a:buFont typeface="Arial" panose="020B0604020202020204" pitchFamily="34" charset="0"/>
              <a:buChar char="•"/>
            </a:pPr>
            <a:r>
              <a:rPr lang="en-US" sz="2800" b="1" dirty="0" smtClean="0"/>
              <a:t>all </a:t>
            </a:r>
            <a:r>
              <a:rPr lang="en-US" sz="2800" b="1" dirty="0"/>
              <a:t>attending the first grade of Lower Secondary school </a:t>
            </a:r>
            <a:r>
              <a:rPr lang="en-US" sz="2800" b="1" dirty="0" smtClean="0"/>
              <a:t>(5th grade), </a:t>
            </a:r>
          </a:p>
          <a:p>
            <a:pPr marL="457200" indent="-457200">
              <a:buFont typeface="Arial" panose="020B0604020202020204" pitchFamily="34" charset="0"/>
              <a:buChar char="•"/>
            </a:pPr>
            <a:r>
              <a:rPr lang="en-US" sz="2800" b="1" dirty="0" smtClean="0"/>
              <a:t>12 parents: most are </a:t>
            </a:r>
            <a:r>
              <a:rPr lang="en-US" sz="2800" b="1" dirty="0"/>
              <a:t>those whose children were in the study group as well. </a:t>
            </a:r>
            <a:endParaRPr lang="pt-PT" sz="2800" b="1" dirty="0"/>
          </a:p>
          <a:p>
            <a:pPr marL="457200" indent="-457200">
              <a:buFont typeface="Arial" panose="020B0604020202020204" pitchFamily="34" charset="0"/>
              <a:buChar char="•"/>
            </a:pPr>
            <a:r>
              <a:rPr lang="en-US" sz="2800" b="1" dirty="0" smtClean="0"/>
              <a:t>31 teachers. </a:t>
            </a:r>
            <a:r>
              <a:rPr lang="en-US" sz="2800" b="1" dirty="0"/>
              <a:t>8 teaching at the last grade of primary school and 23 teaching the 5th grade of lower secondary school, teaching all curricula subjects. </a:t>
            </a:r>
            <a:endParaRPr lang="pt-PT" sz="2800" b="1" dirty="0"/>
          </a:p>
        </p:txBody>
      </p:sp>
    </p:spTree>
    <p:extLst>
      <p:ext uri="{BB962C8B-B14F-4D97-AF65-F5344CB8AC3E}">
        <p14:creationId xmlns:p14="http://schemas.microsoft.com/office/powerpoint/2010/main" val="6773339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279627" y="1"/>
            <a:ext cx="9457151" cy="1212574"/>
          </a:xfrm>
        </p:spPr>
        <p:txBody>
          <a:bodyPr>
            <a:normAutofit/>
          </a:bodyPr>
          <a:lstStyle/>
          <a:p>
            <a:r>
              <a:rPr lang="en-US" b="1" dirty="0" smtClean="0"/>
              <a:t>Procedures</a:t>
            </a:r>
            <a:endParaRPr lang="pt-PT" dirty="0"/>
          </a:p>
        </p:txBody>
      </p:sp>
      <p:sp>
        <p:nvSpPr>
          <p:cNvPr id="3" name="Subtítulo 2"/>
          <p:cNvSpPr>
            <a:spLocks noGrp="1"/>
          </p:cNvSpPr>
          <p:nvPr>
            <p:ph type="subTitle" idx="1"/>
          </p:nvPr>
        </p:nvSpPr>
        <p:spPr>
          <a:xfrm>
            <a:off x="1550502" y="1537224"/>
            <a:ext cx="10058402" cy="4744306"/>
          </a:xfrm>
        </p:spPr>
        <p:txBody>
          <a:bodyPr>
            <a:noAutofit/>
          </a:bodyPr>
          <a:lstStyle/>
          <a:p>
            <a:r>
              <a:rPr lang="en-US" sz="2800" b="1" u="sng" dirty="0" smtClean="0"/>
              <a:t>Students</a:t>
            </a:r>
          </a:p>
          <a:p>
            <a:pPr marL="457200" indent="-457200">
              <a:buFont typeface="Arial" panose="020B0604020202020204" pitchFamily="34" charset="0"/>
              <a:buChar char="•"/>
            </a:pPr>
            <a:r>
              <a:rPr lang="en-US" sz="2800" b="1" dirty="0" smtClean="0"/>
              <a:t>interviewed </a:t>
            </a:r>
            <a:r>
              <a:rPr lang="en-US" sz="2800" b="1" dirty="0"/>
              <a:t>in small groups of 2 elements by psychologist of school and SEN teachers; </a:t>
            </a:r>
            <a:endParaRPr lang="en-US" sz="2800" b="1" dirty="0" smtClean="0"/>
          </a:p>
          <a:p>
            <a:pPr marL="457200" indent="-457200">
              <a:buFont typeface="Arial" panose="020B0604020202020204" pitchFamily="34" charset="0"/>
              <a:buChar char="•"/>
            </a:pPr>
            <a:r>
              <a:rPr lang="en-US" sz="2800" b="1" dirty="0" smtClean="0"/>
              <a:t>the </a:t>
            </a:r>
            <a:r>
              <a:rPr lang="en-US" sz="2800" b="1" dirty="0"/>
              <a:t>questionnaires were read and explained in detail, so that there was no doubt as to its content. All parents gave permission for their children's interviews</a:t>
            </a:r>
          </a:p>
          <a:p>
            <a:pPr>
              <a:buFont typeface="Arial" panose="020B0604020202020204" pitchFamily="34" charset="0"/>
              <a:buChar char="•"/>
            </a:pPr>
            <a:r>
              <a:rPr lang="en-US" sz="2800" b="1" u="sng" dirty="0" smtClean="0"/>
              <a:t>Teachers</a:t>
            </a:r>
            <a:r>
              <a:rPr lang="en-US" sz="2800" b="1" dirty="0" smtClean="0"/>
              <a:t> </a:t>
            </a:r>
          </a:p>
          <a:p>
            <a:pPr marL="457200" indent="-457200">
              <a:buFont typeface="Arial" panose="020B0604020202020204" pitchFamily="34" charset="0"/>
              <a:buChar char="•"/>
            </a:pPr>
            <a:r>
              <a:rPr lang="en-US" sz="2800" b="1" dirty="0" smtClean="0"/>
              <a:t>were </a:t>
            </a:r>
            <a:r>
              <a:rPr lang="en-US" sz="2800" b="1" dirty="0"/>
              <a:t>given the questionnaires during the weekly meeting, having been filled all at that time. </a:t>
            </a:r>
          </a:p>
          <a:p>
            <a:pPr marL="457200" indent="-457200">
              <a:buFont typeface="Arial" panose="020B0604020202020204" pitchFamily="34" charset="0"/>
              <a:buChar char="•"/>
            </a:pPr>
            <a:endParaRPr lang="en-US" sz="2800" b="1" dirty="0"/>
          </a:p>
        </p:txBody>
      </p:sp>
    </p:spTree>
    <p:extLst>
      <p:ext uri="{BB962C8B-B14F-4D97-AF65-F5344CB8AC3E}">
        <p14:creationId xmlns:p14="http://schemas.microsoft.com/office/powerpoint/2010/main" val="16187577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279627" y="1"/>
            <a:ext cx="9457151" cy="1212574"/>
          </a:xfrm>
        </p:spPr>
        <p:txBody>
          <a:bodyPr>
            <a:normAutofit/>
          </a:bodyPr>
          <a:lstStyle/>
          <a:p>
            <a:r>
              <a:rPr lang="en-US" b="1" dirty="0" smtClean="0"/>
              <a:t>Procedures</a:t>
            </a:r>
            <a:endParaRPr lang="pt-PT" dirty="0"/>
          </a:p>
        </p:txBody>
      </p:sp>
      <p:sp>
        <p:nvSpPr>
          <p:cNvPr id="3" name="Subtítulo 2"/>
          <p:cNvSpPr>
            <a:spLocks noGrp="1"/>
          </p:cNvSpPr>
          <p:nvPr>
            <p:ph type="subTitle" idx="1"/>
          </p:nvPr>
        </p:nvSpPr>
        <p:spPr>
          <a:xfrm>
            <a:off x="1550502" y="1537224"/>
            <a:ext cx="10058402" cy="4744306"/>
          </a:xfrm>
        </p:spPr>
        <p:txBody>
          <a:bodyPr>
            <a:noAutofit/>
          </a:bodyPr>
          <a:lstStyle/>
          <a:p>
            <a:r>
              <a:rPr lang="en-US" sz="2800" b="1" u="sng" dirty="0" smtClean="0"/>
              <a:t>Parents</a:t>
            </a:r>
            <a:r>
              <a:rPr lang="en-US" sz="2800" b="1" dirty="0" smtClean="0"/>
              <a:t> </a:t>
            </a:r>
          </a:p>
          <a:p>
            <a:pPr marL="457200" indent="-457200">
              <a:buFont typeface="Arial" panose="020B0604020202020204" pitchFamily="34" charset="0"/>
              <a:buChar char="•"/>
            </a:pPr>
            <a:r>
              <a:rPr lang="en-US" sz="2800" b="1" dirty="0" smtClean="0"/>
              <a:t>were </a:t>
            </a:r>
            <a:r>
              <a:rPr lang="en-US" sz="2800" b="1" dirty="0"/>
              <a:t>invited to come to school and after explaining the project objectives were delivered the surveys; most parents filled out the survey during the interview, however some preferred to fill the same at home. The doubts and questions posed by the parents were clarified during the application of the questionnaires. </a:t>
            </a:r>
          </a:p>
          <a:p>
            <a:pPr marL="457200" indent="-457200">
              <a:buFont typeface="Arial" panose="020B0604020202020204" pitchFamily="34" charset="0"/>
              <a:buChar char="•"/>
            </a:pPr>
            <a:r>
              <a:rPr lang="en-US" sz="2800" b="1" dirty="0" smtClean="0"/>
              <a:t>Data </a:t>
            </a:r>
            <a:r>
              <a:rPr lang="en-US" sz="2800" b="1" dirty="0"/>
              <a:t>analysis was carried out by the project team, after collecting the questionnaires, led by the coordinator.</a:t>
            </a:r>
          </a:p>
          <a:p>
            <a:pPr marL="457200" indent="-457200">
              <a:buFont typeface="Arial" panose="020B0604020202020204" pitchFamily="34" charset="0"/>
              <a:buChar char="•"/>
            </a:pPr>
            <a:endParaRPr lang="en-US" sz="2800" b="1" dirty="0"/>
          </a:p>
        </p:txBody>
      </p:sp>
    </p:spTree>
    <p:extLst>
      <p:ext uri="{BB962C8B-B14F-4D97-AF65-F5344CB8AC3E}">
        <p14:creationId xmlns:p14="http://schemas.microsoft.com/office/powerpoint/2010/main" val="18665688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279627" y="1"/>
            <a:ext cx="9457151" cy="1212574"/>
          </a:xfrm>
        </p:spPr>
        <p:txBody>
          <a:bodyPr>
            <a:normAutofit/>
          </a:bodyPr>
          <a:lstStyle/>
          <a:p>
            <a:r>
              <a:rPr lang="en-US" b="1" dirty="0" smtClean="0"/>
              <a:t>Findings</a:t>
            </a:r>
            <a:endParaRPr lang="pt-PT" dirty="0"/>
          </a:p>
        </p:txBody>
      </p:sp>
      <p:sp>
        <p:nvSpPr>
          <p:cNvPr id="3" name="Subtítulo 2"/>
          <p:cNvSpPr>
            <a:spLocks noGrp="1"/>
          </p:cNvSpPr>
          <p:nvPr>
            <p:ph type="subTitle" idx="1"/>
          </p:nvPr>
        </p:nvSpPr>
        <p:spPr>
          <a:xfrm>
            <a:off x="1550502" y="1537224"/>
            <a:ext cx="10058402" cy="4744306"/>
          </a:xfrm>
        </p:spPr>
        <p:txBody>
          <a:bodyPr>
            <a:noAutofit/>
          </a:bodyPr>
          <a:lstStyle/>
          <a:p>
            <a:r>
              <a:rPr lang="en-US" sz="2800" b="1" u="sng" dirty="0" smtClean="0"/>
              <a:t>Students</a:t>
            </a:r>
            <a:r>
              <a:rPr lang="en-US" sz="2800" b="1" dirty="0" smtClean="0"/>
              <a:t> </a:t>
            </a:r>
          </a:p>
          <a:p>
            <a:pPr marL="457200" indent="-457200">
              <a:buFont typeface="Arial" panose="020B0604020202020204" pitchFamily="34" charset="0"/>
              <a:buChar char="•"/>
            </a:pPr>
            <a:r>
              <a:rPr lang="en-US" sz="2800" b="1" dirty="0"/>
              <a:t>Half of the students, that is 50%, consider that the level of difficulty is equal in Primary and Lower secondary. </a:t>
            </a:r>
            <a:endParaRPr lang="en-US" sz="2800" b="1" dirty="0" smtClean="0"/>
          </a:p>
          <a:p>
            <a:pPr marL="457200" indent="-457200">
              <a:buFont typeface="Arial" panose="020B0604020202020204" pitchFamily="34" charset="0"/>
              <a:buChar char="•"/>
            </a:pPr>
            <a:r>
              <a:rPr lang="en-US" sz="2800" b="1" dirty="0" smtClean="0"/>
              <a:t>Those </a:t>
            </a:r>
            <a:r>
              <a:rPr lang="en-US" sz="2800" b="1" dirty="0"/>
              <a:t>who consider the lower secondary as more complicated said that they have a greater number of contents to learn and that these have a higher level of complexity</a:t>
            </a:r>
            <a:r>
              <a:rPr lang="en-US" sz="2800" b="1" dirty="0" smtClean="0"/>
              <a:t>.</a:t>
            </a:r>
          </a:p>
          <a:p>
            <a:pPr marL="457200" indent="-457200">
              <a:buFont typeface="Arial" panose="020B0604020202020204" pitchFamily="34" charset="0"/>
              <a:buChar char="•"/>
            </a:pPr>
            <a:r>
              <a:rPr lang="en-US" sz="2800" b="1" dirty="0" smtClean="0"/>
              <a:t>58</a:t>
            </a:r>
            <a:r>
              <a:rPr lang="en-US" sz="2800" b="1" dirty="0"/>
              <a:t>% of the students consider that they read reasonably and that they understand what is asked of them</a:t>
            </a:r>
          </a:p>
        </p:txBody>
      </p:sp>
    </p:spTree>
    <p:extLst>
      <p:ext uri="{BB962C8B-B14F-4D97-AF65-F5344CB8AC3E}">
        <p14:creationId xmlns:p14="http://schemas.microsoft.com/office/powerpoint/2010/main" val="903864852"/>
      </p:ext>
    </p:extLst>
  </p:cSld>
  <p:clrMapOvr>
    <a:masterClrMapping/>
  </p:clrMapOvr>
</p:sld>
</file>

<file path=ppt/theme/theme1.xml><?xml version="1.0" encoding="utf-8"?>
<a:theme xmlns:a="http://schemas.openxmlformats.org/drawingml/2006/main" name="Haste">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138</TotalTime>
  <Words>1351</Words>
  <Application>Microsoft Office PowerPoint</Application>
  <PresentationFormat>Personalizados</PresentationFormat>
  <Paragraphs>97</Paragraphs>
  <Slides>22</Slides>
  <Notes>0</Notes>
  <HiddenSlides>0</HiddenSlides>
  <MMClips>0</MMClips>
  <ScaleCrop>false</ScaleCrop>
  <HeadingPairs>
    <vt:vector size="4" baseType="variant">
      <vt:variant>
        <vt:lpstr>Tema</vt:lpstr>
      </vt:variant>
      <vt:variant>
        <vt:i4>1</vt:i4>
      </vt:variant>
      <vt:variant>
        <vt:lpstr>Títulos dos diapositivos</vt:lpstr>
      </vt:variant>
      <vt:variant>
        <vt:i4>22</vt:i4>
      </vt:variant>
    </vt:vector>
  </HeadingPairs>
  <TitlesOfParts>
    <vt:vector size="23" baseType="lpstr">
      <vt:lpstr>Haste</vt:lpstr>
      <vt:lpstr>National Need Analysis</vt:lpstr>
      <vt:lpstr>In Portugal we follow the definition of International Dyslexia Association</vt:lpstr>
      <vt:lpstr>In Portugal</vt:lpstr>
      <vt:lpstr>In Portugal</vt:lpstr>
      <vt:lpstr>In Portugal</vt:lpstr>
      <vt:lpstr>Study Group</vt:lpstr>
      <vt:lpstr>Procedures</vt:lpstr>
      <vt:lpstr>Procedures</vt:lpstr>
      <vt:lpstr>Findings</vt:lpstr>
      <vt:lpstr>Findings</vt:lpstr>
      <vt:lpstr>Findings</vt:lpstr>
      <vt:lpstr>Findings</vt:lpstr>
      <vt:lpstr>Findings</vt:lpstr>
      <vt:lpstr>Findings</vt:lpstr>
      <vt:lpstr>Findings</vt:lpstr>
      <vt:lpstr>Findings</vt:lpstr>
      <vt:lpstr>Findings</vt:lpstr>
      <vt:lpstr>Findings</vt:lpstr>
      <vt:lpstr>Findings</vt:lpstr>
      <vt:lpstr>Findings</vt:lpstr>
      <vt:lpstr>Findings</vt:lpstr>
      <vt:lpstr>Thank you</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Need Analysis</dc:title>
  <dc:creator>Rosa Martins</dc:creator>
  <cp:lastModifiedBy>Direccao</cp:lastModifiedBy>
  <cp:revision>11</cp:revision>
  <dcterms:created xsi:type="dcterms:W3CDTF">2018-05-09T21:37:27Z</dcterms:created>
  <dcterms:modified xsi:type="dcterms:W3CDTF">2018-06-27T16:09:08Z</dcterms:modified>
</cp:coreProperties>
</file>