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61" r:id="rId11"/>
    <p:sldId id="274" r:id="rId12"/>
    <p:sldId id="27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C3-6DF6-4819-B904-45E57F90DF85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4E870-EB36-49C5-8157-3EAAE615BA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46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4E870-EB36-49C5-8157-3EAAE615BA5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96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3BF1B60-B329-470A-9531-806D674EA099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02F05C3-08F5-4EE1-B3F8-783E00B03E29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013200" cy="1152128"/>
          </a:xfrm>
        </p:spPr>
        <p:txBody>
          <a:bodyPr>
            <a:normAutofit/>
          </a:bodyPr>
          <a:lstStyle/>
          <a:p>
            <a:r>
              <a:rPr lang="pl-PL" sz="4900" dirty="0" smtClean="0"/>
              <a:t>STUDIES</a:t>
            </a:r>
            <a:r>
              <a:rPr lang="pl-PL" sz="3600" dirty="0" smtClean="0"/>
              <a:t> </a:t>
            </a:r>
            <a:endParaRPr lang="pl-PL" sz="3600" dirty="0"/>
          </a:p>
        </p:txBody>
      </p:sp>
      <p:pic>
        <p:nvPicPr>
          <p:cNvPr id="1026" name="Picture 2" descr="C:\Users\Ola\Desktop\ERASMUS+\praktyki-studen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1877081"/>
            <a:ext cx="6049351" cy="4030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3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/>
              <a:t>The academic year at Polish universities consists of 2 semesters of 15 weeks’ duration: </a:t>
            </a:r>
            <a:endParaRPr lang="pl-PL" sz="2600" dirty="0"/>
          </a:p>
          <a:p>
            <a:r>
              <a:rPr lang="en-GB" sz="2600" b="1" dirty="0"/>
              <a:t>   The winter semester:</a:t>
            </a:r>
            <a:endParaRPr lang="pl-PL" sz="2600" dirty="0"/>
          </a:p>
          <a:p>
            <a:r>
              <a:rPr lang="en-GB" sz="2600" dirty="0"/>
              <a:t>Starts on 1 October and lasts till 14 February, with a two-week break for Christmas holidays (24 December – 3 January) and with one-week vacation period in February (1-7 February). Winter semester examination session takes place between 18 and 31 January. Make-up exams take place between 8 February and 14 February.</a:t>
            </a:r>
            <a:endParaRPr lang="pl-PL" sz="2600" dirty="0"/>
          </a:p>
          <a:p>
            <a:r>
              <a:rPr lang="pl-PL" sz="2600" b="1" dirty="0" smtClean="0"/>
              <a:t>     </a:t>
            </a:r>
            <a:r>
              <a:rPr lang="en-GB" sz="2600" b="1" dirty="0" smtClean="0"/>
              <a:t>The </a:t>
            </a:r>
            <a:r>
              <a:rPr lang="en-GB" sz="2600" b="1" dirty="0"/>
              <a:t>summer semester:</a:t>
            </a:r>
            <a:r>
              <a:rPr lang="en-GB" sz="2600" dirty="0"/>
              <a:t>	</a:t>
            </a:r>
            <a:endParaRPr lang="pl-PL" sz="2600" dirty="0"/>
          </a:p>
          <a:p>
            <a:r>
              <a:rPr lang="en-GB" sz="2600" dirty="0"/>
              <a:t>Starts on 15 February and lasts till the end of June, with a one-week break for Easter vacations (24 – 29 March) and summer holidays from the beginning of July to 30 September. Summer semester examination session takes place between 9 and 30 June. September is reserved for make-up exams</a:t>
            </a:r>
            <a:r>
              <a:rPr lang="en-GB" dirty="0"/>
              <a:t>.</a:t>
            </a:r>
            <a:endParaRPr lang="pl-PL" dirty="0"/>
          </a:p>
          <a:p>
            <a:r>
              <a:rPr lang="en-GB" dirty="0"/>
              <a:t> 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/>
          <a:lstStyle/>
          <a:p>
            <a:r>
              <a:rPr lang="pl-PL" dirty="0" smtClean="0"/>
              <a:t>THE ACADEMIC YEAR IN Poland.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5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types</a:t>
            </a:r>
            <a:r>
              <a:rPr lang="pl-PL" dirty="0"/>
              <a:t> of </a:t>
            </a:r>
            <a:r>
              <a:rPr lang="pl-PL" dirty="0" err="1"/>
              <a:t>activities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02820" y="185424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 smtClean="0"/>
              <a:t>Lectures</a:t>
            </a:r>
            <a:r>
              <a:rPr lang="pl-PL" sz="2400" b="1" dirty="0" smtClean="0"/>
              <a:t> – </a:t>
            </a:r>
            <a:r>
              <a:rPr lang="pl-PL" sz="2400" dirty="0" smtClean="0"/>
              <a:t>for </a:t>
            </a:r>
            <a:r>
              <a:rPr lang="pl-PL" sz="2400" dirty="0" err="1" smtClean="0"/>
              <a:t>large</a:t>
            </a:r>
            <a:r>
              <a:rPr lang="pl-PL" sz="2400" dirty="0" smtClean="0"/>
              <a:t> </a:t>
            </a:r>
            <a:r>
              <a:rPr lang="pl-PL" sz="2400" dirty="0" err="1" smtClean="0"/>
              <a:t>groups</a:t>
            </a:r>
            <a:r>
              <a:rPr lang="pl-PL" sz="2400" dirty="0" smtClean="0"/>
              <a:t> of </a:t>
            </a:r>
            <a:r>
              <a:rPr lang="pl-PL" sz="2400" dirty="0" err="1" smtClean="0"/>
              <a:t>people</a:t>
            </a:r>
            <a:r>
              <a:rPr lang="pl-PL" dirty="0"/>
              <a:t>.</a:t>
            </a:r>
            <a:r>
              <a:rPr lang="pl-PL" b="1" dirty="0" smtClean="0"/>
              <a:t> </a:t>
            </a:r>
            <a:endParaRPr lang="pl-PL" b="1" dirty="0"/>
          </a:p>
        </p:txBody>
      </p:sp>
      <p:pic>
        <p:nvPicPr>
          <p:cNvPr id="6146" name="Picture 2" descr="http://gfx.dlastudenta.pl/photos/uczelnie/wydarzenia/slask/Red_Bull_Ryzyk_Fizyk_-_Gdask_fot._Piotr_Bieniewski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15910"/>
            <a:ext cx="6372339" cy="4223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6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51520" y="14127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Class – </a:t>
            </a:r>
            <a:r>
              <a:rPr lang="pl-PL" sz="2400" dirty="0" smtClean="0"/>
              <a:t>for </a:t>
            </a:r>
            <a:r>
              <a:rPr lang="pl-PL" sz="2400" dirty="0" err="1" smtClean="0"/>
              <a:t>smaller</a:t>
            </a:r>
            <a:r>
              <a:rPr lang="pl-PL" sz="2400" dirty="0" smtClean="0"/>
              <a:t> </a:t>
            </a:r>
            <a:r>
              <a:rPr lang="pl-PL" sz="2400" dirty="0" err="1" smtClean="0"/>
              <a:t>groups</a:t>
            </a:r>
            <a:endParaRPr lang="pl-PL" sz="2400" dirty="0" smtClean="0"/>
          </a:p>
          <a:p>
            <a:r>
              <a:rPr lang="pl-PL" sz="2400" dirty="0"/>
              <a:t> </a:t>
            </a:r>
            <a:r>
              <a:rPr lang="pl-PL" sz="2400" dirty="0" smtClean="0"/>
              <a:t>of </a:t>
            </a:r>
            <a:r>
              <a:rPr lang="pl-PL" sz="2400" dirty="0" err="1" smtClean="0"/>
              <a:t>students</a:t>
            </a:r>
            <a:r>
              <a:rPr lang="pl-PL" sz="2400" dirty="0"/>
              <a:t>.</a:t>
            </a:r>
            <a:endParaRPr lang="pl-PL" sz="2400" b="1" dirty="0"/>
          </a:p>
        </p:txBody>
      </p:sp>
      <p:pic>
        <p:nvPicPr>
          <p:cNvPr id="7170" name="Picture 2" descr="http://farmacja.cm-uj.krakow.pl/public_includes/upload/mikrobi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0170"/>
            <a:ext cx="499110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wbios.us.edu.pl/tl_files/galerie/noc-biologow-2013/34-fot-Ku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1" y="3429000"/>
            <a:ext cx="4344418" cy="289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17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95536" y="1988840"/>
            <a:ext cx="8229600" cy="4075176"/>
          </a:xfrm>
        </p:spPr>
        <p:txBody>
          <a:bodyPr/>
          <a:lstStyle/>
          <a:p>
            <a:r>
              <a:rPr lang="en-US" sz="2800" dirty="0"/>
              <a:t>Postgraduate </a:t>
            </a:r>
            <a:r>
              <a:rPr lang="en-US" sz="2800" dirty="0" smtClean="0"/>
              <a:t>studies</a:t>
            </a:r>
            <a:r>
              <a:rPr lang="pl-PL" sz="2800" dirty="0" smtClean="0"/>
              <a:t> a</a:t>
            </a:r>
            <a:r>
              <a:rPr lang="en-US" sz="2800" dirty="0" smtClean="0"/>
              <a:t>re </a:t>
            </a:r>
            <a:r>
              <a:rPr lang="en-US" sz="2800" dirty="0"/>
              <a:t>for people, who want to </a:t>
            </a:r>
            <a:r>
              <a:rPr lang="en-US" sz="2800" dirty="0" err="1"/>
              <a:t>suplement</a:t>
            </a:r>
            <a:r>
              <a:rPr lang="en-US" sz="2800" dirty="0"/>
              <a:t> </a:t>
            </a:r>
            <a:r>
              <a:rPr lang="pl-PL" sz="2800" dirty="0" smtClean="0"/>
              <a:t>t</a:t>
            </a:r>
            <a:r>
              <a:rPr lang="en-US" sz="2800" dirty="0" smtClean="0"/>
              <a:t>heir </a:t>
            </a:r>
            <a:r>
              <a:rPr lang="en-US" sz="2800" dirty="0"/>
              <a:t>knowledge, acquire new skills and expand </a:t>
            </a:r>
            <a:r>
              <a:rPr lang="pl-PL" sz="2800" dirty="0" smtClean="0"/>
              <a:t>t</a:t>
            </a:r>
            <a:r>
              <a:rPr lang="en-US" sz="2800" dirty="0" smtClean="0"/>
              <a:t>heir </a:t>
            </a:r>
            <a:r>
              <a:rPr lang="en-US" sz="2800" dirty="0"/>
              <a:t>horizons . The cost of postgraduate studies is extremely diverse and consisting of a number of factors including: location studies, the popularity of the length of classes, leading… Often You can count on a refund, </a:t>
            </a:r>
            <a:r>
              <a:rPr lang="en-US" sz="2800" dirty="0" err="1"/>
              <a:t>wheather</a:t>
            </a:r>
            <a:r>
              <a:rPr lang="en-US" sz="2800" dirty="0"/>
              <a:t> from the employer, which leads us to these studies or from the EU funds</a:t>
            </a:r>
            <a:r>
              <a:rPr lang="en-US" dirty="0"/>
              <a:t>.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/>
          <a:lstStyle/>
          <a:p>
            <a:r>
              <a:rPr lang="pl-PL" dirty="0" smtClean="0"/>
              <a:t>POSTGRADUTE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760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229600" cy="48965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ar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paid every month or once. They admit it : universities, ministry, union, local governments, </a:t>
            </a:r>
            <a:r>
              <a:rPr lang="en-US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compan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ies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 Programs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addressed to different groups students.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 f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rom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tens 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to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several thousand.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We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have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 following scholarships in Poland : </a:t>
            </a:r>
            <a:endParaRPr lang="pl-PL" sz="2400" dirty="0"/>
          </a:p>
          <a:p>
            <a:pPr lvl="0"/>
            <a:r>
              <a:rPr lang="pl-PL" sz="2400" dirty="0" smtClean="0"/>
              <a:t>1)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 view of on achievements :</a:t>
            </a:r>
            <a:endParaRPr lang="pl-PL" sz="2400" dirty="0"/>
          </a:p>
          <a:p>
            <a:pPr lvl="0"/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granted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by the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minister of science and higher education for outstanding achievements :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or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students,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who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have very good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result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 in the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area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of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research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art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or sports.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They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a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issued to support the best students in 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Poland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 Students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a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paid only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once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to 15.000 PLN </a:t>
            </a:r>
            <a:endParaRPr lang="pl-PL" sz="2400" dirty="0"/>
          </a:p>
          <a:p>
            <a:pPr algn="l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114800" cy="701040"/>
          </a:xfrm>
        </p:spPr>
        <p:txBody>
          <a:bodyPr/>
          <a:lstStyle/>
          <a:p>
            <a:r>
              <a:rPr lang="pl-PL" dirty="0" err="1" smtClean="0"/>
              <a:t>solarships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7859216" cy="4539208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2400" dirty="0" smtClean="0"/>
              <a:t>-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granted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by the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: f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or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students , who have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achieved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the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best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during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year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or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have other scientific, artistic or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sports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achievements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 Students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a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 paid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to a few hundred 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zloty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per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month. </a:t>
            </a:r>
            <a:endParaRPr lang="pl-PL" sz="2400" dirty="0"/>
          </a:p>
          <a:p>
            <a:pPr lvl="0"/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Diamond grant: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for graduates or undergraduate students after the third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year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who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are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doing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research .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Students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a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paid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up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200.000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PLN</a:t>
            </a:r>
            <a:endParaRPr lang="pl-PL" sz="2400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Future </a:t>
            </a:r>
            <a:r>
              <a:rPr lang="en-US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generatio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for students, who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aren’t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25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years old, they’ve a proven knowledge of at least one foreign language at a level no lower than B2, they’ve 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positive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opinion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written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by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tutor or </a:t>
            </a:r>
            <a:r>
              <a:rPr lang="en-US" sz="24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guardium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scientific circles on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their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previous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activity,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they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are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still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studing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at university for science.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Students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a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paid </a:t>
            </a:r>
            <a:r>
              <a:rPr lang="pl-PL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between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100.000 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and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500.000 PLN</a:t>
            </a:r>
            <a:endParaRPr lang="pl-PL" sz="2400" dirty="0"/>
          </a:p>
          <a:p>
            <a:pPr lvl="0"/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263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67544" y="1502024"/>
            <a:ext cx="8291264" cy="5355976"/>
          </a:xfrm>
        </p:spPr>
        <p:txBody>
          <a:bodyPr>
            <a:normAutofit lnSpcReduction="10000"/>
          </a:bodyPr>
          <a:lstStyle/>
          <a:p>
            <a:pPr lvl="0"/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 </a:t>
            </a:r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for results in science awarded by other entities: for students achieving outstanding academic 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results</a:t>
            </a:r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designated </a:t>
            </a:r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by the founder of the scholarship achievements. The amount of the scholarship is determined </a:t>
            </a:r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by the 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founder</a:t>
            </a:r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pl-PL" sz="2600" dirty="0"/>
          </a:p>
          <a:p>
            <a:pPr lvl="0"/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 </a:t>
            </a:r>
            <a:r>
              <a:rPr lang="pl-PL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or </a:t>
            </a:r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 best students studying at 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universities</a:t>
            </a:r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pl-PL" sz="26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There</a:t>
            </a:r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6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a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beneficiary 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program </a:t>
            </a:r>
            <a:r>
              <a:rPr lang="pl-PL" sz="26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called</a:t>
            </a:r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" </a:t>
            </a:r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Study ordered " . The scholarships are funded by the European</a:t>
            </a:r>
            <a:endParaRPr lang="pl-PL" sz="2600" dirty="0"/>
          </a:p>
          <a:p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Social Fund and the state 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budget.</a:t>
            </a:r>
            <a:endParaRPr lang="pl-PL" sz="2600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Up to one thousand </a:t>
            </a:r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PLN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 month .</a:t>
            </a:r>
            <a:endParaRPr lang="pl-PL" sz="2600" dirty="0"/>
          </a:p>
          <a:p>
            <a:pPr lvl="0"/>
            <a:r>
              <a:rPr lang="pl-PL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6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 </a:t>
            </a:r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Leading National Scientific </a:t>
            </a:r>
            <a:r>
              <a:rPr lang="en-US" sz="2600" dirty="0" err="1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Centres</a:t>
            </a:r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pl-PL" sz="2600" dirty="0"/>
          </a:p>
          <a:p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For students research units having the status KNOW .</a:t>
            </a:r>
            <a:endParaRPr lang="pl-PL" sz="2600" dirty="0"/>
          </a:p>
          <a:p>
            <a:r>
              <a:rPr lang="en-US" sz="26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 amount of scholarships depends on the decisions of individuals</a:t>
            </a:r>
            <a:endParaRPr lang="pl-PL" sz="2600" dirty="0"/>
          </a:p>
          <a:p>
            <a:endParaRPr lang="pl-PL" sz="2400" dirty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5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lvl="0"/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Iuventus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Plus: The grant amount depends on the cost of the planned research.</a:t>
            </a:r>
            <a:endParaRPr lang="pl-PL" sz="2400" dirty="0"/>
          </a:p>
          <a:p>
            <a:pPr lvl="0"/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granted by local government units: For students who are in a difficult financial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situation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t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hey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exhibit significant achievements or a high grade point average .The amount of the scholarship depends on the decision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the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local government. Council and local councils , </a:t>
            </a:r>
            <a:r>
              <a:rPr lang="en-US" sz="24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tak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 resolution on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granting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for students , determine the type and mode of granting material assistance.</a:t>
            </a:r>
            <a:endParaRPr lang="pl-PL" sz="2400" dirty="0"/>
          </a:p>
          <a:p>
            <a:pPr lvl="0"/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College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 funds: For students of the university. Students get from a few hundred </a:t>
            </a:r>
            <a:r>
              <a:rPr lang="pl-PL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PLN</a:t>
            </a:r>
            <a:r>
              <a:rPr lang="en-US" sz="24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to several thousand paid once or month.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734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sz="2800" dirty="0" smtClean="0"/>
              <a:t>2) 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In view of the support :</a:t>
            </a:r>
            <a:endParaRPr lang="pl-PL" sz="2800" dirty="0"/>
          </a:p>
          <a:p>
            <a:pPr marL="342900" indent="-342900">
              <a:buFontTx/>
              <a:buChar char="-"/>
            </a:pPr>
            <a:r>
              <a:rPr lang="pl-PL" sz="28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Social</a:t>
            </a:r>
            <a:r>
              <a:rPr lang="pl-PL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scholarships: f</a:t>
            </a:r>
            <a:r>
              <a:rPr lang="pl-PL" sz="28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or</a:t>
            </a:r>
            <a:r>
              <a:rPr lang="pl-PL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students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, who are in a difficult financial situation. To receive a scholarship, income per family member </a:t>
            </a:r>
            <a:r>
              <a:rPr lang="pl-PL" sz="28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cannot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exceed the amount specified by law. The grant amount is determined by the university. </a:t>
            </a:r>
            <a:endParaRPr lang="pl-PL" sz="2800" dirty="0" smtClean="0"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pl-PL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Grant.: 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For students in need of emergency 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assistance</a:t>
            </a:r>
            <a:r>
              <a:rPr lang="pl-PL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 amount of financial aid is determined by the 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university</a:t>
            </a:r>
            <a:r>
              <a:rPr lang="pl-PL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0260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bridging scholarships: </a:t>
            </a:r>
            <a:endParaRPr lang="pl-PL" sz="2800" dirty="0"/>
          </a:p>
          <a:p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For gifted high school graduates living in rural areas or small towns , from families with very low incomes and achieving good results in science. Bridging Scholarships </a:t>
            </a:r>
            <a:r>
              <a:rPr lang="pl-PL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l-PL" sz="28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are</a:t>
            </a:r>
            <a:r>
              <a:rPr lang="pl-PL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awarded 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for the first year </a:t>
            </a:r>
            <a:r>
              <a:rPr lang="pl-PL" sz="28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students</a:t>
            </a:r>
            <a:r>
              <a:rPr lang="pl-PL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of 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full-time study </a:t>
            </a:r>
            <a:r>
              <a:rPr lang="pl-PL" sz="2800" dirty="0" err="1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They</a:t>
            </a:r>
            <a:r>
              <a:rPr lang="pl-PL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are </a:t>
            </a:r>
            <a:r>
              <a:rPr lang="en-US" sz="28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5 thousand PLN in the academic year and are paid in 10 monthly installments of 500 PLN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8727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8229600" cy="4075176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/>
              <a:t>There are some kinds of studies in Poland. The divisions are based on:</a:t>
            </a:r>
            <a:endParaRPr lang="pl-PL" sz="3400" dirty="0"/>
          </a:p>
          <a:p>
            <a:pPr lvl="0"/>
            <a:r>
              <a:rPr lang="pl-PL" sz="3400" dirty="0" smtClean="0"/>
              <a:t>a) </a:t>
            </a:r>
            <a:r>
              <a:rPr lang="en-US" sz="3400" dirty="0" smtClean="0"/>
              <a:t>the </a:t>
            </a:r>
            <a:r>
              <a:rPr lang="en-US" sz="3400" dirty="0"/>
              <a:t>time of lectures:</a:t>
            </a:r>
            <a:endParaRPr lang="pl-PL" sz="3400" dirty="0"/>
          </a:p>
          <a:p>
            <a:pPr lvl="0"/>
            <a:r>
              <a:rPr lang="en-US" sz="3400" dirty="0"/>
              <a:t>stationary studies – lectures are from Monday to Friday and they last only some hours per day</a:t>
            </a:r>
            <a:endParaRPr lang="pl-PL" sz="3400" dirty="0"/>
          </a:p>
          <a:p>
            <a:pPr lvl="0"/>
            <a:r>
              <a:rPr lang="en-US" sz="3400" dirty="0"/>
              <a:t>weekend studies – lectures are during the weekend (sometimes even from Friday) and they last all day long</a:t>
            </a:r>
            <a:endParaRPr lang="pl-PL" sz="3400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114800" cy="701040"/>
          </a:xfrm>
        </p:spPr>
        <p:txBody>
          <a:bodyPr/>
          <a:lstStyle/>
          <a:p>
            <a:r>
              <a:rPr lang="pl-PL" dirty="0"/>
              <a:t>The </a:t>
            </a:r>
            <a:r>
              <a:rPr lang="pl-PL" dirty="0" err="1"/>
              <a:t>kinds</a:t>
            </a:r>
            <a:r>
              <a:rPr lang="pl-PL" dirty="0"/>
              <a:t> of </a:t>
            </a:r>
            <a:r>
              <a:rPr lang="pl-PL" dirty="0" err="1"/>
              <a:t>studies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1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7311878" cy="1445937"/>
          </a:xfrm>
        </p:spPr>
        <p:txBody>
          <a:bodyPr vert="horz">
            <a:normAutofit fontScale="25000" lnSpcReduction="20000"/>
          </a:bodyPr>
          <a:lstStyle/>
          <a:p>
            <a:pPr lvl="4"/>
            <a:r>
              <a:rPr lang="pl-PL" sz="3400" b="1" dirty="0" smtClean="0"/>
              <a:t>  </a:t>
            </a:r>
          </a:p>
          <a:p>
            <a:pPr lvl="4"/>
            <a:endParaRPr lang="pl-PL" sz="3400" b="1" dirty="0"/>
          </a:p>
          <a:p>
            <a:pPr lvl="4"/>
            <a:r>
              <a:rPr lang="en-US" sz="17600" b="1" dirty="0" smtClean="0"/>
              <a:t>Thank </a:t>
            </a:r>
            <a:r>
              <a:rPr lang="en-US" sz="17600" b="1" dirty="0"/>
              <a:t>you for </a:t>
            </a:r>
            <a:r>
              <a:rPr lang="en-US" sz="17600" b="1" dirty="0" smtClean="0"/>
              <a:t>attention </a:t>
            </a:r>
            <a:endParaRPr lang="pl-PL" sz="17600" b="1" dirty="0"/>
          </a:p>
        </p:txBody>
      </p:sp>
      <p:pic>
        <p:nvPicPr>
          <p:cNvPr id="8194" name="Picture 2" descr="http://www.bobolanum.edu.pl/images/studenci/studen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61975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0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640960" cy="6408712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 graduation:</a:t>
            </a:r>
            <a:endParaRPr lang="pl-PL" sz="2800" dirty="0"/>
          </a:p>
          <a:p>
            <a:pPr lvl="0"/>
            <a:r>
              <a:rPr lang="pl-PL" sz="2800" dirty="0" smtClean="0"/>
              <a:t>a) </a:t>
            </a:r>
            <a:r>
              <a:rPr lang="en-US" sz="2800" dirty="0" smtClean="0"/>
              <a:t>first </a:t>
            </a:r>
            <a:r>
              <a:rPr lang="en-US" sz="2800" dirty="0"/>
              <a:t>degree studies – to start up these studies, you have to graduate from a high school and pass the </a:t>
            </a:r>
            <a:r>
              <a:rPr lang="en-US" sz="2800" dirty="0" err="1"/>
              <a:t>matura</a:t>
            </a:r>
            <a:r>
              <a:rPr lang="en-US" sz="2800" dirty="0"/>
              <a:t> exam; they last 6 or 7 terms and you finish them with the bachelor’s or engineer’s degree</a:t>
            </a:r>
            <a:endParaRPr lang="pl-PL" sz="2800" dirty="0"/>
          </a:p>
          <a:p>
            <a:pPr lvl="0"/>
            <a:r>
              <a:rPr lang="pl-PL" sz="2800" dirty="0" smtClean="0"/>
              <a:t>b) </a:t>
            </a:r>
            <a:r>
              <a:rPr lang="en-US" sz="2800" dirty="0" smtClean="0"/>
              <a:t>second </a:t>
            </a:r>
            <a:r>
              <a:rPr lang="en-US" sz="2800" dirty="0"/>
              <a:t>degree studies – to start up these studies, you have to graduate from first degree studies; they last 3 or 4 terms and you finish them with the master’s degree</a:t>
            </a:r>
            <a:endParaRPr lang="pl-PL" sz="2800" dirty="0"/>
          </a:p>
          <a:p>
            <a:pPr lvl="0"/>
            <a:r>
              <a:rPr lang="pl-PL" sz="2800" dirty="0" smtClean="0"/>
              <a:t>c) </a:t>
            </a:r>
            <a:r>
              <a:rPr lang="en-US" sz="2800" dirty="0" smtClean="0"/>
              <a:t>steady </a:t>
            </a:r>
            <a:r>
              <a:rPr lang="en-US" sz="2800" dirty="0"/>
              <a:t>master’s studies – to start up these studies, you have to graduate from a high school and pass the </a:t>
            </a:r>
            <a:r>
              <a:rPr lang="en-US" sz="2800" dirty="0" err="1"/>
              <a:t>matura</a:t>
            </a:r>
            <a:r>
              <a:rPr lang="en-US" sz="2800" dirty="0"/>
              <a:t> exam; they last 9 or 12 terms and you finish them with the master’s degree; they are accessible only for some professions like psychologist, doctor or lawyer</a:t>
            </a: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27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229600" cy="40751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l-PL" sz="3200" dirty="0" smtClean="0"/>
              <a:t>d) </a:t>
            </a:r>
            <a:r>
              <a:rPr lang="en-US" sz="3200" dirty="0" smtClean="0"/>
              <a:t>third </a:t>
            </a:r>
            <a:r>
              <a:rPr lang="en-US" sz="3200" dirty="0"/>
              <a:t>degree studies – to start up these studies, you have to have the master’s degree; to finish them with the doctor’s degree, you are obligated to write a thesis and assert it</a:t>
            </a:r>
            <a:endParaRPr lang="pl-PL" sz="3200" dirty="0"/>
          </a:p>
          <a:p>
            <a:pPr lvl="0"/>
            <a:r>
              <a:rPr lang="pl-PL" sz="3200" dirty="0" smtClean="0"/>
              <a:t>e) </a:t>
            </a:r>
            <a:r>
              <a:rPr lang="en-US" sz="3200" dirty="0" smtClean="0"/>
              <a:t>the </a:t>
            </a:r>
            <a:r>
              <a:rPr lang="en-US" sz="3200" dirty="0"/>
              <a:t>conditions of being accepted – the most important is the </a:t>
            </a:r>
            <a:r>
              <a:rPr lang="en-US" sz="3200" dirty="0" err="1"/>
              <a:t>matura</a:t>
            </a:r>
            <a:r>
              <a:rPr lang="en-US" sz="3200" dirty="0"/>
              <a:t> exam’s score but some universities (the University of Fine Arts, the Film Academy, the Music Academy or the University of Sport) also do the entrance </a:t>
            </a:r>
            <a:r>
              <a:rPr lang="en-US" sz="3200" dirty="0" smtClean="0"/>
              <a:t>examination</a:t>
            </a:r>
            <a:endParaRPr lang="pl-PL" sz="3200" dirty="0"/>
          </a:p>
          <a:p>
            <a:r>
              <a:rPr lang="pl-PL" sz="3200" dirty="0"/>
              <a:t>f)</a:t>
            </a:r>
            <a:r>
              <a:rPr lang="en-US" sz="3200" dirty="0"/>
              <a:t> the </a:t>
            </a:r>
            <a:r>
              <a:rPr lang="en-US" sz="3200" dirty="0" smtClean="0"/>
              <a:t>property</a:t>
            </a:r>
            <a:r>
              <a:rPr lang="pl-PL" sz="3200" dirty="0" smtClean="0"/>
              <a:t> (</a:t>
            </a:r>
            <a:r>
              <a:rPr lang="pl-PL" sz="3200" dirty="0" err="1" smtClean="0"/>
              <a:t>next</a:t>
            </a:r>
            <a:r>
              <a:rPr lang="pl-PL" sz="3200" dirty="0" smtClean="0"/>
              <a:t> </a:t>
            </a:r>
            <a:r>
              <a:rPr lang="pl-PL" sz="3200" dirty="0" err="1" smtClean="0"/>
              <a:t>picture</a:t>
            </a:r>
            <a:r>
              <a:rPr lang="pl-PL" sz="3200" dirty="0" smtClean="0"/>
              <a:t>)</a:t>
            </a:r>
            <a:endParaRPr lang="pl-PL" sz="3200" dirty="0"/>
          </a:p>
          <a:p>
            <a:pPr lvl="0"/>
            <a:endParaRPr lang="pl-PL" sz="32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13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671350"/>
              </p:ext>
            </p:extLst>
          </p:nvPr>
        </p:nvGraphicFramePr>
        <p:xfrm>
          <a:off x="251520" y="116632"/>
          <a:ext cx="8712966" cy="659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2"/>
                <a:gridCol w="2904322"/>
                <a:gridCol w="2904322"/>
              </a:tblGrid>
              <a:tr h="76350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universities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public 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universities</a:t>
                      </a:r>
                      <a:endParaRPr lang="pl-PL" dirty="0"/>
                    </a:p>
                  </a:txBody>
                  <a:tcPr/>
                </a:tc>
              </a:tr>
              <a:tr h="221821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cost</a:t>
                      </a:r>
                      <a:endParaRPr lang="pl-P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have to pay a tuition fee that can vary from university to university (about 9 000 Euros per year)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stationary studies are for free despite of the situations when someone fails a term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weekend studies are always paid (about 2 000 Euros per year)</a:t>
                      </a:r>
                      <a:endParaRPr lang="pl-PL" dirty="0"/>
                    </a:p>
                  </a:txBody>
                  <a:tcPr/>
                </a:tc>
              </a:tr>
              <a:tr h="15177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places to offer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depend on the interest of future students, so they are more numerous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are limited by the law, there are about 260 complimentary places at each university</a:t>
                      </a:r>
                      <a:endParaRPr lang="pl-PL" dirty="0"/>
                    </a:p>
                  </a:txBody>
                  <a:tcPr/>
                </a:tc>
              </a:tr>
              <a:tr h="209791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method of governing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aren’t centrally governed, so they can rapidly respond to some educational changes or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labour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market needs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depend on the national government and they need to have its agreement to introduce some changes in their educational system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7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</a:t>
            </a:r>
            <a:r>
              <a:rPr lang="pl-PL" dirty="0" err="1" smtClean="0"/>
              <a:t>few</a:t>
            </a:r>
            <a:r>
              <a:rPr lang="pl-PL" dirty="0" smtClean="0"/>
              <a:t> </a:t>
            </a:r>
            <a:r>
              <a:rPr lang="pl-PL" dirty="0" err="1" smtClean="0"/>
              <a:t>pictures</a:t>
            </a:r>
            <a:r>
              <a:rPr lang="pl-PL" dirty="0" smtClean="0"/>
              <a:t>  of </a:t>
            </a:r>
            <a:r>
              <a:rPr lang="pl-PL" dirty="0" err="1" smtClean="0"/>
              <a:t>polish</a:t>
            </a:r>
            <a:r>
              <a:rPr lang="pl-PL" dirty="0" smtClean="0"/>
              <a:t> </a:t>
            </a:r>
            <a:r>
              <a:rPr lang="pl-PL" dirty="0" err="1" smtClean="0"/>
              <a:t>universities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2050" name="Picture 2" descr="C:\Users\Ola\Desktop\ERASMUS+\12188770_956145151119093_4105639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34" y="1844824"/>
            <a:ext cx="6120680" cy="4316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14291" y="634584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University of </a:t>
            </a:r>
            <a:r>
              <a:rPr lang="pl-PL" sz="2000" b="1" dirty="0" err="1"/>
              <a:t>Medical</a:t>
            </a:r>
            <a:r>
              <a:rPr lang="pl-PL" sz="2000" b="1" dirty="0"/>
              <a:t> </a:t>
            </a:r>
            <a:r>
              <a:rPr lang="pl-PL" sz="2000" b="1" dirty="0" err="1" smtClean="0"/>
              <a:t>Sciences</a:t>
            </a:r>
            <a:r>
              <a:rPr lang="pl-PL" sz="2000" b="1" dirty="0" smtClean="0"/>
              <a:t> in Poznań.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45967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a\Desktop\ERASMUS+\12202465_956144134452528_221713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24328" cy="5016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23628" y="5674398"/>
            <a:ext cx="673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University of </a:t>
            </a:r>
            <a:r>
              <a:rPr lang="pl-PL" sz="2000" b="1" dirty="0" smtClean="0"/>
              <a:t>Gdańsk.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85229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a\Desktop\ERASMUS+\12182093_956143604452581_36859834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128792" cy="5346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043608" y="594928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Jagiellonian</a:t>
            </a:r>
            <a:r>
              <a:rPr lang="pl-PL" sz="2000" b="1" dirty="0"/>
              <a:t> University (in </a:t>
            </a:r>
            <a:r>
              <a:rPr lang="pl-PL" sz="2000" b="1" dirty="0" err="1"/>
              <a:t>Cracow</a:t>
            </a:r>
            <a:r>
              <a:rPr lang="pl-PL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771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a\Desktop\ERASMUS+\12204633_956143354452606_96757969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248472" cy="5664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5857065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University of </a:t>
            </a:r>
            <a:r>
              <a:rPr lang="pl-PL" sz="2000" b="1" dirty="0" err="1" smtClean="0"/>
              <a:t>Warsaw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475219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179</TotalTime>
  <Words>1253</Words>
  <Application>Microsoft Office PowerPoint</Application>
  <PresentationFormat>Pokaz na ekranie (4:3)</PresentationFormat>
  <Paragraphs>71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BlackTie</vt:lpstr>
      <vt:lpstr>STUDIES </vt:lpstr>
      <vt:lpstr>The kinds of studies.</vt:lpstr>
      <vt:lpstr>Prezentacja programu PowerPoint</vt:lpstr>
      <vt:lpstr>Prezentacja programu PowerPoint</vt:lpstr>
      <vt:lpstr>Prezentacja programu PowerPoint</vt:lpstr>
      <vt:lpstr>A few pictures  of polish universities. </vt:lpstr>
      <vt:lpstr>Prezentacja programu PowerPoint</vt:lpstr>
      <vt:lpstr>Prezentacja programu PowerPoint</vt:lpstr>
      <vt:lpstr>Prezentacja programu PowerPoint</vt:lpstr>
      <vt:lpstr>THE ACADEMIC YEAR IN Poland.</vt:lpstr>
      <vt:lpstr>The types of activities</vt:lpstr>
      <vt:lpstr>Prezentacja programu PowerPoint</vt:lpstr>
      <vt:lpstr>POSTGRADUTE</vt:lpstr>
      <vt:lpstr>solarships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</dc:title>
  <dc:creator>Ola</dc:creator>
  <cp:lastModifiedBy>Ola</cp:lastModifiedBy>
  <cp:revision>17</cp:revision>
  <dcterms:created xsi:type="dcterms:W3CDTF">2015-10-28T16:18:51Z</dcterms:created>
  <dcterms:modified xsi:type="dcterms:W3CDTF">2015-11-05T17:18:54Z</dcterms:modified>
</cp:coreProperties>
</file>