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2" name="Shape 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2" name="Shape 11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7" name="Shape 117"/>
        <p:cNvGrpSpPr/>
        <p:nvPr/>
      </p:nvGrpSpPr>
      <p:grpSpPr>
        <a:xfrm>
          <a:off x="0" y="0"/>
          <a:ext cx="0" cy="0"/>
          <a:chOff x="0" y="0"/>
          <a:chExt cx="0" cy="0"/>
        </a:xfrm>
      </p:grpSpPr>
      <p:sp>
        <p:nvSpPr>
          <p:cNvPr id="118" name="Shape 11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9" name="Shape 11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5" name="Shape 12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8" name="Shape 5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4" name="Shape 6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9" name="Shape 6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6" name="Shape 7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2" name="Shape 8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1" name="Shape 9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8" name="Shape 9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5" name="Shape 10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599" cy="2052599"/>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599"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l"/>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599"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599"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l"/>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l"/>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599"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l"/>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599"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l"/>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l"/>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l"/>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7999"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l"/>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l"/>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25"/>
            <a:ext cx="4572000" cy="5143499"/>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199"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199"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p:txBody>
      </p:sp>
      <p:sp>
        <p:nvSpPr>
          <p:cNvPr id="40" name="Shape 4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l"/>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l"/>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599" cy="572699"/>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lt2"/>
              </a:buClr>
              <a:buSzPct val="100000"/>
              <a:defRPr sz="1800">
                <a:solidFill>
                  <a:schemeClr val="lt2"/>
                </a:solidFill>
              </a:defRPr>
            </a:lvl1pPr>
            <a:lvl2pPr lvl="1">
              <a:lnSpc>
                <a:spcPct val="115000"/>
              </a:lnSpc>
              <a:spcBef>
                <a:spcPts val="0"/>
              </a:spcBef>
              <a:spcAft>
                <a:spcPts val="1600"/>
              </a:spcAft>
              <a:buClr>
                <a:schemeClr val="lt2"/>
              </a:buClr>
              <a:defRPr>
                <a:solidFill>
                  <a:schemeClr val="lt2"/>
                </a:solidFill>
              </a:defRPr>
            </a:lvl2pPr>
            <a:lvl3pPr lvl="2">
              <a:lnSpc>
                <a:spcPct val="115000"/>
              </a:lnSpc>
              <a:spcBef>
                <a:spcPts val="0"/>
              </a:spcBef>
              <a:spcAft>
                <a:spcPts val="1600"/>
              </a:spcAft>
              <a:buClr>
                <a:schemeClr val="lt2"/>
              </a:buClr>
              <a:defRPr>
                <a:solidFill>
                  <a:schemeClr val="lt2"/>
                </a:solidFill>
              </a:defRPr>
            </a:lvl3pPr>
            <a:lvl4pPr lvl="3">
              <a:lnSpc>
                <a:spcPct val="115000"/>
              </a:lnSpc>
              <a:spcBef>
                <a:spcPts val="0"/>
              </a:spcBef>
              <a:spcAft>
                <a:spcPts val="1600"/>
              </a:spcAft>
              <a:buClr>
                <a:schemeClr val="lt2"/>
              </a:buClr>
              <a:defRPr>
                <a:solidFill>
                  <a:schemeClr val="lt2"/>
                </a:solidFill>
              </a:defRPr>
            </a:lvl4pPr>
            <a:lvl5pPr lvl="4">
              <a:lnSpc>
                <a:spcPct val="115000"/>
              </a:lnSpc>
              <a:spcBef>
                <a:spcPts val="0"/>
              </a:spcBef>
              <a:spcAft>
                <a:spcPts val="1600"/>
              </a:spcAft>
              <a:buClr>
                <a:schemeClr val="lt2"/>
              </a:buClr>
              <a:defRPr>
                <a:solidFill>
                  <a:schemeClr val="lt2"/>
                </a:solidFill>
              </a:defRPr>
            </a:lvl5pPr>
            <a:lvl6pPr lvl="5">
              <a:lnSpc>
                <a:spcPct val="115000"/>
              </a:lnSpc>
              <a:spcBef>
                <a:spcPts val="0"/>
              </a:spcBef>
              <a:spcAft>
                <a:spcPts val="1600"/>
              </a:spcAft>
              <a:buClr>
                <a:schemeClr val="lt2"/>
              </a:buClr>
              <a:defRPr>
                <a:solidFill>
                  <a:schemeClr val="lt2"/>
                </a:solidFill>
              </a:defRPr>
            </a:lvl6pPr>
            <a:lvl7pPr lvl="6">
              <a:lnSpc>
                <a:spcPct val="115000"/>
              </a:lnSpc>
              <a:spcBef>
                <a:spcPts val="0"/>
              </a:spcBef>
              <a:spcAft>
                <a:spcPts val="1600"/>
              </a:spcAft>
              <a:buClr>
                <a:schemeClr val="lt2"/>
              </a:buClr>
              <a:defRPr>
                <a:solidFill>
                  <a:schemeClr val="lt2"/>
                </a:solidFill>
              </a:defRPr>
            </a:lvl7pPr>
            <a:lvl8pPr lvl="7">
              <a:lnSpc>
                <a:spcPct val="115000"/>
              </a:lnSpc>
              <a:spcBef>
                <a:spcPts val="0"/>
              </a:spcBef>
              <a:spcAft>
                <a:spcPts val="1600"/>
              </a:spcAft>
              <a:buClr>
                <a:schemeClr val="lt2"/>
              </a:buClr>
              <a:defRPr>
                <a:solidFill>
                  <a:schemeClr val="lt2"/>
                </a:solidFill>
              </a:defRPr>
            </a:lvl8pPr>
            <a:lvl9pPr lvl="8">
              <a:lnSpc>
                <a:spcPct val="115000"/>
              </a:lnSpc>
              <a:spcBef>
                <a:spcPts val="0"/>
              </a:spcBef>
              <a:spcAft>
                <a:spcPts val="1600"/>
              </a:spcAft>
              <a:buClr>
                <a:schemeClr val="lt2"/>
              </a:buClr>
              <a:defRPr>
                <a:solidFill>
                  <a:schemeClr val="lt2"/>
                </a:solidFill>
              </a:defRPr>
            </a:lvl9pPr>
          </a:lstStyle>
          <a:p/>
        </p:txBody>
      </p:sp>
      <p:sp>
        <p:nvSpPr>
          <p:cNvPr id="8" name="Shape 8"/>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pl" sz="1000">
                <a:solidFill>
                  <a:schemeClr val="lt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06.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0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0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0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0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0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1081075"/>
            <a:ext cx="8520599" cy="2052599"/>
          </a:xfrm>
          <a:prstGeom prst="rect">
            <a:avLst/>
          </a:prstGeom>
        </p:spPr>
        <p:txBody>
          <a:bodyPr anchorCtr="0" anchor="b" bIns="91425" lIns="91425" rIns="91425" tIns="91425">
            <a:noAutofit/>
          </a:bodyPr>
          <a:lstStyle/>
          <a:p>
            <a:pPr lvl="0" rtl="0">
              <a:spcBef>
                <a:spcPts val="0"/>
              </a:spcBef>
              <a:buNone/>
            </a:pPr>
            <a:r>
              <a:t/>
            </a:r>
            <a:endParaRPr sz="3600">
              <a:latin typeface="Times New Roman"/>
              <a:ea typeface="Times New Roman"/>
              <a:cs typeface="Times New Roman"/>
              <a:sym typeface="Times New Roman"/>
            </a:endParaRPr>
          </a:p>
          <a:p>
            <a:pPr lvl="0" rtl="0">
              <a:spcBef>
                <a:spcPts val="0"/>
              </a:spcBef>
              <a:buNone/>
            </a:pPr>
            <a:r>
              <a:rPr lang="pl" sz="3600">
                <a:latin typeface="Times New Roman"/>
                <a:ea typeface="Times New Roman"/>
                <a:cs typeface="Times New Roman"/>
                <a:sym typeface="Times New Roman"/>
              </a:rPr>
              <a:t>Junior high schools </a:t>
            </a:r>
          </a:p>
          <a:p>
            <a:pPr lvl="0" rtl="0">
              <a:spcBef>
                <a:spcPts val="0"/>
              </a:spcBef>
              <a:buNone/>
            </a:pPr>
            <a:r>
              <a:rPr lang="pl" sz="3600">
                <a:latin typeface="Times New Roman"/>
                <a:ea typeface="Times New Roman"/>
                <a:cs typeface="Times New Roman"/>
                <a:sym typeface="Times New Roman"/>
              </a:rPr>
              <a:t>and secondary schools </a:t>
            </a:r>
          </a:p>
          <a:p>
            <a:pPr lvl="0">
              <a:spcBef>
                <a:spcPts val="0"/>
              </a:spcBef>
              <a:buNone/>
            </a:pPr>
            <a:r>
              <a:rPr lang="pl" sz="3600">
                <a:latin typeface="Times New Roman"/>
                <a:ea typeface="Times New Roman"/>
                <a:cs typeface="Times New Roman"/>
                <a:sym typeface="Times New Roman"/>
              </a:rPr>
              <a:t>in Poland.</a:t>
            </a:r>
          </a:p>
        </p:txBody>
      </p:sp>
      <p:sp>
        <p:nvSpPr>
          <p:cNvPr id="55" name="Shape 55"/>
          <p:cNvSpPr txBox="1"/>
          <p:nvPr>
            <p:ph idx="1" type="subTitle"/>
          </p:nvPr>
        </p:nvSpPr>
        <p:spPr>
          <a:xfrm>
            <a:off x="390850" y="3390875"/>
            <a:ext cx="8520599" cy="792600"/>
          </a:xfrm>
          <a:prstGeom prst="rect">
            <a:avLst/>
          </a:prstGeom>
        </p:spPr>
        <p:txBody>
          <a:bodyPr anchorCtr="0" anchor="t" bIns="91425" lIns="91425" rIns="91425" tIns="91425">
            <a:noAutofit/>
          </a:bodyPr>
          <a:lstStyle/>
          <a:p>
            <a:pPr lvl="0">
              <a:spcBef>
                <a:spcPts val="0"/>
              </a:spcBef>
              <a:buNone/>
            </a:pPr>
            <a:r>
              <a:rPr lang="pl" sz="2400">
                <a:latin typeface="Georgia"/>
                <a:ea typeface="Georgia"/>
                <a:cs typeface="Georgia"/>
                <a:sym typeface="Georgia"/>
              </a:rPr>
              <a:t>by Klaudia Andrzejewska , Joanna Kups , Karolina Wiacek , Magdalena Grabowska</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pl"/>
              <a:t>Subjects in Junior high school</a:t>
            </a:r>
          </a:p>
        </p:txBody>
      </p:sp>
      <p:sp>
        <p:nvSpPr>
          <p:cNvPr id="115" name="Shape 115"/>
          <p:cNvSpPr txBox="1"/>
          <p:nvPr>
            <p:ph idx="1" type="body"/>
          </p:nvPr>
        </p:nvSpPr>
        <p:spPr>
          <a:xfrm>
            <a:off x="311700" y="1440800"/>
            <a:ext cx="5777399" cy="3416400"/>
          </a:xfrm>
          <a:prstGeom prst="rect">
            <a:avLst/>
          </a:prstGeom>
        </p:spPr>
        <p:txBody>
          <a:bodyPr anchorCtr="0" anchor="t" bIns="91425" lIns="91425" rIns="91425" tIns="91425">
            <a:noAutofit/>
          </a:bodyPr>
          <a:lstStyle/>
          <a:p>
            <a:pPr lvl="0" rtl="0">
              <a:spcBef>
                <a:spcPts val="0"/>
              </a:spcBef>
              <a:buNone/>
            </a:pPr>
            <a:r>
              <a:rPr lang="pl">
                <a:solidFill>
                  <a:srgbClr val="FFFFFF"/>
                </a:solidFill>
              </a:rPr>
              <a:t>Polish, English, another foreign language , History , Maths, IT, PE, Biology, Art , Chemistry , Physics, Geography, Religion, Technology and design, Social studies.</a:t>
            </a:r>
          </a:p>
          <a:p>
            <a:pPr lvl="0" rtl="0">
              <a:spcBef>
                <a:spcPts val="0"/>
              </a:spcBef>
              <a:buNone/>
            </a:pPr>
            <a:r>
              <a:rPr lang="pl">
                <a:solidFill>
                  <a:srgbClr val="FFFFFF"/>
                </a:solidFill>
              </a:rPr>
              <a:t>Other junior high schools may have optional classes.</a:t>
            </a:r>
          </a:p>
          <a:p>
            <a:pPr lvl="0">
              <a:spcBef>
                <a:spcPts val="0"/>
              </a:spcBef>
              <a:buNone/>
            </a:pPr>
            <a:r>
              <a:t/>
            </a:r>
            <a:endParaRPr/>
          </a:p>
        </p:txBody>
      </p:sp>
      <p:pic>
        <p:nvPicPr>
          <p:cNvPr id="116" name="Shape 116"/>
          <p:cNvPicPr preferRelativeResize="0"/>
          <p:nvPr/>
        </p:nvPicPr>
        <p:blipFill>
          <a:blip r:embed="rId3">
            <a:alphaModFix/>
          </a:blip>
          <a:stretch>
            <a:fillRect/>
          </a:stretch>
        </p:blipFill>
        <p:spPr>
          <a:xfrm>
            <a:off x="6089100" y="1308327"/>
            <a:ext cx="2743199" cy="2743173"/>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x="0" y="0"/>
          <a:ext cx="0" cy="0"/>
          <a:chOff x="0" y="0"/>
          <a:chExt cx="0" cy="0"/>
        </a:xfrm>
      </p:grpSpPr>
      <p:sp>
        <p:nvSpPr>
          <p:cNvPr id="121" name="Shape 121"/>
          <p:cNvSpPr txBox="1"/>
          <p:nvPr>
            <p:ph idx="1" type="body"/>
          </p:nvPr>
        </p:nvSpPr>
        <p:spPr>
          <a:xfrm>
            <a:off x="0" y="106875"/>
            <a:ext cx="5157600" cy="3583499"/>
          </a:xfrm>
          <a:prstGeom prst="rect">
            <a:avLst/>
          </a:prstGeom>
        </p:spPr>
        <p:txBody>
          <a:bodyPr anchorCtr="0" anchor="t" bIns="91425" lIns="91425" rIns="91425" tIns="91425">
            <a:noAutofit/>
          </a:bodyPr>
          <a:lstStyle/>
          <a:p>
            <a:pPr lvl="0">
              <a:spcBef>
                <a:spcPts val="0"/>
              </a:spcBef>
              <a:buNone/>
            </a:pPr>
            <a:r>
              <a:rPr lang="pl" sz="1000">
                <a:solidFill>
                  <a:srgbClr val="FFFFFF"/>
                </a:solidFill>
              </a:rPr>
              <a:t>I</a:t>
            </a:r>
            <a:r>
              <a:rPr lang="pl" sz="1400">
                <a:solidFill>
                  <a:srgbClr val="FFFFFF"/>
                </a:solidFill>
              </a:rPr>
              <a:t>n all types of vocational upper secondary schools pupils may take an examination confirming vocational qualifications called the  vocational examination which is an examination assessing the level of knowledge and skills in the given qualification defined in the examination standards. The examination is not obligatory. The vocational examination is held in two forms: written and practical. The examination is organised by the relevant Regional Examination Commission and aims at the assessment of pupils’ knowledge and practical skills related to a given occupation. The scope of the examination is defined in the vocational qualifications examination standards. A graduate of a vocational upper secondary school i.e. technical upper secondary school or basic vocational school who passes the  vocational examinations for all qualifications in an occupation, receives a diploma confirming vocational qualifications. The diploma includes the name of the occupation for which the qualifications have been confirmed and the  results of the  vocational examination (both written and practical parts).</a:t>
            </a:r>
          </a:p>
        </p:txBody>
      </p:sp>
      <p:pic>
        <p:nvPicPr>
          <p:cNvPr id="122" name="Shape 122"/>
          <p:cNvPicPr preferRelativeResize="0"/>
          <p:nvPr/>
        </p:nvPicPr>
        <p:blipFill>
          <a:blip r:embed="rId3">
            <a:alphaModFix/>
          </a:blip>
          <a:stretch>
            <a:fillRect/>
          </a:stretch>
        </p:blipFill>
        <p:spPr>
          <a:xfrm>
            <a:off x="5157600" y="1207199"/>
            <a:ext cx="3922149" cy="2612862"/>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6" name="Shape 126"/>
        <p:cNvGrpSpPr/>
        <p:nvPr/>
      </p:nvGrpSpPr>
      <p:grpSpPr>
        <a:xfrm>
          <a:off x="0" y="0"/>
          <a:ext cx="0" cy="0"/>
          <a:chOff x="0" y="0"/>
          <a:chExt cx="0" cy="0"/>
        </a:xfrm>
      </p:grpSpPr>
      <p:sp>
        <p:nvSpPr>
          <p:cNvPr id="127" name="Shape 127"/>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pl"/>
              <a:t>From</a:t>
            </a:r>
          </a:p>
        </p:txBody>
      </p:sp>
      <p:sp>
        <p:nvSpPr>
          <p:cNvPr id="128" name="Shape 128"/>
          <p:cNvSpPr txBox="1"/>
          <p:nvPr>
            <p:ph idx="1" type="body"/>
          </p:nvPr>
        </p:nvSpPr>
        <p:spPr>
          <a:xfrm>
            <a:off x="311700" y="1152475"/>
            <a:ext cx="8520599" cy="3416400"/>
          </a:xfrm>
          <a:prstGeom prst="rect">
            <a:avLst/>
          </a:prstGeom>
        </p:spPr>
        <p:txBody>
          <a:bodyPr anchorCtr="0" anchor="t" bIns="91425" lIns="91425" rIns="91425" tIns="91425">
            <a:noAutofit/>
          </a:bodyPr>
          <a:lstStyle/>
          <a:p>
            <a:pPr lvl="0" rtl="0">
              <a:spcBef>
                <a:spcPts val="0"/>
              </a:spcBef>
              <a:buNone/>
            </a:pPr>
            <a:r>
              <a:rPr lang="pl"/>
              <a:t>Google Graphic</a:t>
            </a:r>
          </a:p>
          <a:p>
            <a:pPr lvl="0">
              <a:spcBef>
                <a:spcPts val="0"/>
              </a:spcBef>
              <a:buNone/>
            </a:pPr>
            <a:r>
              <a:rPr lang="pl"/>
              <a:t>https://www.polsl.pl/en/Documents/The%20System%20of%20Education%20in%20Poland_FRSE_2012.pdf#page=10&amp;zoom=auto,-193,270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599" cy="572699"/>
          </a:xfrm>
          <a:prstGeom prst="rect">
            <a:avLst/>
          </a:prstGeom>
        </p:spPr>
        <p:txBody>
          <a:bodyPr anchorCtr="0" anchor="t" bIns="91425" lIns="91425" rIns="91425" tIns="91425">
            <a:noAutofit/>
          </a:bodyPr>
          <a:lstStyle/>
          <a:p>
            <a:pPr lvl="0" rtl="0">
              <a:spcBef>
                <a:spcPts val="0"/>
              </a:spcBef>
              <a:buNone/>
            </a:pPr>
            <a:r>
              <a:t/>
            </a:r>
            <a:endParaRPr/>
          </a:p>
          <a:p>
            <a:pPr lvl="0" rtl="0">
              <a:spcBef>
                <a:spcPts val="0"/>
              </a:spcBef>
              <a:buNone/>
            </a:pPr>
            <a:r>
              <a:t/>
            </a:r>
            <a:endParaRPr/>
          </a:p>
          <a:p>
            <a:pPr lvl="0">
              <a:spcBef>
                <a:spcPts val="0"/>
              </a:spcBef>
              <a:buNone/>
            </a:pPr>
            <a:r>
              <a:t/>
            </a:r>
            <a:endParaRPr/>
          </a:p>
        </p:txBody>
      </p:sp>
      <p:pic>
        <p:nvPicPr>
          <p:cNvPr id="61" name="Shape 61"/>
          <p:cNvPicPr preferRelativeResize="0"/>
          <p:nvPr/>
        </p:nvPicPr>
        <p:blipFill>
          <a:blip r:embed="rId3">
            <a:alphaModFix/>
          </a:blip>
          <a:stretch>
            <a:fillRect/>
          </a:stretch>
        </p:blipFill>
        <p:spPr>
          <a:xfrm>
            <a:off x="1341181" y="0"/>
            <a:ext cx="6461637" cy="514350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idx="1" type="body"/>
          </p:nvPr>
        </p:nvSpPr>
        <p:spPr>
          <a:xfrm>
            <a:off x="230975" y="2167325"/>
            <a:ext cx="8520599" cy="1050300"/>
          </a:xfrm>
          <a:prstGeom prst="rect">
            <a:avLst/>
          </a:prstGeom>
        </p:spPr>
        <p:txBody>
          <a:bodyPr anchorCtr="0" anchor="t" bIns="91425" lIns="91425" rIns="91425" tIns="91425">
            <a:noAutofit/>
          </a:bodyPr>
          <a:lstStyle/>
          <a:p>
            <a:pPr lvl="0">
              <a:spcBef>
                <a:spcPts val="0"/>
              </a:spcBef>
              <a:buNone/>
            </a:pPr>
            <a:r>
              <a:rPr lang="pl"/>
              <a:t>Education in public schools is free of charge, in private schools and association schools it is paid (except for the students included in scholarship programs run by some private or public schools).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txBox="1"/>
          <p:nvPr>
            <p:ph type="title"/>
          </p:nvPr>
        </p:nvSpPr>
        <p:spPr>
          <a:xfrm>
            <a:off x="311700" y="744875"/>
            <a:ext cx="4358999" cy="572699"/>
          </a:xfrm>
          <a:prstGeom prst="rect">
            <a:avLst/>
          </a:prstGeom>
        </p:spPr>
        <p:txBody>
          <a:bodyPr anchorCtr="0" anchor="t" bIns="91425" lIns="91425" rIns="91425" tIns="91425">
            <a:noAutofit/>
          </a:bodyPr>
          <a:lstStyle/>
          <a:p>
            <a:pPr lvl="0" rtl="0">
              <a:spcBef>
                <a:spcPts val="0"/>
              </a:spcBef>
              <a:buNone/>
            </a:pPr>
            <a:r>
              <a:rPr lang="pl"/>
              <a:t>Time and days of lessons</a:t>
            </a:r>
          </a:p>
          <a:p>
            <a:pPr lvl="0" rtl="0">
              <a:spcBef>
                <a:spcPts val="0"/>
              </a:spcBef>
              <a:buNone/>
            </a:pPr>
            <a:r>
              <a:t/>
            </a:r>
            <a:endParaRPr/>
          </a:p>
          <a:p>
            <a:pPr lvl="0">
              <a:spcBef>
                <a:spcPts val="0"/>
              </a:spcBef>
              <a:buNone/>
            </a:pPr>
            <a:r>
              <a:t/>
            </a:r>
            <a:endParaRPr/>
          </a:p>
        </p:txBody>
      </p:sp>
      <p:sp>
        <p:nvSpPr>
          <p:cNvPr id="72" name="Shape 72"/>
          <p:cNvSpPr txBox="1"/>
          <p:nvPr>
            <p:ph idx="1" type="body"/>
          </p:nvPr>
        </p:nvSpPr>
        <p:spPr>
          <a:xfrm>
            <a:off x="161675" y="1708475"/>
            <a:ext cx="4509000" cy="2330399"/>
          </a:xfrm>
          <a:prstGeom prst="rect">
            <a:avLst/>
          </a:prstGeom>
        </p:spPr>
        <p:txBody>
          <a:bodyPr anchorCtr="0" anchor="t" bIns="91425" lIns="91425" rIns="91425" tIns="91425">
            <a:noAutofit/>
          </a:bodyPr>
          <a:lstStyle/>
          <a:p>
            <a:pPr lvl="0" rtl="0">
              <a:spcBef>
                <a:spcPts val="0"/>
              </a:spcBef>
              <a:buNone/>
            </a:pPr>
            <a:r>
              <a:rPr lang="pl"/>
              <a:t>We go to school from Monday to Friday.</a:t>
            </a:r>
          </a:p>
          <a:p>
            <a:pPr lvl="0" rtl="0">
              <a:spcBef>
                <a:spcPts val="0"/>
              </a:spcBef>
              <a:buNone/>
            </a:pPr>
            <a:r>
              <a:rPr lang="pl"/>
              <a:t>Lesson lasts 45 minutes.</a:t>
            </a:r>
          </a:p>
          <a:p>
            <a:pPr lvl="0" rtl="0">
              <a:spcBef>
                <a:spcPts val="0"/>
              </a:spcBef>
              <a:buNone/>
            </a:pPr>
            <a:r>
              <a:rPr lang="pl"/>
              <a:t>Between lessons we have short breaks.</a:t>
            </a:r>
          </a:p>
          <a:p>
            <a:pPr lvl="0">
              <a:spcBef>
                <a:spcPts val="0"/>
              </a:spcBef>
              <a:buNone/>
            </a:pPr>
            <a:r>
              <a:rPr lang="pl"/>
              <a:t>Students may have up to 10 lessons a day.</a:t>
            </a:r>
          </a:p>
        </p:txBody>
      </p:sp>
      <p:pic>
        <p:nvPicPr>
          <p:cNvPr id="73" name="Shape 73"/>
          <p:cNvPicPr preferRelativeResize="0"/>
          <p:nvPr/>
        </p:nvPicPr>
        <p:blipFill>
          <a:blip r:embed="rId3">
            <a:alphaModFix/>
          </a:blip>
          <a:stretch>
            <a:fillRect/>
          </a:stretch>
        </p:blipFill>
        <p:spPr>
          <a:xfrm>
            <a:off x="4670675" y="917643"/>
            <a:ext cx="4161625" cy="3121231"/>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1972050" y="767925"/>
            <a:ext cx="5454900" cy="572699"/>
          </a:xfrm>
          <a:prstGeom prst="rect">
            <a:avLst/>
          </a:prstGeom>
        </p:spPr>
        <p:txBody>
          <a:bodyPr anchorCtr="0" anchor="t" bIns="91425" lIns="91425" rIns="91425" tIns="91425">
            <a:noAutofit/>
          </a:bodyPr>
          <a:lstStyle/>
          <a:p>
            <a:pPr lvl="0">
              <a:spcBef>
                <a:spcPts val="0"/>
              </a:spcBef>
              <a:buNone/>
            </a:pPr>
            <a:r>
              <a:rPr lang="pl"/>
              <a:t> School year and semestres</a:t>
            </a:r>
          </a:p>
        </p:txBody>
      </p:sp>
      <p:sp>
        <p:nvSpPr>
          <p:cNvPr id="79" name="Shape 79"/>
          <p:cNvSpPr txBox="1"/>
          <p:nvPr>
            <p:ph idx="1" type="body"/>
          </p:nvPr>
        </p:nvSpPr>
        <p:spPr>
          <a:xfrm>
            <a:off x="1972050" y="1464625"/>
            <a:ext cx="5142600" cy="3439800"/>
          </a:xfrm>
          <a:prstGeom prst="rect">
            <a:avLst/>
          </a:prstGeom>
        </p:spPr>
        <p:txBody>
          <a:bodyPr anchorCtr="0" anchor="t" bIns="91425" lIns="91425" rIns="91425" tIns="91425">
            <a:noAutofit/>
          </a:bodyPr>
          <a:lstStyle/>
          <a:p>
            <a:pPr lvl="0" rtl="0">
              <a:spcBef>
                <a:spcPts val="0"/>
              </a:spcBef>
              <a:buNone/>
            </a:pPr>
            <a:r>
              <a:rPr lang="pl"/>
              <a:t>We start school year on the first of September and we finish it on the last Friday in June.</a:t>
            </a:r>
          </a:p>
          <a:p>
            <a:pPr lvl="0" rtl="0">
              <a:spcBef>
                <a:spcPts val="0"/>
              </a:spcBef>
              <a:buNone/>
            </a:pPr>
            <a:r>
              <a:rPr lang="pl"/>
              <a:t>In Poland we have 2 semesteres . One semester has five months.</a:t>
            </a:r>
          </a:p>
          <a:p>
            <a:pPr lvl="0" rtl="0">
              <a:spcBef>
                <a:spcPts val="0"/>
              </a:spcBef>
              <a:buNone/>
            </a:pPr>
            <a:r>
              <a:rPr lang="pl"/>
              <a:t>Both finish with a break.</a:t>
            </a:r>
          </a:p>
          <a:p>
            <a:pPr lvl="0" rtl="0">
              <a:spcBef>
                <a:spcPts val="0"/>
              </a:spcBef>
              <a:buNone/>
            </a:pPr>
            <a:r>
              <a:rPr lang="pl"/>
              <a:t>First - ferie zimowe (winter holidays)- two weeks in January or February (each year its different)</a:t>
            </a:r>
          </a:p>
          <a:p>
            <a:pPr lvl="0">
              <a:spcBef>
                <a:spcPts val="0"/>
              </a:spcBef>
              <a:buNone/>
            </a:pPr>
            <a:r>
              <a:rPr lang="pl"/>
              <a:t>Second - wakacje (vacations) – two months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title"/>
          </p:nvPr>
        </p:nvSpPr>
        <p:spPr>
          <a:xfrm>
            <a:off x="127175" y="0"/>
            <a:ext cx="8520599" cy="572699"/>
          </a:xfrm>
          <a:prstGeom prst="rect">
            <a:avLst/>
          </a:prstGeom>
        </p:spPr>
        <p:txBody>
          <a:bodyPr anchorCtr="0" anchor="t" bIns="91425" lIns="91425" rIns="91425" tIns="91425">
            <a:noAutofit/>
          </a:bodyPr>
          <a:lstStyle/>
          <a:p>
            <a:pPr lvl="0">
              <a:spcBef>
                <a:spcPts val="0"/>
              </a:spcBef>
              <a:buNone/>
            </a:pPr>
            <a:r>
              <a:rPr lang="pl"/>
              <a:t>Years (secondary school)</a:t>
            </a:r>
          </a:p>
        </p:txBody>
      </p:sp>
      <p:sp>
        <p:nvSpPr>
          <p:cNvPr id="85" name="Shape 85"/>
          <p:cNvSpPr txBox="1"/>
          <p:nvPr>
            <p:ph idx="1" type="body"/>
          </p:nvPr>
        </p:nvSpPr>
        <p:spPr>
          <a:xfrm>
            <a:off x="127175" y="572700"/>
            <a:ext cx="8520599" cy="3059999"/>
          </a:xfrm>
          <a:prstGeom prst="rect">
            <a:avLst/>
          </a:prstGeom>
        </p:spPr>
        <p:txBody>
          <a:bodyPr anchorCtr="0" anchor="t" bIns="91425" lIns="91425" rIns="91425" tIns="91425">
            <a:noAutofit/>
          </a:bodyPr>
          <a:lstStyle/>
          <a:p>
            <a:pPr indent="-228600" lvl="0" marL="457200" rtl="0">
              <a:spcBef>
                <a:spcPts val="0"/>
              </a:spcBef>
            </a:pPr>
            <a:r>
              <a:rPr lang="pl"/>
              <a:t>High school or comprehensive school</a:t>
            </a:r>
          </a:p>
          <a:p>
            <a:pPr lvl="0" rtl="0">
              <a:spcBef>
                <a:spcPts val="0"/>
              </a:spcBef>
              <a:buNone/>
            </a:pPr>
            <a:r>
              <a:rPr lang="pl"/>
              <a:t>Three classes (from 16 to 19 years old)</a:t>
            </a:r>
          </a:p>
          <a:p>
            <a:pPr indent="-228600" lvl="0" marL="457200" rtl="0">
              <a:spcBef>
                <a:spcPts val="0"/>
              </a:spcBef>
            </a:pPr>
            <a:r>
              <a:rPr lang="pl"/>
              <a:t>Technical school</a:t>
            </a:r>
          </a:p>
          <a:p>
            <a:pPr lvl="0" rtl="0">
              <a:spcBef>
                <a:spcPts val="0"/>
              </a:spcBef>
              <a:buNone/>
            </a:pPr>
            <a:r>
              <a:rPr lang="pl"/>
              <a:t>Four classes (from 16 to 20 years old)</a:t>
            </a:r>
          </a:p>
          <a:p>
            <a:pPr indent="-228600" lvl="0" marL="457200" rtl="0">
              <a:spcBef>
                <a:spcPts val="0"/>
              </a:spcBef>
            </a:pPr>
            <a:r>
              <a:rPr lang="pl"/>
              <a:t>Vocational school</a:t>
            </a:r>
          </a:p>
          <a:p>
            <a:pPr lvl="0">
              <a:spcBef>
                <a:spcPts val="0"/>
              </a:spcBef>
              <a:buNone/>
            </a:pPr>
            <a:r>
              <a:rPr lang="pl"/>
              <a:t>Three classes (from 16 to 19 years old) </a:t>
            </a:r>
          </a:p>
        </p:txBody>
      </p:sp>
      <p:sp>
        <p:nvSpPr>
          <p:cNvPr id="86" name="Shape 86"/>
          <p:cNvSpPr txBox="1"/>
          <p:nvPr>
            <p:ph idx="2" type="title"/>
          </p:nvPr>
        </p:nvSpPr>
        <p:spPr>
          <a:xfrm>
            <a:off x="127175" y="3751437"/>
            <a:ext cx="8520599" cy="572699"/>
          </a:xfrm>
          <a:prstGeom prst="rect">
            <a:avLst/>
          </a:prstGeom>
        </p:spPr>
        <p:txBody>
          <a:bodyPr anchorCtr="0" anchor="t" bIns="91425" lIns="91425" rIns="91425" tIns="91425">
            <a:noAutofit/>
          </a:bodyPr>
          <a:lstStyle/>
          <a:p>
            <a:pPr lvl="0" rtl="0">
              <a:spcBef>
                <a:spcPts val="0"/>
              </a:spcBef>
              <a:buNone/>
            </a:pPr>
            <a:r>
              <a:rPr lang="pl"/>
              <a:t>Years (Junior high school)</a:t>
            </a:r>
          </a:p>
        </p:txBody>
      </p:sp>
      <p:sp>
        <p:nvSpPr>
          <p:cNvPr id="87" name="Shape 87"/>
          <p:cNvSpPr txBox="1"/>
          <p:nvPr>
            <p:ph idx="3" type="body"/>
          </p:nvPr>
        </p:nvSpPr>
        <p:spPr>
          <a:xfrm>
            <a:off x="46425" y="4442875"/>
            <a:ext cx="8520599" cy="519899"/>
          </a:xfrm>
          <a:prstGeom prst="rect">
            <a:avLst/>
          </a:prstGeom>
        </p:spPr>
        <p:txBody>
          <a:bodyPr anchorCtr="0" anchor="t" bIns="91425" lIns="91425" rIns="91425" tIns="91425">
            <a:noAutofit/>
          </a:bodyPr>
          <a:lstStyle/>
          <a:p>
            <a:pPr lvl="0" rtl="0">
              <a:spcBef>
                <a:spcPts val="0"/>
              </a:spcBef>
              <a:buNone/>
            </a:pPr>
            <a:r>
              <a:rPr lang="pl"/>
              <a:t>Three classes (from 13 to 16 years old)</a:t>
            </a:r>
          </a:p>
        </p:txBody>
      </p:sp>
      <p:pic>
        <p:nvPicPr>
          <p:cNvPr id="88" name="Shape 88"/>
          <p:cNvPicPr preferRelativeResize="0"/>
          <p:nvPr/>
        </p:nvPicPr>
        <p:blipFill>
          <a:blip r:embed="rId3">
            <a:alphaModFix/>
          </a:blip>
          <a:stretch>
            <a:fillRect/>
          </a:stretch>
        </p:blipFill>
        <p:spPr>
          <a:xfrm>
            <a:off x="4678827" y="1199374"/>
            <a:ext cx="3888199" cy="2917724"/>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x="0" y="0"/>
          <a:ext cx="0" cy="0"/>
          <a:chOff x="0" y="0"/>
          <a:chExt cx="0" cy="0"/>
        </a:xfrm>
      </p:grpSpPr>
      <p:sp>
        <p:nvSpPr>
          <p:cNvPr id="93" name="Shape 93"/>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pl"/>
              <a:t>Marks</a:t>
            </a:r>
          </a:p>
        </p:txBody>
      </p:sp>
      <p:sp>
        <p:nvSpPr>
          <p:cNvPr id="94" name="Shape 94"/>
          <p:cNvSpPr txBox="1"/>
          <p:nvPr>
            <p:ph idx="1" type="body"/>
          </p:nvPr>
        </p:nvSpPr>
        <p:spPr>
          <a:xfrm>
            <a:off x="311700" y="1152475"/>
            <a:ext cx="8520599" cy="3416400"/>
          </a:xfrm>
          <a:prstGeom prst="rect">
            <a:avLst/>
          </a:prstGeom>
        </p:spPr>
        <p:txBody>
          <a:bodyPr anchorCtr="0" anchor="t" bIns="91425" lIns="91425" rIns="91425" tIns="91425">
            <a:noAutofit/>
          </a:bodyPr>
          <a:lstStyle/>
          <a:p>
            <a:pPr lvl="0" rtl="0">
              <a:spcBef>
                <a:spcPts val="0"/>
              </a:spcBef>
              <a:buNone/>
            </a:pPr>
            <a:r>
              <a:rPr lang="pl"/>
              <a:t>Alike in junior high school , in secondary school we can get marks from 1 to 6.</a:t>
            </a:r>
          </a:p>
          <a:p>
            <a:pPr lvl="0" rtl="0">
              <a:spcBef>
                <a:spcPts val="0"/>
              </a:spcBef>
              <a:buNone/>
            </a:pPr>
            <a:r>
              <a:rPr lang="pl"/>
              <a:t>1 - the worst - niedostateczny</a:t>
            </a:r>
          </a:p>
          <a:p>
            <a:pPr lvl="0" rtl="0">
              <a:spcBef>
                <a:spcPts val="0"/>
              </a:spcBef>
              <a:buNone/>
            </a:pPr>
            <a:r>
              <a:rPr lang="pl"/>
              <a:t>2 - from this mark you pass atest or an  exam - dopuszczający</a:t>
            </a:r>
          </a:p>
          <a:p>
            <a:pPr lvl="0" rtl="0">
              <a:spcBef>
                <a:spcPts val="0"/>
              </a:spcBef>
              <a:buNone/>
            </a:pPr>
            <a:r>
              <a:rPr lang="pl"/>
              <a:t>3 - dostateczny</a:t>
            </a:r>
          </a:p>
          <a:p>
            <a:pPr lvl="0" rtl="0">
              <a:spcBef>
                <a:spcPts val="0"/>
              </a:spcBef>
              <a:buNone/>
            </a:pPr>
            <a:r>
              <a:rPr lang="pl"/>
              <a:t>4 - dobry</a:t>
            </a:r>
          </a:p>
          <a:p>
            <a:pPr lvl="0" rtl="0">
              <a:spcBef>
                <a:spcPts val="0"/>
              </a:spcBef>
              <a:buNone/>
            </a:pPr>
            <a:r>
              <a:rPr lang="pl"/>
              <a:t>5 - bardzo dobry</a:t>
            </a:r>
          </a:p>
          <a:p>
            <a:pPr lvl="0">
              <a:spcBef>
                <a:spcPts val="0"/>
              </a:spcBef>
              <a:buNone/>
            </a:pPr>
            <a:r>
              <a:rPr lang="pl"/>
              <a:t>6 - celujący -very rarely - the best </a:t>
            </a:r>
          </a:p>
        </p:txBody>
      </p:sp>
      <p:pic>
        <p:nvPicPr>
          <p:cNvPr id="95" name="Shape 95"/>
          <p:cNvPicPr preferRelativeResize="0"/>
          <p:nvPr/>
        </p:nvPicPr>
        <p:blipFill>
          <a:blip r:embed="rId3">
            <a:alphaModFix/>
          </a:blip>
          <a:stretch>
            <a:fillRect/>
          </a:stretch>
        </p:blipFill>
        <p:spPr>
          <a:xfrm>
            <a:off x="6211025" y="2541600"/>
            <a:ext cx="2860249" cy="2601899"/>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type="title"/>
          </p:nvPr>
        </p:nvSpPr>
        <p:spPr>
          <a:xfrm>
            <a:off x="46450" y="87500"/>
            <a:ext cx="8520599" cy="572699"/>
          </a:xfrm>
          <a:prstGeom prst="rect">
            <a:avLst/>
          </a:prstGeom>
        </p:spPr>
        <p:txBody>
          <a:bodyPr anchorCtr="0" anchor="t" bIns="91425" lIns="91425" rIns="91425" tIns="91425">
            <a:noAutofit/>
          </a:bodyPr>
          <a:lstStyle/>
          <a:p>
            <a:pPr lvl="0">
              <a:spcBef>
                <a:spcPts val="0"/>
              </a:spcBef>
              <a:buNone/>
            </a:pPr>
            <a:r>
              <a:rPr lang="pl"/>
              <a:t>Exams (Junior high school)</a:t>
            </a:r>
          </a:p>
        </p:txBody>
      </p:sp>
      <p:sp>
        <p:nvSpPr>
          <p:cNvPr id="101" name="Shape 101"/>
          <p:cNvSpPr txBox="1"/>
          <p:nvPr>
            <p:ph idx="1" type="body"/>
          </p:nvPr>
        </p:nvSpPr>
        <p:spPr>
          <a:xfrm>
            <a:off x="46450" y="944900"/>
            <a:ext cx="8520599" cy="3416400"/>
          </a:xfrm>
          <a:prstGeom prst="rect">
            <a:avLst/>
          </a:prstGeom>
        </p:spPr>
        <p:txBody>
          <a:bodyPr anchorCtr="0" anchor="t" bIns="91425" lIns="91425" rIns="91425" tIns="91425">
            <a:noAutofit/>
          </a:bodyPr>
          <a:lstStyle/>
          <a:p>
            <a:pPr lvl="0" rtl="0">
              <a:spcBef>
                <a:spcPts val="0"/>
              </a:spcBef>
              <a:buNone/>
            </a:pPr>
            <a:r>
              <a:rPr lang="pl">
                <a:solidFill>
                  <a:srgbClr val="FFFFFF"/>
                </a:solidFill>
              </a:rPr>
              <a:t>At the end of lower secondary education, </a:t>
            </a:r>
          </a:p>
          <a:p>
            <a:pPr lvl="0" rtl="0">
              <a:spcBef>
                <a:spcPts val="0"/>
              </a:spcBef>
              <a:buNone/>
            </a:pPr>
            <a:r>
              <a:rPr lang="pl">
                <a:solidFill>
                  <a:srgbClr val="FFFFFF"/>
                </a:solidFill>
              </a:rPr>
              <a:t>pupils take a compulsory external written examination </a:t>
            </a:r>
          </a:p>
          <a:p>
            <a:pPr lvl="0" rtl="0">
              <a:spcBef>
                <a:spcPts val="0"/>
              </a:spcBef>
              <a:buNone/>
            </a:pPr>
            <a:r>
              <a:rPr lang="pl">
                <a:solidFill>
                  <a:srgbClr val="FFFFFF"/>
                </a:solidFill>
              </a:rPr>
              <a:t>organised by Regional Examination Boards. </a:t>
            </a:r>
          </a:p>
          <a:p>
            <a:pPr lvl="0" rtl="0">
              <a:spcBef>
                <a:spcPts val="0"/>
              </a:spcBef>
              <a:buNone/>
            </a:pPr>
            <a:r>
              <a:rPr lang="pl">
                <a:solidFill>
                  <a:srgbClr val="FFFFFF"/>
                </a:solidFill>
              </a:rPr>
              <a:t> They write final exams for three days :</a:t>
            </a:r>
          </a:p>
          <a:p>
            <a:pPr lvl="0" rtl="0">
              <a:spcBef>
                <a:spcPts val="0"/>
              </a:spcBef>
              <a:buNone/>
            </a:pPr>
            <a:r>
              <a:rPr lang="pl">
                <a:solidFill>
                  <a:srgbClr val="FFFFFF"/>
                </a:solidFill>
              </a:rPr>
              <a:t>First day : Polish, History, Social studies</a:t>
            </a:r>
          </a:p>
          <a:p>
            <a:pPr lvl="0" rtl="0">
              <a:spcBef>
                <a:spcPts val="0"/>
              </a:spcBef>
              <a:buNone/>
            </a:pPr>
            <a:r>
              <a:rPr lang="pl">
                <a:solidFill>
                  <a:srgbClr val="FFFFFF"/>
                </a:solidFill>
              </a:rPr>
              <a:t>Second day : Maths, Geography, Physics, </a:t>
            </a:r>
          </a:p>
          <a:p>
            <a:pPr lvl="0" rtl="0">
              <a:spcBef>
                <a:spcPts val="0"/>
              </a:spcBef>
              <a:buNone/>
            </a:pPr>
            <a:r>
              <a:rPr lang="pl">
                <a:solidFill>
                  <a:srgbClr val="FFFFFF"/>
                </a:solidFill>
              </a:rPr>
              <a:t>Biology and Chemistry</a:t>
            </a:r>
          </a:p>
          <a:p>
            <a:pPr lvl="0" rtl="0">
              <a:spcBef>
                <a:spcPts val="0"/>
              </a:spcBef>
              <a:buNone/>
            </a:pPr>
            <a:r>
              <a:rPr lang="pl">
                <a:solidFill>
                  <a:srgbClr val="FFFFFF"/>
                </a:solidFill>
              </a:rPr>
              <a:t>Third day : Foreign language  </a:t>
            </a:r>
          </a:p>
          <a:p>
            <a:pPr lvl="0" rtl="0">
              <a:spcBef>
                <a:spcPts val="0"/>
              </a:spcBef>
              <a:buNone/>
            </a:pPr>
            <a:r>
              <a:t/>
            </a:r>
            <a:endParaRPr>
              <a:solidFill>
                <a:srgbClr val="FFFFFF"/>
              </a:solidFill>
            </a:endParaRPr>
          </a:p>
          <a:p>
            <a:pPr lvl="0" rtl="0">
              <a:spcBef>
                <a:spcPts val="0"/>
              </a:spcBef>
              <a:buNone/>
            </a:pPr>
            <a:r>
              <a:t/>
            </a:r>
            <a:endParaRPr>
              <a:solidFill>
                <a:srgbClr val="FFFFFF"/>
              </a:solidFill>
            </a:endParaRPr>
          </a:p>
          <a:p>
            <a:pPr lvl="0" rtl="0">
              <a:spcBef>
                <a:spcPts val="0"/>
              </a:spcBef>
              <a:buNone/>
            </a:pPr>
            <a:r>
              <a:t/>
            </a:r>
            <a:endParaRPr>
              <a:solidFill>
                <a:srgbClr val="FFFFFF"/>
              </a:solidFill>
            </a:endParaRPr>
          </a:p>
          <a:p>
            <a:pPr lvl="0">
              <a:spcBef>
                <a:spcPts val="0"/>
              </a:spcBef>
              <a:buNone/>
            </a:pPr>
            <a:r>
              <a:t/>
            </a:r>
            <a:endParaRPr/>
          </a:p>
        </p:txBody>
      </p:sp>
      <p:pic>
        <p:nvPicPr>
          <p:cNvPr id="102" name="Shape 102"/>
          <p:cNvPicPr preferRelativeResize="0"/>
          <p:nvPr/>
        </p:nvPicPr>
        <p:blipFill>
          <a:blip r:embed="rId3">
            <a:alphaModFix/>
          </a:blip>
          <a:stretch>
            <a:fillRect/>
          </a:stretch>
        </p:blipFill>
        <p:spPr>
          <a:xfrm>
            <a:off x="5327250" y="1913987"/>
            <a:ext cx="3816749" cy="2538124"/>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ph type="title"/>
          </p:nvPr>
        </p:nvSpPr>
        <p:spPr>
          <a:xfrm>
            <a:off x="104100" y="0"/>
            <a:ext cx="8520599" cy="572699"/>
          </a:xfrm>
          <a:prstGeom prst="rect">
            <a:avLst/>
          </a:prstGeom>
        </p:spPr>
        <p:txBody>
          <a:bodyPr anchorCtr="0" anchor="t" bIns="91425" lIns="91425" rIns="91425" tIns="91425">
            <a:noAutofit/>
          </a:bodyPr>
          <a:lstStyle/>
          <a:p>
            <a:pPr lvl="0">
              <a:spcBef>
                <a:spcPts val="0"/>
              </a:spcBef>
              <a:buNone/>
            </a:pPr>
            <a:r>
              <a:rPr lang="pl"/>
              <a:t>Exams (Secondary school)</a:t>
            </a:r>
          </a:p>
        </p:txBody>
      </p:sp>
      <p:sp>
        <p:nvSpPr>
          <p:cNvPr id="108" name="Shape 108"/>
          <p:cNvSpPr txBox="1"/>
          <p:nvPr>
            <p:ph idx="1" type="body"/>
          </p:nvPr>
        </p:nvSpPr>
        <p:spPr>
          <a:xfrm>
            <a:off x="104100" y="701975"/>
            <a:ext cx="4993199" cy="2561700"/>
          </a:xfrm>
          <a:prstGeom prst="rect">
            <a:avLst/>
          </a:prstGeom>
        </p:spPr>
        <p:txBody>
          <a:bodyPr anchorCtr="0" anchor="t" bIns="91425" lIns="91425" rIns="91425" tIns="91425">
            <a:noAutofit/>
          </a:bodyPr>
          <a:lstStyle/>
          <a:p>
            <a:pPr lvl="0" rtl="0">
              <a:spcBef>
                <a:spcPts val="0"/>
              </a:spcBef>
              <a:buNone/>
            </a:pPr>
            <a:r>
              <a:rPr lang="pl" sz="1500">
                <a:solidFill>
                  <a:srgbClr val="F3F3F3"/>
                </a:solidFill>
              </a:rPr>
              <a:t>In the Polish education system, </a:t>
            </a:r>
          </a:p>
          <a:p>
            <a:pPr lvl="0" rtl="0">
              <a:spcBef>
                <a:spcPts val="0"/>
              </a:spcBef>
              <a:buNone/>
            </a:pPr>
            <a:r>
              <a:rPr lang="pl" sz="1500">
                <a:solidFill>
                  <a:srgbClr val="F3F3F3"/>
                </a:solidFill>
              </a:rPr>
              <a:t>the exam is officially called </a:t>
            </a:r>
          </a:p>
          <a:p>
            <a:pPr lvl="0" rtl="0">
              <a:spcBef>
                <a:spcPts val="0"/>
              </a:spcBef>
              <a:buNone/>
            </a:pPr>
            <a:r>
              <a:rPr i="1" lang="pl" sz="1500">
                <a:solidFill>
                  <a:srgbClr val="F3F3F3"/>
                </a:solidFill>
              </a:rPr>
              <a:t>egzamin maturalny</a:t>
            </a:r>
            <a:r>
              <a:rPr lang="pl" sz="1500">
                <a:solidFill>
                  <a:srgbClr val="F3F3F3"/>
                </a:solidFill>
              </a:rPr>
              <a:t>, but it is commonly </a:t>
            </a:r>
          </a:p>
          <a:p>
            <a:pPr lvl="0" rtl="0">
              <a:spcBef>
                <a:spcPts val="0"/>
              </a:spcBef>
              <a:buNone/>
            </a:pPr>
            <a:r>
              <a:rPr lang="pl" sz="1500">
                <a:solidFill>
                  <a:srgbClr val="F3F3F3"/>
                </a:solidFill>
              </a:rPr>
              <a:t>known as </a:t>
            </a:r>
            <a:r>
              <a:rPr i="1" lang="pl" sz="1500">
                <a:solidFill>
                  <a:srgbClr val="F3F3F3"/>
                </a:solidFill>
              </a:rPr>
              <a:t>matura</a:t>
            </a:r>
            <a:r>
              <a:rPr lang="pl" sz="1500">
                <a:solidFill>
                  <a:srgbClr val="F3F3F3"/>
                </a:solidFill>
              </a:rPr>
              <a:t>. It is taken to </a:t>
            </a:r>
          </a:p>
          <a:p>
            <a:pPr lvl="0" rtl="0">
              <a:spcBef>
                <a:spcPts val="0"/>
              </a:spcBef>
              <a:buNone/>
            </a:pPr>
            <a:r>
              <a:rPr lang="pl" sz="1500">
                <a:solidFill>
                  <a:srgbClr val="F3F3F3"/>
                </a:solidFill>
              </a:rPr>
              <a:t>complete high school, in May </a:t>
            </a:r>
          </a:p>
          <a:p>
            <a:pPr lvl="0" rtl="0">
              <a:spcBef>
                <a:spcPts val="0"/>
              </a:spcBef>
              <a:buNone/>
            </a:pPr>
            <a:r>
              <a:rPr lang="pl" sz="1500">
                <a:solidFill>
                  <a:srgbClr val="F3F3F3"/>
                </a:solidFill>
              </a:rPr>
              <a:t>(with additional dates in June, and retaken </a:t>
            </a:r>
          </a:p>
          <a:p>
            <a:pPr lvl="0" rtl="0">
              <a:spcBef>
                <a:spcPts val="0"/>
              </a:spcBef>
              <a:buNone/>
            </a:pPr>
            <a:r>
              <a:rPr lang="pl" sz="1500">
                <a:solidFill>
                  <a:srgbClr val="F3F3F3"/>
                </a:solidFill>
              </a:rPr>
              <a:t>available in August). The exam is not compulsory, </a:t>
            </a:r>
          </a:p>
          <a:p>
            <a:pPr lvl="0" rtl="0">
              <a:spcBef>
                <a:spcPts val="0"/>
              </a:spcBef>
              <a:buNone/>
            </a:pPr>
            <a:r>
              <a:rPr lang="pl" sz="1500">
                <a:solidFill>
                  <a:srgbClr val="F3F3F3"/>
                </a:solidFill>
              </a:rPr>
              <a:t>although Polish students must pass it in order </a:t>
            </a:r>
          </a:p>
          <a:p>
            <a:pPr lvl="0">
              <a:spcBef>
                <a:spcPts val="0"/>
              </a:spcBef>
              <a:buNone/>
            </a:pPr>
            <a:r>
              <a:rPr lang="pl" sz="1500">
                <a:solidFill>
                  <a:srgbClr val="F3F3F3"/>
                </a:solidFill>
              </a:rPr>
              <a:t>to be able to apply for higher education courses in Poland and elsewhere.</a:t>
            </a:r>
          </a:p>
        </p:txBody>
      </p:sp>
      <p:pic>
        <p:nvPicPr>
          <p:cNvPr id="109" name="Shape 109"/>
          <p:cNvPicPr preferRelativeResize="0"/>
          <p:nvPr/>
        </p:nvPicPr>
        <p:blipFill>
          <a:blip r:embed="rId3">
            <a:alphaModFix/>
          </a:blip>
          <a:stretch>
            <a:fillRect/>
          </a:stretch>
        </p:blipFill>
        <p:spPr>
          <a:xfrm>
            <a:off x="4526975" y="1101950"/>
            <a:ext cx="4305325" cy="2616449"/>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