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Raleway"/>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aleway-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Raleway-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algn="r">
              <a:spcBef>
                <a:spcPts val="0"/>
              </a:spcBef>
              <a:spcAft>
                <a:spcPts val="0"/>
              </a:spcAft>
              <a:buNone/>
            </a:pPr>
            <a:fld id="{00000000-1234-1234-1234-123412341234}" type="slidenum">
              <a:rPr lang="it" sz="1000">
                <a:solidFill>
                  <a:schemeClr val="dk2"/>
                </a:solidFill>
              </a:rPr>
              <a:t>‹#›</a:t>
            </a:fld>
            <a:endParaRPr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thethinkingtraveller.com/thinksicily/guide-to-sicily/towns-and-cities-in-sicily/mondello.aspx" TargetMode="External"/><Relationship Id="rId4" Type="http://schemas.openxmlformats.org/officeDocument/2006/relationships/hyperlink" Target="https://www.thethinkingtraveller.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1" Type="http://schemas.openxmlformats.org/officeDocument/2006/relationships/hyperlink" Target="https://en.wikipedia.org/wiki/Falstaff_(opera)" TargetMode="External"/><Relationship Id="rId10" Type="http://schemas.openxmlformats.org/officeDocument/2006/relationships/hyperlink" Target="https://en.wikipedia.org/wiki/Giuseppe_Verdi" TargetMode="External"/><Relationship Id="rId13" Type="http://schemas.openxmlformats.org/officeDocument/2006/relationships/hyperlink" Target="https://www.summerinitaly.com/guide/teatro-massimo-palermo-opera-theater" TargetMode="External"/><Relationship Id="rId12" Type="http://schemas.openxmlformats.org/officeDocument/2006/relationships/hyperlink" Target="https://en.wikipedia.org/wiki/Teatro_Massimo"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en.wikipedia.org/wiki/Opera_house" TargetMode="External"/><Relationship Id="rId4" Type="http://schemas.openxmlformats.org/officeDocument/2006/relationships/hyperlink" Target="https://en.wikipedia.org/wiki/Palermo" TargetMode="External"/><Relationship Id="rId9" Type="http://schemas.openxmlformats.org/officeDocument/2006/relationships/hyperlink" Target="https://en.wikipedia.org/wiki/Agrigento" TargetMode="External"/><Relationship Id="rId5" Type="http://schemas.openxmlformats.org/officeDocument/2006/relationships/hyperlink" Target="https://en.wikipedia.org/wiki/Sicily" TargetMode="External"/><Relationship Id="rId6" Type="http://schemas.openxmlformats.org/officeDocument/2006/relationships/hyperlink" Target="https://en.wikipedia.org/wiki/Giovan_Battista_Filippo_Basile" TargetMode="External"/><Relationship Id="rId7" Type="http://schemas.openxmlformats.org/officeDocument/2006/relationships/hyperlink" Target="https://en.wikipedia.org/wiki/Giovan_Battista_Filippo_Basile" TargetMode="External"/><Relationship Id="rId8" Type="http://schemas.openxmlformats.org/officeDocument/2006/relationships/hyperlink" Target="https://en.wikipedia.org/wiki/Selinunt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hyperlink" Target="http://www.teatromassimo.it/images/gallZoom/garbo-mgl6919_957.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D-sfnPpD-2Y"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en.wikipedia.org/wiki/Second_Industrial_Revolution" TargetMode="External"/><Relationship Id="rId4" Type="http://schemas.openxmlformats.org/officeDocument/2006/relationships/hyperlink" Target="https://en.wikipedia.org/wiki/Pneumatic" TargetMode="External"/><Relationship Id="rId5" Type="http://schemas.openxmlformats.org/officeDocument/2006/relationships/hyperlink" Target="https://en.wikipedia.org/wiki/Tires" TargetMode="External"/><Relationship Id="rId6" Type="http://schemas.openxmlformats.org/officeDocument/2006/relationships/hyperlink" Target="https://en.wikipedia.org/wiki/Scooter_(motorcycle)" TargetMode="External"/><Relationship Id="rId7" Type="http://schemas.openxmlformats.org/officeDocument/2006/relationships/hyperlink" Target="https://en.wikipedia.org/wiki/Mop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en.wikipedia.org/wiki/Paris" TargetMode="External"/><Relationship Id="rId4" Type="http://schemas.openxmlformats.org/officeDocument/2006/relationships/hyperlink" Target="https://www.scuolabook.it/Uploaded/rcs_s000niesum0067v1t2_preview/rcs_s000niesum0067v1t2_preview.pdf" TargetMode="External"/><Relationship Id="rId5" Type="http://schemas.openxmlformats.org/officeDocument/2006/relationships/hyperlink" Target="https://en.wikipedia.org/wiki/Belle_%C3%89poqu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819800" y="121925"/>
            <a:ext cx="6093000" cy="25350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a:spcBef>
                <a:spcPts val="0"/>
              </a:spcBef>
              <a:spcAft>
                <a:spcPts val="0"/>
              </a:spcAft>
              <a:buNone/>
            </a:pPr>
            <a:r>
              <a:rPr lang="it" sz="4800"/>
              <a:t>        </a:t>
            </a:r>
            <a:r>
              <a:rPr b="1" lang="it" sz="3600">
                <a:latin typeface="Raleway"/>
                <a:ea typeface="Raleway"/>
                <a:cs typeface="Raleway"/>
                <a:sym typeface="Raleway"/>
              </a:rPr>
              <a:t>CLIL 2018</a:t>
            </a:r>
            <a:endParaRPr b="1" sz="3600">
              <a:latin typeface="Raleway"/>
              <a:ea typeface="Raleway"/>
              <a:cs typeface="Raleway"/>
              <a:sym typeface="Raleway"/>
            </a:endParaRPr>
          </a:p>
          <a:p>
            <a:pPr indent="457200" lvl="0" marL="1371600" rtl="0" algn="l">
              <a:spcBef>
                <a:spcPts val="0"/>
              </a:spcBef>
              <a:spcAft>
                <a:spcPts val="0"/>
              </a:spcAft>
              <a:buNone/>
            </a:pPr>
            <a:r>
              <a:rPr b="1" i="1" lang="it" sz="3600">
                <a:latin typeface="Raleway"/>
                <a:ea typeface="Raleway"/>
                <a:cs typeface="Raleway"/>
                <a:sym typeface="Raleway"/>
              </a:rPr>
              <a:t>The belle époque</a:t>
            </a:r>
            <a:r>
              <a:rPr b="1" i="1" lang="it"/>
              <a:t> </a:t>
            </a:r>
            <a:endParaRPr b="1" i="1"/>
          </a:p>
        </p:txBody>
      </p:sp>
      <p:sp>
        <p:nvSpPr>
          <p:cNvPr id="55" name="Shape 55"/>
          <p:cNvSpPr txBox="1"/>
          <p:nvPr>
            <p:ph idx="1" type="subTitle"/>
          </p:nvPr>
        </p:nvSpPr>
        <p:spPr>
          <a:xfrm>
            <a:off x="-88275" y="4334475"/>
            <a:ext cx="9232500" cy="706200"/>
          </a:xfrm>
          <a:prstGeom prst="rect">
            <a:avLst/>
          </a:prstGeom>
          <a:solidFill>
            <a:srgbClr val="FCE5CD"/>
          </a:solidFill>
        </p:spPr>
        <p:txBody>
          <a:bodyPr anchorCtr="0" anchor="t" bIns="91425" lIns="91425" spcFirstLastPara="1" rIns="91425" wrap="square" tIns="91425">
            <a:noAutofit/>
          </a:bodyPr>
          <a:lstStyle/>
          <a:p>
            <a:pPr indent="0" lvl="0" marL="0" rtl="0" algn="r">
              <a:spcBef>
                <a:spcPts val="0"/>
              </a:spcBef>
              <a:spcAft>
                <a:spcPts val="0"/>
              </a:spcAft>
              <a:buNone/>
            </a:pPr>
            <a:r>
              <a:rPr b="1" lang="it" sz="2000">
                <a:latin typeface="Raleway"/>
                <a:ea typeface="Raleway"/>
                <a:cs typeface="Raleway"/>
                <a:sym typeface="Raleway"/>
              </a:rPr>
              <a:t>3 Pitagora - </a:t>
            </a:r>
            <a:r>
              <a:rPr b="1" lang="it" sz="2000">
                <a:latin typeface="Raleway"/>
                <a:ea typeface="Raleway"/>
                <a:cs typeface="Raleway"/>
                <a:sym typeface="Raleway"/>
              </a:rPr>
              <a:t>IC Laura Lanza - Baronessa di Carini - a.s. 2017/18</a:t>
            </a:r>
            <a:endParaRPr b="1" sz="2000">
              <a:latin typeface="Raleway"/>
              <a:ea typeface="Raleway"/>
              <a:cs typeface="Raleway"/>
              <a:sym typeface="Raleway"/>
            </a:endParaRPr>
          </a:p>
          <a:p>
            <a:pPr indent="0" lvl="0" marL="0" algn="r">
              <a:spcBef>
                <a:spcPts val="0"/>
              </a:spcBef>
              <a:spcAft>
                <a:spcPts val="0"/>
              </a:spcAft>
              <a:buNone/>
            </a:pPr>
            <a:r>
              <a:rPr b="1" lang="it" sz="2000">
                <a:latin typeface="Raleway"/>
                <a:ea typeface="Raleway"/>
                <a:cs typeface="Raleway"/>
                <a:sym typeface="Raleway"/>
              </a:rPr>
              <a:t>Prof. Geltrude Macrì</a:t>
            </a:r>
            <a:endParaRPr b="1" sz="2000">
              <a:latin typeface="Raleway"/>
              <a:ea typeface="Raleway"/>
              <a:cs typeface="Raleway"/>
              <a:sym typeface="Raleway"/>
            </a:endParaRPr>
          </a:p>
          <a:p>
            <a:pPr indent="0" lvl="0" marL="0" algn="r">
              <a:spcBef>
                <a:spcPts val="0"/>
              </a:spcBef>
              <a:spcAft>
                <a:spcPts val="0"/>
              </a:spcAft>
              <a:buNone/>
            </a:pPr>
            <a:r>
              <a:rPr b="1" lang="it" sz="2400">
                <a:latin typeface="Raleway"/>
                <a:ea typeface="Raleway"/>
                <a:cs typeface="Raleway"/>
                <a:sym typeface="Raleway"/>
              </a:rPr>
              <a:t>  </a:t>
            </a:r>
            <a:endParaRPr sz="2400"/>
          </a:p>
        </p:txBody>
      </p:sp>
      <p:sp>
        <p:nvSpPr>
          <p:cNvPr id="56" name="Shape 56"/>
          <p:cNvSpPr txBox="1"/>
          <p:nvPr/>
        </p:nvSpPr>
        <p:spPr>
          <a:xfrm>
            <a:off x="3201400" y="1997725"/>
            <a:ext cx="440100" cy="151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11" name="Shape 111"/>
        <p:cNvGrpSpPr/>
        <p:nvPr/>
      </p:nvGrpSpPr>
      <p:grpSpPr>
        <a:xfrm>
          <a:off x="0" y="0"/>
          <a:ext cx="0" cy="0"/>
          <a:chOff x="0" y="0"/>
          <a:chExt cx="0" cy="0"/>
        </a:xfrm>
      </p:grpSpPr>
      <p:sp>
        <p:nvSpPr>
          <p:cNvPr id="112" name="Shape 112"/>
          <p:cNvSpPr txBox="1"/>
          <p:nvPr>
            <p:ph type="title"/>
          </p:nvPr>
        </p:nvSpPr>
        <p:spPr>
          <a:xfrm>
            <a:off x="311700" y="96700"/>
            <a:ext cx="8520600" cy="92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latin typeface="Raleway"/>
                <a:ea typeface="Raleway"/>
                <a:cs typeface="Raleway"/>
                <a:sym typeface="Raleway"/>
              </a:rPr>
              <a:t>Homework: develop a concept map and post it on Edmodo</a:t>
            </a:r>
            <a:r>
              <a:rPr lang="it"/>
              <a:t> </a:t>
            </a:r>
            <a:endParaRPr/>
          </a:p>
        </p:txBody>
      </p:sp>
      <p:pic>
        <p:nvPicPr>
          <p:cNvPr id="113" name="Shape 113"/>
          <p:cNvPicPr preferRelativeResize="0"/>
          <p:nvPr/>
        </p:nvPicPr>
        <p:blipFill>
          <a:blip r:embed="rId3">
            <a:alphaModFix/>
          </a:blip>
          <a:stretch>
            <a:fillRect/>
          </a:stretch>
        </p:blipFill>
        <p:spPr>
          <a:xfrm>
            <a:off x="1067325" y="1017725"/>
            <a:ext cx="6858000" cy="4073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17" name="Shape 117"/>
        <p:cNvGrpSpPr/>
        <p:nvPr/>
      </p:nvGrpSpPr>
      <p:grpSpPr>
        <a:xfrm>
          <a:off x="0" y="0"/>
          <a:ext cx="0" cy="0"/>
          <a:chOff x="0" y="0"/>
          <a:chExt cx="0" cy="0"/>
        </a:xfrm>
      </p:grpSpPr>
      <p:pic>
        <p:nvPicPr>
          <p:cNvPr id="118" name="Shape 118"/>
          <p:cNvPicPr preferRelativeResize="0"/>
          <p:nvPr/>
        </p:nvPicPr>
        <p:blipFill>
          <a:blip r:embed="rId3">
            <a:alphaModFix/>
          </a:blip>
          <a:stretch>
            <a:fillRect/>
          </a:stretch>
        </p:blipFill>
        <p:spPr>
          <a:xfrm>
            <a:off x="311700" y="47450"/>
            <a:ext cx="3963899" cy="5143502"/>
          </a:xfrm>
          <a:prstGeom prst="rect">
            <a:avLst/>
          </a:prstGeom>
          <a:noFill/>
          <a:ln>
            <a:noFill/>
          </a:ln>
        </p:spPr>
      </p:pic>
      <p:pic>
        <p:nvPicPr>
          <p:cNvPr id="119" name="Shape 119"/>
          <p:cNvPicPr preferRelativeResize="0"/>
          <p:nvPr/>
        </p:nvPicPr>
        <p:blipFill>
          <a:blip r:embed="rId4">
            <a:alphaModFix/>
          </a:blip>
          <a:stretch>
            <a:fillRect/>
          </a:stretch>
        </p:blipFill>
        <p:spPr>
          <a:xfrm>
            <a:off x="4792725" y="47450"/>
            <a:ext cx="4016174" cy="51435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23" name="Shape 123"/>
        <p:cNvGrpSpPr/>
        <p:nvPr/>
      </p:nvGrpSpPr>
      <p:grpSpPr>
        <a:xfrm>
          <a:off x="0" y="0"/>
          <a:ext cx="0" cy="0"/>
          <a:chOff x="0" y="0"/>
          <a:chExt cx="0" cy="0"/>
        </a:xfrm>
      </p:grpSpPr>
      <p:sp>
        <p:nvSpPr>
          <p:cNvPr id="124" name="Shape 124"/>
          <p:cNvSpPr txBox="1"/>
          <p:nvPr>
            <p:ph type="title"/>
          </p:nvPr>
        </p:nvSpPr>
        <p:spPr>
          <a:xfrm>
            <a:off x="311700" y="147150"/>
            <a:ext cx="8520600" cy="1336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sz="2600">
                <a:latin typeface="Raleway"/>
                <a:ea typeface="Raleway"/>
                <a:cs typeface="Raleway"/>
                <a:sym typeface="Raleway"/>
              </a:rPr>
              <a:t>4th Lesson (16th December) : work on brief texts, researching and summarising (writing and speaking skills)</a:t>
            </a:r>
            <a:r>
              <a:rPr lang="it">
                <a:latin typeface="Raleway"/>
                <a:ea typeface="Raleway"/>
                <a:cs typeface="Raleway"/>
                <a:sym typeface="Raleway"/>
              </a:rPr>
              <a:t>  </a:t>
            </a:r>
            <a:endParaRPr>
              <a:latin typeface="Raleway"/>
              <a:ea typeface="Raleway"/>
              <a:cs typeface="Raleway"/>
              <a:sym typeface="Raleway"/>
            </a:endParaRPr>
          </a:p>
        </p:txBody>
      </p:sp>
      <p:sp>
        <p:nvSpPr>
          <p:cNvPr id="125" name="Shape 125"/>
          <p:cNvSpPr txBox="1"/>
          <p:nvPr>
            <p:ph idx="1" type="body"/>
          </p:nvPr>
        </p:nvSpPr>
        <p:spPr>
          <a:xfrm>
            <a:off x="311700" y="1357925"/>
            <a:ext cx="8520600" cy="37857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b="1" lang="it" sz="1300" u="sng">
                <a:solidFill>
                  <a:srgbClr val="162E6F"/>
                </a:solidFill>
                <a:latin typeface="Raleway"/>
                <a:ea typeface="Raleway"/>
                <a:cs typeface="Raleway"/>
                <a:sym typeface="Raleway"/>
              </a:rPr>
              <a:t>Palermo’s Liberty Style</a:t>
            </a:r>
            <a:r>
              <a:rPr lang="it" sz="1300">
                <a:solidFill>
                  <a:srgbClr val="162E6F"/>
                </a:solidFill>
                <a:latin typeface="Raleway"/>
                <a:ea typeface="Raleway"/>
                <a:cs typeface="Raleway"/>
                <a:sym typeface="Raleway"/>
              </a:rPr>
              <a:t>, like all forms of Art Nouveau, had its own distinctive characteristics. Basile and his contemporaries used not only floral motifs and curved lines but they also looked to Sicily's history to inform their own particular style. For example, the construction of turrets and splendid wooden doors was inspired by the sicilian mediaeval castles; The use of arches, mosaics and thin marble columns was inspired by the Arab-Norman past. </a:t>
            </a:r>
            <a:endParaRPr sz="1300">
              <a:solidFill>
                <a:srgbClr val="162E6F"/>
              </a:solidFill>
              <a:latin typeface="Raleway"/>
              <a:ea typeface="Raleway"/>
              <a:cs typeface="Raleway"/>
              <a:sym typeface="Raleway"/>
            </a:endParaRPr>
          </a:p>
          <a:p>
            <a:pPr indent="0" lvl="0" marL="0" rtl="0" algn="just">
              <a:lnSpc>
                <a:spcPct val="100000"/>
              </a:lnSpc>
              <a:spcBef>
                <a:spcPts val="0"/>
              </a:spcBef>
              <a:spcAft>
                <a:spcPts val="0"/>
              </a:spcAft>
              <a:buClr>
                <a:schemeClr val="dk1"/>
              </a:buClr>
              <a:buSzPts val="1100"/>
              <a:buFont typeface="Arial"/>
              <a:buNone/>
            </a:pPr>
            <a:r>
              <a:rPr lang="it" sz="1300">
                <a:solidFill>
                  <a:srgbClr val="162E6F"/>
                </a:solidFill>
                <a:highlight>
                  <a:srgbClr val="FFFFFF"/>
                </a:highlight>
                <a:latin typeface="Raleway"/>
                <a:ea typeface="Raleway"/>
                <a:cs typeface="Raleway"/>
                <a:sym typeface="Raleway"/>
              </a:rPr>
              <a:t>The </a:t>
            </a:r>
            <a:r>
              <a:rPr i="1" lang="it" sz="1300">
                <a:solidFill>
                  <a:srgbClr val="162E6F"/>
                </a:solidFill>
                <a:highlight>
                  <a:srgbClr val="FFFFFF"/>
                </a:highlight>
                <a:latin typeface="Raleway"/>
                <a:ea typeface="Raleway"/>
                <a:cs typeface="Raleway"/>
                <a:sym typeface="Raleway"/>
              </a:rPr>
              <a:t>fin de siècle</a:t>
            </a:r>
            <a:r>
              <a:rPr lang="it" sz="1300">
                <a:solidFill>
                  <a:srgbClr val="162E6F"/>
                </a:solidFill>
                <a:highlight>
                  <a:srgbClr val="FFFFFF"/>
                </a:highlight>
                <a:latin typeface="Raleway"/>
                <a:ea typeface="Raleway"/>
                <a:cs typeface="Raleway"/>
                <a:sym typeface="Raleway"/>
              </a:rPr>
              <a:t> was one of Palermo’s golden ages. The international connections of families such as the Florios and the Whitakers had turned the city into something of a playground for Europe’s elite.</a:t>
            </a:r>
            <a:endParaRPr sz="1300">
              <a:solidFill>
                <a:srgbClr val="162E6F"/>
              </a:solidFill>
              <a:highlight>
                <a:srgbClr val="FFFFFF"/>
              </a:highlight>
              <a:latin typeface="Raleway"/>
              <a:ea typeface="Raleway"/>
              <a:cs typeface="Raleway"/>
              <a:sym typeface="Raleway"/>
            </a:endParaRPr>
          </a:p>
          <a:p>
            <a:pPr indent="0" lvl="0" marL="0" rtl="0" algn="just">
              <a:lnSpc>
                <a:spcPct val="100000"/>
              </a:lnSpc>
              <a:spcBef>
                <a:spcPts val="0"/>
              </a:spcBef>
              <a:spcAft>
                <a:spcPts val="0"/>
              </a:spcAft>
              <a:buClr>
                <a:schemeClr val="dk1"/>
              </a:buClr>
              <a:buSzPts val="1100"/>
              <a:buFont typeface="Arial"/>
              <a:buNone/>
            </a:pPr>
            <a:r>
              <a:rPr lang="it" sz="1300">
                <a:solidFill>
                  <a:srgbClr val="162E6F"/>
                </a:solidFill>
                <a:highlight>
                  <a:srgbClr val="FFFFFF"/>
                </a:highlight>
                <a:latin typeface="Raleway"/>
                <a:ea typeface="Raleway"/>
                <a:cs typeface="Raleway"/>
                <a:sym typeface="Raleway"/>
              </a:rPr>
              <a:t>The rich and wealthy families of the city asked the most famous architects of the period to build new villas and apartments.</a:t>
            </a:r>
            <a:endParaRPr sz="1300">
              <a:solidFill>
                <a:srgbClr val="162E6F"/>
              </a:solidFill>
              <a:highlight>
                <a:srgbClr val="FFFFFF"/>
              </a:highlight>
              <a:latin typeface="Raleway"/>
              <a:ea typeface="Raleway"/>
              <a:cs typeface="Raleway"/>
              <a:sym typeface="Raleway"/>
            </a:endParaRPr>
          </a:p>
          <a:p>
            <a:pPr indent="0" lvl="0" marL="0" rtl="0" algn="just">
              <a:lnSpc>
                <a:spcPct val="100000"/>
              </a:lnSpc>
              <a:spcBef>
                <a:spcPts val="0"/>
              </a:spcBef>
              <a:spcAft>
                <a:spcPts val="0"/>
              </a:spcAft>
              <a:buClr>
                <a:schemeClr val="dk1"/>
              </a:buClr>
              <a:buSzPts val="1100"/>
              <a:buFont typeface="Arial"/>
              <a:buNone/>
            </a:pPr>
            <a:r>
              <a:rPr lang="it" sz="1300">
                <a:solidFill>
                  <a:srgbClr val="162E6F"/>
                </a:solidFill>
                <a:latin typeface="Raleway"/>
                <a:ea typeface="Raleway"/>
                <a:cs typeface="Raleway"/>
                <a:sym typeface="Raleway"/>
              </a:rPr>
              <a:t>Liberty Style buildings can be found throughout Palermo but most are concentrated in four main areas: the streets running parallel to Via Libertà between Piazza Politeama and Giardino Inglese (sadly, many Liberty Style villas that once lined Via Libertà  itself were demolished to make way for apartment blocks in the 1950s and 1960s); in Via Dante and its surrounding streets; along the Via Roma and in </a:t>
            </a:r>
            <a:r>
              <a:rPr lang="it" sz="1300" u="sng">
                <a:solidFill>
                  <a:srgbClr val="B57000"/>
                </a:solidFill>
                <a:latin typeface="Raleway"/>
                <a:ea typeface="Raleway"/>
                <a:cs typeface="Raleway"/>
                <a:sym typeface="Raleway"/>
                <a:hlinkClick r:id="rId3"/>
              </a:rPr>
              <a:t>Mondello</a:t>
            </a:r>
            <a:r>
              <a:rPr lang="it" sz="1300">
                <a:solidFill>
                  <a:srgbClr val="162E6F"/>
                </a:solidFill>
                <a:latin typeface="Raleway"/>
                <a:ea typeface="Raleway"/>
                <a:cs typeface="Raleway"/>
                <a:sym typeface="Raleway"/>
              </a:rPr>
              <a:t>, Palermo’s seaside resort. Mondello, once a tiny fishing village, became popular with Palermo’s elite at the end of the 19th century and soon Liberty Style summer villas were springing up at every corner. To serve these holidaymakers, a bathing station (</a:t>
            </a:r>
            <a:r>
              <a:rPr i="1" lang="it" sz="1300">
                <a:solidFill>
                  <a:srgbClr val="162E6F"/>
                </a:solidFill>
                <a:latin typeface="Raleway"/>
                <a:ea typeface="Raleway"/>
                <a:cs typeface="Raleway"/>
                <a:sym typeface="Raleway"/>
              </a:rPr>
              <a:t>stabilimento balneare</a:t>
            </a:r>
            <a:r>
              <a:rPr lang="it" sz="1300">
                <a:solidFill>
                  <a:srgbClr val="162E6F"/>
                </a:solidFill>
                <a:latin typeface="Raleway"/>
                <a:ea typeface="Raleway"/>
                <a:cs typeface="Raleway"/>
                <a:sym typeface="Raleway"/>
              </a:rPr>
              <a:t>) was built in splendid Liberty Style by the architect Rudolf Stualker.</a:t>
            </a:r>
            <a:endParaRPr sz="1300">
              <a:solidFill>
                <a:srgbClr val="162E6F"/>
              </a:solidFill>
              <a:latin typeface="Raleway"/>
              <a:ea typeface="Raleway"/>
              <a:cs typeface="Raleway"/>
              <a:sym typeface="Raleway"/>
            </a:endParaRPr>
          </a:p>
          <a:p>
            <a:pPr indent="0" lvl="0" marL="0" rtl="0" algn="just">
              <a:lnSpc>
                <a:spcPct val="100000"/>
              </a:lnSpc>
              <a:spcBef>
                <a:spcPts val="0"/>
              </a:spcBef>
              <a:spcAft>
                <a:spcPts val="0"/>
              </a:spcAft>
              <a:buClr>
                <a:schemeClr val="dk1"/>
              </a:buClr>
              <a:buSzPts val="1100"/>
              <a:buFont typeface="Arial"/>
              <a:buNone/>
            </a:pPr>
            <a:r>
              <a:rPr i="1" lang="it" sz="1300">
                <a:solidFill>
                  <a:srgbClr val="162E6F"/>
                </a:solidFill>
                <a:latin typeface="Raleway"/>
                <a:ea typeface="Raleway"/>
                <a:cs typeface="Raleway"/>
                <a:sym typeface="Raleway"/>
              </a:rPr>
              <a:t>source: </a:t>
            </a:r>
            <a:r>
              <a:rPr i="1" lang="it" sz="1300" u="sng">
                <a:solidFill>
                  <a:srgbClr val="1155CC"/>
                </a:solidFill>
                <a:latin typeface="Raleway"/>
                <a:ea typeface="Raleway"/>
                <a:cs typeface="Raleway"/>
                <a:sym typeface="Raleway"/>
                <a:hlinkClick r:id="rId4"/>
              </a:rPr>
              <a:t>https://www.thethinkingtraveller.com</a:t>
            </a:r>
            <a:endParaRPr i="1" sz="1300">
              <a:solidFill>
                <a:schemeClr val="dk1"/>
              </a:solidFill>
              <a:latin typeface="Raleway"/>
              <a:ea typeface="Raleway"/>
              <a:cs typeface="Raleway"/>
              <a:sym typeface="Raleway"/>
            </a:endParaRPr>
          </a:p>
          <a:p>
            <a:pPr indent="0" lvl="0" marL="0">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29" name="Shape 129"/>
        <p:cNvGrpSpPr/>
        <p:nvPr/>
      </p:nvGrpSpPr>
      <p:grpSpPr>
        <a:xfrm>
          <a:off x="0" y="0"/>
          <a:ext cx="0" cy="0"/>
          <a:chOff x="0" y="0"/>
          <a:chExt cx="0" cy="0"/>
        </a:xfrm>
      </p:grpSpPr>
      <p:sp>
        <p:nvSpPr>
          <p:cNvPr id="130" name="Shape 130"/>
          <p:cNvSpPr txBox="1"/>
          <p:nvPr>
            <p:ph idx="1" type="body"/>
          </p:nvPr>
        </p:nvSpPr>
        <p:spPr>
          <a:xfrm>
            <a:off x="311700" y="197600"/>
            <a:ext cx="8520600" cy="43713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it" sz="2200">
                <a:solidFill>
                  <a:schemeClr val="dk1"/>
                </a:solidFill>
                <a:latin typeface="Raleway"/>
                <a:ea typeface="Raleway"/>
                <a:cs typeface="Raleway"/>
                <a:sym typeface="Raleway"/>
              </a:rPr>
              <a:t>EXERCISES:</a:t>
            </a:r>
            <a:endParaRPr sz="2200">
              <a:solidFill>
                <a:schemeClr val="dk1"/>
              </a:solidFill>
              <a:latin typeface="Raleway"/>
              <a:ea typeface="Raleway"/>
              <a:cs typeface="Raleway"/>
              <a:sym typeface="Raleway"/>
            </a:endParaRPr>
          </a:p>
          <a:p>
            <a:pPr indent="-368300" lvl="0" marL="457200" rtl="0">
              <a:spcBef>
                <a:spcPts val="0"/>
              </a:spcBef>
              <a:spcAft>
                <a:spcPts val="0"/>
              </a:spcAft>
              <a:buClr>
                <a:schemeClr val="dk1"/>
              </a:buClr>
              <a:buSzPts val="2200"/>
              <a:buFont typeface="Raleway"/>
              <a:buAutoNum type="arabicParenR"/>
            </a:pPr>
            <a:r>
              <a:rPr lang="it" sz="2200">
                <a:solidFill>
                  <a:schemeClr val="dk1"/>
                </a:solidFill>
                <a:latin typeface="Raleway"/>
                <a:ea typeface="Raleway"/>
                <a:cs typeface="Raleway"/>
                <a:sym typeface="Raleway"/>
              </a:rPr>
              <a:t>develop a concept map</a:t>
            </a:r>
            <a:endParaRPr sz="2200">
              <a:solidFill>
                <a:schemeClr val="dk1"/>
              </a:solidFill>
              <a:latin typeface="Raleway"/>
              <a:ea typeface="Raleway"/>
              <a:cs typeface="Raleway"/>
              <a:sym typeface="Raleway"/>
            </a:endParaRPr>
          </a:p>
          <a:p>
            <a:pPr indent="-368300" lvl="0" marL="457200" rtl="0">
              <a:spcBef>
                <a:spcPts val="0"/>
              </a:spcBef>
              <a:spcAft>
                <a:spcPts val="0"/>
              </a:spcAft>
              <a:buClr>
                <a:schemeClr val="dk1"/>
              </a:buClr>
              <a:buSzPts val="2200"/>
              <a:buFont typeface="Raleway"/>
              <a:buAutoNum type="arabicParenR"/>
            </a:pPr>
            <a:r>
              <a:rPr lang="it" sz="2200">
                <a:solidFill>
                  <a:schemeClr val="dk1"/>
                </a:solidFill>
                <a:latin typeface="Raleway"/>
                <a:ea typeface="Raleway"/>
                <a:cs typeface="Raleway"/>
                <a:sym typeface="Raleway"/>
              </a:rPr>
              <a:t>find the four main areas rich in Liberty style buildings and mark them with different colours on your city map of Palermo (if you don’t have a printed map of Palermo, just  find them with the help of google maps)</a:t>
            </a:r>
            <a:endParaRPr sz="2200">
              <a:solidFill>
                <a:schemeClr val="dk1"/>
              </a:solidFill>
              <a:latin typeface="Raleway"/>
              <a:ea typeface="Raleway"/>
              <a:cs typeface="Raleway"/>
              <a:sym typeface="Raleway"/>
            </a:endParaRPr>
          </a:p>
          <a:p>
            <a:pPr indent="-368300" lvl="0" marL="457200" rtl="0">
              <a:spcBef>
                <a:spcPts val="0"/>
              </a:spcBef>
              <a:spcAft>
                <a:spcPts val="0"/>
              </a:spcAft>
              <a:buClr>
                <a:schemeClr val="dk1"/>
              </a:buClr>
              <a:buSzPts val="2200"/>
              <a:buFont typeface="Raleway"/>
              <a:buAutoNum type="arabicParenR"/>
            </a:pPr>
            <a:r>
              <a:rPr lang="it" sz="2200">
                <a:solidFill>
                  <a:schemeClr val="dk1"/>
                </a:solidFill>
                <a:latin typeface="Raleway"/>
                <a:ea typeface="Raleway"/>
                <a:cs typeface="Raleway"/>
                <a:sym typeface="Raleway"/>
              </a:rPr>
              <a:t>post a photo of the first exercise on Edmodo</a:t>
            </a:r>
            <a:endParaRPr sz="2200">
              <a:solidFill>
                <a:schemeClr val="dk1"/>
              </a:solidFill>
              <a:latin typeface="Raleway"/>
              <a:ea typeface="Raleway"/>
              <a:cs typeface="Raleway"/>
              <a:sym typeface="Raleway"/>
            </a:endParaRPr>
          </a:p>
          <a:p>
            <a:pPr indent="0" lvl="0" marL="0" rtl="0">
              <a:spcBef>
                <a:spcPts val="0"/>
              </a:spcBef>
              <a:spcAft>
                <a:spcPts val="0"/>
              </a:spcAft>
              <a:buNone/>
            </a:pPr>
            <a:r>
              <a:t/>
            </a:r>
            <a:endParaRPr>
              <a:solidFill>
                <a:schemeClr val="dk1"/>
              </a:solidFill>
              <a:latin typeface="Raleway"/>
              <a:ea typeface="Raleway"/>
              <a:cs typeface="Raleway"/>
              <a:sym typeface="Raleway"/>
            </a:endParaRPr>
          </a:p>
          <a:p>
            <a:pPr indent="0" lvl="0" marL="0" rtl="0">
              <a:spcBef>
                <a:spcPts val="0"/>
              </a:spcBef>
              <a:spcAft>
                <a:spcPts val="0"/>
              </a:spcAft>
              <a:buNone/>
            </a:pPr>
            <a:r>
              <a:t/>
            </a:r>
            <a:endParaRPr>
              <a:solidFill>
                <a:schemeClr val="dk1"/>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34" name="Shape 134"/>
        <p:cNvGrpSpPr/>
        <p:nvPr/>
      </p:nvGrpSpPr>
      <p:grpSpPr>
        <a:xfrm>
          <a:off x="0" y="0"/>
          <a:ext cx="0" cy="0"/>
          <a:chOff x="0" y="0"/>
          <a:chExt cx="0" cy="0"/>
        </a:xfrm>
      </p:grpSpPr>
      <p:sp>
        <p:nvSpPr>
          <p:cNvPr id="135" name="Shape 135"/>
          <p:cNvSpPr txBox="1"/>
          <p:nvPr>
            <p:ph type="title"/>
          </p:nvPr>
        </p:nvSpPr>
        <p:spPr>
          <a:xfrm>
            <a:off x="6419350" y="549425"/>
            <a:ext cx="2412900" cy="4233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sz="2400">
              <a:latin typeface="Raleway"/>
              <a:ea typeface="Raleway"/>
              <a:cs typeface="Raleway"/>
              <a:sym typeface="Raleway"/>
            </a:endParaRPr>
          </a:p>
          <a:p>
            <a:pPr indent="0" lvl="0" marL="0">
              <a:spcBef>
                <a:spcPts val="0"/>
              </a:spcBef>
              <a:spcAft>
                <a:spcPts val="0"/>
              </a:spcAft>
              <a:buNone/>
            </a:pPr>
            <a:r>
              <a:t/>
            </a:r>
            <a:endParaRPr sz="2400">
              <a:latin typeface="Raleway"/>
              <a:ea typeface="Raleway"/>
              <a:cs typeface="Raleway"/>
              <a:sym typeface="Raleway"/>
            </a:endParaRPr>
          </a:p>
          <a:p>
            <a:pPr indent="0" lvl="0" marL="0">
              <a:spcBef>
                <a:spcPts val="0"/>
              </a:spcBef>
              <a:spcAft>
                <a:spcPts val="0"/>
              </a:spcAft>
              <a:buNone/>
            </a:pPr>
            <a:r>
              <a:rPr lang="it" sz="2400">
                <a:latin typeface="Raleway"/>
                <a:ea typeface="Raleway"/>
                <a:cs typeface="Raleway"/>
                <a:sym typeface="Raleway"/>
              </a:rPr>
              <a:t>Concept map on the topic “Liberty style in Palermo”</a:t>
            </a:r>
            <a:endParaRPr sz="2400">
              <a:latin typeface="Raleway"/>
              <a:ea typeface="Raleway"/>
              <a:cs typeface="Raleway"/>
              <a:sym typeface="Raleway"/>
            </a:endParaRPr>
          </a:p>
        </p:txBody>
      </p:sp>
      <p:pic>
        <p:nvPicPr>
          <p:cNvPr id="136" name="Shape 136"/>
          <p:cNvPicPr preferRelativeResize="0"/>
          <p:nvPr/>
        </p:nvPicPr>
        <p:blipFill>
          <a:blip r:embed="rId3">
            <a:alphaModFix/>
          </a:blip>
          <a:stretch>
            <a:fillRect/>
          </a:stretch>
        </p:blipFill>
        <p:spPr>
          <a:xfrm>
            <a:off x="194575" y="360550"/>
            <a:ext cx="5921198" cy="4422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40"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927463" y="0"/>
            <a:ext cx="7289073"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45" name="Shape 145"/>
        <p:cNvGrpSpPr/>
        <p:nvPr/>
      </p:nvGrpSpPr>
      <p:grpSpPr>
        <a:xfrm>
          <a:off x="0" y="0"/>
          <a:ext cx="0" cy="0"/>
          <a:chOff x="0" y="0"/>
          <a:chExt cx="0" cy="0"/>
        </a:xfrm>
      </p:grpSpPr>
      <p:sp>
        <p:nvSpPr>
          <p:cNvPr id="146" name="Shape 146"/>
          <p:cNvSpPr txBox="1"/>
          <p:nvPr>
            <p:ph type="title"/>
          </p:nvPr>
        </p:nvSpPr>
        <p:spPr>
          <a:xfrm>
            <a:off x="4351275" y="1913550"/>
            <a:ext cx="4481100" cy="2288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it">
                <a:latin typeface="Raleway"/>
                <a:ea typeface="Raleway"/>
                <a:cs typeface="Raleway"/>
                <a:sym typeface="Raleway"/>
              </a:rPr>
              <a:t>Research on Piazza Verdi</a:t>
            </a:r>
            <a:endParaRPr>
              <a:latin typeface="Raleway"/>
              <a:ea typeface="Raleway"/>
              <a:cs typeface="Raleway"/>
              <a:sym typeface="Raleway"/>
            </a:endParaRPr>
          </a:p>
        </p:txBody>
      </p:sp>
      <p:pic>
        <p:nvPicPr>
          <p:cNvPr id="147" name="Shape 147"/>
          <p:cNvPicPr preferRelativeResize="0"/>
          <p:nvPr/>
        </p:nvPicPr>
        <p:blipFill>
          <a:blip r:embed="rId3">
            <a:alphaModFix/>
          </a:blip>
          <a:stretch>
            <a:fillRect/>
          </a:stretch>
        </p:blipFill>
        <p:spPr>
          <a:xfrm>
            <a:off x="311688" y="0"/>
            <a:ext cx="3857627" cy="51435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925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latin typeface="Raleway"/>
                <a:ea typeface="Raleway"/>
                <a:cs typeface="Raleway"/>
                <a:sym typeface="Raleway"/>
              </a:rPr>
              <a:t>5th Lesson: questions and discussion on brief texts (speaking skills)</a:t>
            </a:r>
            <a:endParaRPr>
              <a:latin typeface="Raleway"/>
              <a:ea typeface="Raleway"/>
              <a:cs typeface="Raleway"/>
              <a:sym typeface="Raleway"/>
            </a:endParaRPr>
          </a:p>
        </p:txBody>
      </p:sp>
      <p:sp>
        <p:nvSpPr>
          <p:cNvPr id="153" name="Shape 153"/>
          <p:cNvSpPr txBox="1"/>
          <p:nvPr>
            <p:ph idx="1" type="body"/>
          </p:nvPr>
        </p:nvSpPr>
        <p:spPr>
          <a:xfrm>
            <a:off x="311700" y="1484050"/>
            <a:ext cx="8520600" cy="35694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it" sz="1400">
                <a:solidFill>
                  <a:srgbClr val="222222"/>
                </a:solidFill>
                <a:highlight>
                  <a:srgbClr val="FFFFFF"/>
                </a:highlight>
                <a:latin typeface="Raleway"/>
                <a:ea typeface="Raleway"/>
                <a:cs typeface="Raleway"/>
                <a:sym typeface="Raleway"/>
              </a:rPr>
              <a:t>The </a:t>
            </a:r>
            <a:r>
              <a:rPr b="1" lang="it" sz="1400">
                <a:solidFill>
                  <a:srgbClr val="222222"/>
                </a:solidFill>
                <a:highlight>
                  <a:srgbClr val="FFFFFF"/>
                </a:highlight>
                <a:latin typeface="Raleway"/>
                <a:ea typeface="Raleway"/>
                <a:cs typeface="Raleway"/>
                <a:sym typeface="Raleway"/>
              </a:rPr>
              <a:t>Teatro Massimo </a:t>
            </a:r>
            <a:r>
              <a:rPr lang="it" sz="1400">
                <a:solidFill>
                  <a:srgbClr val="222222"/>
                </a:solidFill>
                <a:highlight>
                  <a:srgbClr val="FFFFFF"/>
                </a:highlight>
                <a:latin typeface="Raleway"/>
                <a:ea typeface="Raleway"/>
                <a:cs typeface="Raleway"/>
                <a:sym typeface="Raleway"/>
              </a:rPr>
              <a:t>is an </a:t>
            </a:r>
            <a:r>
              <a:rPr lang="it" sz="1400" u="sng">
                <a:solidFill>
                  <a:srgbClr val="0B0080"/>
                </a:solidFill>
                <a:highlight>
                  <a:srgbClr val="FFFFFF"/>
                </a:highlight>
                <a:latin typeface="Raleway"/>
                <a:ea typeface="Raleway"/>
                <a:cs typeface="Raleway"/>
                <a:sym typeface="Raleway"/>
                <a:hlinkClick r:id="rId3"/>
              </a:rPr>
              <a:t>opera house</a:t>
            </a:r>
            <a:r>
              <a:rPr lang="it" sz="1400">
                <a:solidFill>
                  <a:srgbClr val="222222"/>
                </a:solidFill>
                <a:highlight>
                  <a:srgbClr val="FFFFFF"/>
                </a:highlight>
                <a:latin typeface="Raleway"/>
                <a:ea typeface="Raleway"/>
                <a:cs typeface="Raleway"/>
                <a:sym typeface="Raleway"/>
              </a:rPr>
              <a:t> located on the Piazza Verdi in </a:t>
            </a:r>
            <a:r>
              <a:rPr lang="it" sz="1400" u="sng">
                <a:solidFill>
                  <a:srgbClr val="0B0080"/>
                </a:solidFill>
                <a:highlight>
                  <a:srgbClr val="FFFFFF"/>
                </a:highlight>
                <a:latin typeface="Raleway"/>
                <a:ea typeface="Raleway"/>
                <a:cs typeface="Raleway"/>
                <a:sym typeface="Raleway"/>
                <a:hlinkClick r:id="rId4"/>
              </a:rPr>
              <a:t>Palermo</a:t>
            </a:r>
            <a:r>
              <a:rPr lang="it" sz="1400">
                <a:solidFill>
                  <a:srgbClr val="222222"/>
                </a:solidFill>
                <a:highlight>
                  <a:srgbClr val="FFFFFF"/>
                </a:highlight>
                <a:latin typeface="Raleway"/>
                <a:ea typeface="Raleway"/>
                <a:cs typeface="Raleway"/>
                <a:sym typeface="Raleway"/>
              </a:rPr>
              <a:t>, </a:t>
            </a:r>
            <a:r>
              <a:rPr lang="it" sz="1400" u="sng">
                <a:solidFill>
                  <a:srgbClr val="0B0080"/>
                </a:solidFill>
                <a:highlight>
                  <a:srgbClr val="FFFFFF"/>
                </a:highlight>
                <a:latin typeface="Raleway"/>
                <a:ea typeface="Raleway"/>
                <a:cs typeface="Raleway"/>
                <a:sym typeface="Raleway"/>
                <a:hlinkClick r:id="rId5"/>
              </a:rPr>
              <a:t>Sicily</a:t>
            </a:r>
            <a:r>
              <a:rPr lang="it" sz="1400">
                <a:solidFill>
                  <a:srgbClr val="222222"/>
                </a:solidFill>
                <a:highlight>
                  <a:srgbClr val="FFFFFF"/>
                </a:highlight>
                <a:latin typeface="Raleway"/>
                <a:ea typeface="Raleway"/>
                <a:cs typeface="Raleway"/>
                <a:sym typeface="Raleway"/>
              </a:rPr>
              <a:t>. It was dedicated to King Victor Emanuel II. It is the biggest in Italy, and the third largest of</a:t>
            </a:r>
            <a:r>
              <a:rPr lang="it" sz="1400">
                <a:solidFill>
                  <a:schemeClr val="dk1"/>
                </a:solidFill>
                <a:highlight>
                  <a:srgbClr val="FFFFFF"/>
                </a:highlight>
                <a:latin typeface="Raleway"/>
                <a:ea typeface="Raleway"/>
                <a:cs typeface="Raleway"/>
                <a:sym typeface="Raleway"/>
              </a:rPr>
              <a:t> Europe. It is famous for its perfect acoustics, making a performance here a truly spectacular and memorable experience. </a:t>
            </a:r>
            <a:endParaRPr sz="1400">
              <a:solidFill>
                <a:schemeClr val="dk1"/>
              </a:solidFill>
              <a:highlight>
                <a:srgbClr val="FFFFFF"/>
              </a:highlight>
              <a:latin typeface="Raleway"/>
              <a:ea typeface="Raleway"/>
              <a:cs typeface="Raleway"/>
              <a:sym typeface="Raleway"/>
            </a:endParaRPr>
          </a:p>
          <a:p>
            <a:pPr indent="0" lvl="0" marL="0" rtl="0" algn="just">
              <a:lnSpc>
                <a:spcPct val="100000"/>
              </a:lnSpc>
              <a:spcBef>
                <a:spcPts val="0"/>
              </a:spcBef>
              <a:spcAft>
                <a:spcPts val="0"/>
              </a:spcAft>
              <a:buClr>
                <a:schemeClr val="dk1"/>
              </a:buClr>
              <a:buSzPts val="1100"/>
              <a:buFont typeface="Arial"/>
              <a:buNone/>
            </a:pPr>
            <a:r>
              <a:rPr lang="it" sz="1400">
                <a:solidFill>
                  <a:schemeClr val="dk1"/>
                </a:solidFill>
                <a:highlight>
                  <a:srgbClr val="FFFFFF"/>
                </a:highlight>
                <a:latin typeface="Raleway"/>
                <a:ea typeface="Raleway"/>
                <a:cs typeface="Raleway"/>
                <a:sym typeface="Raleway"/>
              </a:rPr>
              <a:t>The opera house was designed and overseen by the Italian architect </a:t>
            </a:r>
            <a:r>
              <a:rPr lang="it" sz="1400" u="sng">
                <a:solidFill>
                  <a:schemeClr val="dk1"/>
                </a:solidFill>
                <a:highlight>
                  <a:srgbClr val="FFFFFF"/>
                </a:highlight>
                <a:latin typeface="Raleway"/>
                <a:ea typeface="Raleway"/>
                <a:cs typeface="Raleway"/>
                <a:sym typeface="Raleway"/>
                <a:hlinkClick r:id="rId6"/>
              </a:rPr>
              <a:t>Giovan Battista Filippo Bas</a:t>
            </a:r>
            <a:r>
              <a:rPr lang="it" sz="1400" u="sng">
                <a:solidFill>
                  <a:srgbClr val="0B0080"/>
                </a:solidFill>
                <a:highlight>
                  <a:srgbClr val="FFFFFF"/>
                </a:highlight>
                <a:latin typeface="Raleway"/>
                <a:ea typeface="Raleway"/>
                <a:cs typeface="Raleway"/>
                <a:sym typeface="Raleway"/>
                <a:hlinkClick r:id="rId7"/>
              </a:rPr>
              <a:t>ile</a:t>
            </a:r>
            <a:r>
              <a:rPr lang="it" sz="1400">
                <a:solidFill>
                  <a:srgbClr val="222222"/>
                </a:solidFill>
                <a:highlight>
                  <a:srgbClr val="FFFFFF"/>
                </a:highlight>
                <a:latin typeface="Raleway"/>
                <a:ea typeface="Raleway"/>
                <a:cs typeface="Raleway"/>
                <a:sym typeface="Raleway"/>
              </a:rPr>
              <a:t>. </a:t>
            </a:r>
            <a:r>
              <a:rPr lang="it" sz="1400">
                <a:solidFill>
                  <a:srgbClr val="222222"/>
                </a:solidFill>
                <a:latin typeface="Raleway"/>
                <a:ea typeface="Raleway"/>
                <a:cs typeface="Raleway"/>
                <a:sym typeface="Raleway"/>
              </a:rPr>
              <a:t>G. B. F. Basile was inspired by ancient and classical Sicilian architecture and the exterior was designed in neoclassical style incorporating elements of the Greek temples at </a:t>
            </a:r>
            <a:r>
              <a:rPr lang="it" sz="1400" u="sng">
                <a:solidFill>
                  <a:srgbClr val="0B0080"/>
                </a:solidFill>
                <a:latin typeface="Raleway"/>
                <a:ea typeface="Raleway"/>
                <a:cs typeface="Raleway"/>
                <a:sym typeface="Raleway"/>
                <a:hlinkClick r:id="rId8"/>
              </a:rPr>
              <a:t>Selinunte</a:t>
            </a:r>
            <a:r>
              <a:rPr lang="it" sz="1400">
                <a:solidFill>
                  <a:srgbClr val="222222"/>
                </a:solidFill>
                <a:latin typeface="Raleway"/>
                <a:ea typeface="Raleway"/>
                <a:cs typeface="Raleway"/>
                <a:sym typeface="Raleway"/>
              </a:rPr>
              <a:t> and </a:t>
            </a:r>
            <a:r>
              <a:rPr lang="it" sz="1400" u="sng">
                <a:solidFill>
                  <a:srgbClr val="0B0080"/>
                </a:solidFill>
                <a:latin typeface="Raleway"/>
                <a:ea typeface="Raleway"/>
                <a:cs typeface="Raleway"/>
                <a:sym typeface="Raleway"/>
                <a:hlinkClick r:id="rId9"/>
              </a:rPr>
              <a:t>Agrigento</a:t>
            </a:r>
            <a:r>
              <a:rPr lang="it" sz="1400">
                <a:solidFill>
                  <a:srgbClr val="222222"/>
                </a:solidFill>
                <a:latin typeface="Raleway"/>
                <a:ea typeface="Raleway"/>
                <a:cs typeface="Raleway"/>
                <a:sym typeface="Raleway"/>
              </a:rPr>
              <a:t>. </a:t>
            </a:r>
            <a:r>
              <a:rPr lang="it" sz="1400">
                <a:solidFill>
                  <a:schemeClr val="dk1"/>
                </a:solidFill>
                <a:highlight>
                  <a:srgbClr val="FFFFFF"/>
                </a:highlight>
                <a:latin typeface="Raleway"/>
                <a:ea typeface="Raleway"/>
                <a:cs typeface="Raleway"/>
                <a:sym typeface="Raleway"/>
              </a:rPr>
              <a:t>The interiors are </a:t>
            </a:r>
            <a:r>
              <a:rPr b="1" lang="it" sz="1400">
                <a:solidFill>
                  <a:schemeClr val="dk1"/>
                </a:solidFill>
                <a:highlight>
                  <a:srgbClr val="FFFFFF"/>
                </a:highlight>
                <a:latin typeface="Raleway"/>
                <a:ea typeface="Raleway"/>
                <a:cs typeface="Raleway"/>
                <a:sym typeface="Raleway"/>
              </a:rPr>
              <a:t>art</a:t>
            </a:r>
            <a:r>
              <a:rPr lang="it" sz="1400">
                <a:solidFill>
                  <a:schemeClr val="dk1"/>
                </a:solidFill>
                <a:highlight>
                  <a:srgbClr val="FFFFFF"/>
                </a:highlight>
                <a:latin typeface="Raleway"/>
                <a:ea typeface="Raleway"/>
                <a:cs typeface="Raleway"/>
                <a:sym typeface="Raleway"/>
              </a:rPr>
              <a:t>-nouveau. </a:t>
            </a:r>
            <a:r>
              <a:rPr lang="it" sz="1400">
                <a:solidFill>
                  <a:srgbClr val="222222"/>
                </a:solidFill>
                <a:highlight>
                  <a:srgbClr val="FFFFFF"/>
                </a:highlight>
                <a:latin typeface="Raleway"/>
                <a:ea typeface="Raleway"/>
                <a:cs typeface="Raleway"/>
                <a:sym typeface="Raleway"/>
              </a:rPr>
              <a:t>The construction started on 12 January 1874, but was stopped for eight years from 1882 until 1890. From 1891, the construction was supervisioned by the architect Ernesto Basile, son of Giovan Battista. Finally, on 16 May 1897, twenty-two years after the laying of the foundation stone, the Theatre was inaugurated with a performance of Giuseppe </a:t>
            </a:r>
            <a:r>
              <a:rPr lang="it" sz="1400" u="sng">
                <a:solidFill>
                  <a:srgbClr val="0B0080"/>
                </a:solidFill>
                <a:highlight>
                  <a:srgbClr val="FFFFFF"/>
                </a:highlight>
                <a:latin typeface="Raleway"/>
                <a:ea typeface="Raleway"/>
                <a:cs typeface="Raleway"/>
                <a:sym typeface="Raleway"/>
                <a:hlinkClick r:id="rId10"/>
              </a:rPr>
              <a:t>Verdi</a:t>
            </a:r>
            <a:r>
              <a:rPr lang="it" sz="1400">
                <a:solidFill>
                  <a:srgbClr val="222222"/>
                </a:solidFill>
                <a:highlight>
                  <a:srgbClr val="FFFFFF"/>
                </a:highlight>
                <a:latin typeface="Raleway"/>
                <a:ea typeface="Raleway"/>
                <a:cs typeface="Raleway"/>
                <a:sym typeface="Raleway"/>
              </a:rPr>
              <a:t>'s </a:t>
            </a:r>
            <a:r>
              <a:rPr i="1" lang="it" sz="1400" u="sng">
                <a:solidFill>
                  <a:srgbClr val="0B0080"/>
                </a:solidFill>
                <a:highlight>
                  <a:srgbClr val="FFFFFF"/>
                </a:highlight>
                <a:latin typeface="Raleway"/>
                <a:ea typeface="Raleway"/>
                <a:cs typeface="Raleway"/>
                <a:sym typeface="Raleway"/>
                <a:hlinkClick r:id="rId11"/>
              </a:rPr>
              <a:t>Falstaff</a:t>
            </a:r>
            <a:r>
              <a:rPr lang="it" sz="1400">
                <a:solidFill>
                  <a:srgbClr val="222222"/>
                </a:solidFill>
                <a:highlight>
                  <a:srgbClr val="FFFFFF"/>
                </a:highlight>
                <a:latin typeface="Raleway"/>
                <a:ea typeface="Raleway"/>
                <a:cs typeface="Raleway"/>
                <a:sym typeface="Raleway"/>
              </a:rPr>
              <a:t>. </a:t>
            </a:r>
            <a:r>
              <a:rPr lang="it" sz="1400">
                <a:solidFill>
                  <a:srgbClr val="222222"/>
                </a:solidFill>
                <a:latin typeface="Raleway"/>
                <a:ea typeface="Raleway"/>
                <a:cs typeface="Raleway"/>
                <a:sym typeface="Raleway"/>
              </a:rPr>
              <a:t>In 1974, the house was closed to complete renovations required by updated safety regulations, but cost over-runs and political in-fighting all added to the delay and it remained closed for twenty-three years, finally re-opening on 12 May 1997, four days before its centenary. The opera season started again in 1999.</a:t>
            </a:r>
            <a:endParaRPr sz="1400">
              <a:solidFill>
                <a:srgbClr val="222222"/>
              </a:solidFill>
              <a:latin typeface="Raleway"/>
              <a:ea typeface="Raleway"/>
              <a:cs typeface="Raleway"/>
              <a:sym typeface="Raleway"/>
            </a:endParaRPr>
          </a:p>
          <a:p>
            <a:pPr indent="0" lvl="0" marL="0" rtl="0" algn="just">
              <a:lnSpc>
                <a:spcPct val="100000"/>
              </a:lnSpc>
              <a:spcBef>
                <a:spcPts val="600"/>
              </a:spcBef>
              <a:spcAft>
                <a:spcPts val="0"/>
              </a:spcAft>
              <a:buClr>
                <a:schemeClr val="dk1"/>
              </a:buClr>
              <a:buSzPts val="1100"/>
              <a:buFont typeface="Arial"/>
              <a:buNone/>
            </a:pPr>
            <a:r>
              <a:rPr lang="it" sz="1400">
                <a:solidFill>
                  <a:srgbClr val="222222"/>
                </a:solidFill>
                <a:latin typeface="Raleway"/>
                <a:ea typeface="Raleway"/>
                <a:cs typeface="Raleway"/>
                <a:sym typeface="Raleway"/>
              </a:rPr>
              <a:t>sources:</a:t>
            </a:r>
            <a:r>
              <a:rPr i="1" lang="it" sz="1400" u="sng">
                <a:solidFill>
                  <a:srgbClr val="1155CC"/>
                </a:solidFill>
                <a:latin typeface="Raleway"/>
                <a:ea typeface="Raleway"/>
                <a:cs typeface="Raleway"/>
                <a:sym typeface="Raleway"/>
                <a:hlinkClick r:id="rId12"/>
              </a:rPr>
              <a:t>https://en.wikipedia.org/wiki/Teatro_Massimo</a:t>
            </a:r>
            <a:r>
              <a:rPr i="1" lang="it" sz="1400">
                <a:solidFill>
                  <a:srgbClr val="222222"/>
                </a:solidFill>
                <a:latin typeface="Raleway"/>
                <a:ea typeface="Raleway"/>
                <a:cs typeface="Raleway"/>
                <a:sym typeface="Raleway"/>
              </a:rPr>
              <a:t>, </a:t>
            </a:r>
            <a:r>
              <a:rPr i="1" lang="it" sz="1400" u="sng">
                <a:solidFill>
                  <a:srgbClr val="1155CC"/>
                </a:solidFill>
                <a:latin typeface="Raleway"/>
                <a:ea typeface="Raleway"/>
                <a:cs typeface="Raleway"/>
                <a:sym typeface="Raleway"/>
                <a:hlinkClick r:id="rId13"/>
              </a:rPr>
              <a:t>https://www.summerinitaly.com/guide/teatro-massimo-palermo-opera-theater</a:t>
            </a:r>
            <a:endParaRPr i="1" sz="1400">
              <a:solidFill>
                <a:srgbClr val="222222"/>
              </a:solidFill>
              <a:latin typeface="Raleway"/>
              <a:ea typeface="Raleway"/>
              <a:cs typeface="Raleway"/>
              <a:sym typeface="Raleway"/>
            </a:endParaRPr>
          </a:p>
          <a:p>
            <a:pPr indent="0" lvl="0" marL="0">
              <a:spcBef>
                <a:spcPts val="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latin typeface="Raleway"/>
                <a:ea typeface="Raleway"/>
                <a:cs typeface="Raleway"/>
                <a:sym typeface="Raleway"/>
              </a:rPr>
              <a:t>Timeline</a:t>
            </a:r>
            <a:endParaRPr sz="2200">
              <a:latin typeface="Raleway"/>
              <a:ea typeface="Raleway"/>
              <a:cs typeface="Raleway"/>
              <a:sym typeface="Raleway"/>
            </a:endParaRPr>
          </a:p>
        </p:txBody>
      </p:sp>
      <p:pic>
        <p:nvPicPr>
          <p:cNvPr id="159" name="Shape 159"/>
          <p:cNvPicPr preferRelativeResize="0"/>
          <p:nvPr/>
        </p:nvPicPr>
        <p:blipFill>
          <a:blip r:embed="rId3">
            <a:alphaModFix/>
          </a:blip>
          <a:stretch>
            <a:fillRect/>
          </a:stretch>
        </p:blipFill>
        <p:spPr>
          <a:xfrm>
            <a:off x="517100" y="1118300"/>
            <a:ext cx="8315198" cy="4025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63" name="Shape 163"/>
        <p:cNvGrpSpPr/>
        <p:nvPr/>
      </p:nvGrpSpPr>
      <p:grpSpPr>
        <a:xfrm>
          <a:off x="0" y="0"/>
          <a:ext cx="0" cy="0"/>
          <a:chOff x="0" y="0"/>
          <a:chExt cx="0" cy="0"/>
        </a:xfrm>
      </p:grpSpPr>
      <p:sp>
        <p:nvSpPr>
          <p:cNvPr id="164" name="Shape 164"/>
          <p:cNvSpPr txBox="1"/>
          <p:nvPr>
            <p:ph type="title"/>
          </p:nvPr>
        </p:nvSpPr>
        <p:spPr>
          <a:xfrm>
            <a:off x="311700" y="198725"/>
            <a:ext cx="8520600" cy="1285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sz="2400">
                <a:latin typeface="Raleway"/>
                <a:ea typeface="Raleway"/>
                <a:cs typeface="Raleway"/>
                <a:sym typeface="Raleway"/>
              </a:rPr>
              <a:t>6th Lesson (17th December): </a:t>
            </a:r>
            <a:endParaRPr sz="2400">
              <a:latin typeface="Raleway"/>
              <a:ea typeface="Raleway"/>
              <a:cs typeface="Raleway"/>
              <a:sym typeface="Raleway"/>
            </a:endParaRPr>
          </a:p>
          <a:p>
            <a:pPr indent="0" lvl="0" marL="0">
              <a:spcBef>
                <a:spcPts val="0"/>
              </a:spcBef>
              <a:spcAft>
                <a:spcPts val="0"/>
              </a:spcAft>
              <a:buNone/>
            </a:pPr>
            <a:r>
              <a:rPr lang="it" sz="2400">
                <a:latin typeface="Raleway"/>
                <a:ea typeface="Raleway"/>
                <a:cs typeface="Raleway"/>
                <a:sym typeface="Raleway"/>
              </a:rPr>
              <a:t>Outdoor learning - Visit to the Teatro Massimo in Palermo</a:t>
            </a:r>
            <a:endParaRPr sz="2400">
              <a:latin typeface="Raleway"/>
              <a:ea typeface="Raleway"/>
              <a:cs typeface="Raleway"/>
              <a:sym typeface="Raleway"/>
            </a:endParaRPr>
          </a:p>
        </p:txBody>
      </p:sp>
      <p:pic>
        <p:nvPicPr>
          <p:cNvPr id="165" name="Shape 165"/>
          <p:cNvPicPr preferRelativeResize="0"/>
          <p:nvPr/>
        </p:nvPicPr>
        <p:blipFill>
          <a:blip r:embed="rId3">
            <a:alphaModFix/>
          </a:blip>
          <a:stretch>
            <a:fillRect/>
          </a:stretch>
        </p:blipFill>
        <p:spPr>
          <a:xfrm>
            <a:off x="794975" y="1131900"/>
            <a:ext cx="7457676" cy="3789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60" name="Shape 60"/>
        <p:cNvGrpSpPr/>
        <p:nvPr/>
      </p:nvGrpSpPr>
      <p:grpSpPr>
        <a:xfrm>
          <a:off x="0" y="0"/>
          <a:ext cx="0" cy="0"/>
          <a:chOff x="0" y="0"/>
          <a:chExt cx="0" cy="0"/>
        </a:xfrm>
      </p:grpSpPr>
      <p:sp>
        <p:nvSpPr>
          <p:cNvPr id="61" name="Shape 61"/>
          <p:cNvSpPr txBox="1"/>
          <p:nvPr>
            <p:ph type="ctrTitle"/>
          </p:nvPr>
        </p:nvSpPr>
        <p:spPr>
          <a:xfrm>
            <a:off x="311700" y="428625"/>
            <a:ext cx="8520600" cy="792600"/>
          </a:xfrm>
          <a:prstGeom prst="rect">
            <a:avLst/>
          </a:prstGeom>
        </p:spPr>
        <p:txBody>
          <a:bodyPr anchorCtr="0" anchor="b" bIns="91425" lIns="91425" spcFirstLastPara="1" rIns="91425" wrap="square" tIns="91425">
            <a:noAutofit/>
          </a:bodyPr>
          <a:lstStyle/>
          <a:p>
            <a:pPr indent="0" lvl="0" marL="0" algn="l">
              <a:spcBef>
                <a:spcPts val="0"/>
              </a:spcBef>
              <a:spcAft>
                <a:spcPts val="0"/>
              </a:spcAft>
              <a:buNone/>
            </a:pPr>
            <a:r>
              <a:rPr lang="it" sz="3600">
                <a:latin typeface="Raleway"/>
                <a:ea typeface="Raleway"/>
                <a:cs typeface="Raleway"/>
                <a:sym typeface="Raleway"/>
              </a:rPr>
              <a:t>Contents </a:t>
            </a:r>
            <a:endParaRPr sz="3600">
              <a:latin typeface="Raleway"/>
              <a:ea typeface="Raleway"/>
              <a:cs typeface="Raleway"/>
              <a:sym typeface="Raleway"/>
            </a:endParaRPr>
          </a:p>
        </p:txBody>
      </p:sp>
      <p:sp>
        <p:nvSpPr>
          <p:cNvPr id="62" name="Shape 62"/>
          <p:cNvSpPr txBox="1"/>
          <p:nvPr>
            <p:ph idx="1" type="subTitle"/>
          </p:nvPr>
        </p:nvSpPr>
        <p:spPr>
          <a:xfrm>
            <a:off x="311700" y="1369850"/>
            <a:ext cx="8520600" cy="3360000"/>
          </a:xfrm>
          <a:prstGeom prst="rect">
            <a:avLst/>
          </a:prstGeom>
        </p:spPr>
        <p:txBody>
          <a:bodyPr anchorCtr="0" anchor="t" bIns="91425" lIns="91425" spcFirstLastPara="1" rIns="91425" wrap="square" tIns="91425">
            <a:noAutofit/>
          </a:bodyPr>
          <a:lstStyle/>
          <a:p>
            <a:pPr indent="-419100" lvl="0" marL="457200" rtl="0" algn="just">
              <a:spcBef>
                <a:spcPts val="0"/>
              </a:spcBef>
              <a:spcAft>
                <a:spcPts val="0"/>
              </a:spcAft>
              <a:buSzPts val="3000"/>
              <a:buFont typeface="Raleway"/>
              <a:buChar char="●"/>
            </a:pPr>
            <a:r>
              <a:rPr lang="it" sz="3000">
                <a:latin typeface="Raleway"/>
                <a:ea typeface="Raleway"/>
                <a:cs typeface="Raleway"/>
                <a:sym typeface="Raleway"/>
              </a:rPr>
              <a:t>Aims and requirements of the CLIL project</a:t>
            </a:r>
            <a:endParaRPr sz="3000">
              <a:latin typeface="Raleway"/>
              <a:ea typeface="Raleway"/>
              <a:cs typeface="Raleway"/>
              <a:sym typeface="Raleway"/>
            </a:endParaRPr>
          </a:p>
          <a:p>
            <a:pPr indent="-419100" lvl="0" marL="457200" rtl="0" algn="just">
              <a:spcBef>
                <a:spcPts val="0"/>
              </a:spcBef>
              <a:spcAft>
                <a:spcPts val="0"/>
              </a:spcAft>
              <a:buSzPts val="3000"/>
              <a:buFont typeface="Raleway"/>
              <a:buChar char="●"/>
            </a:pPr>
            <a:r>
              <a:rPr lang="it" sz="3000">
                <a:latin typeface="Raleway"/>
                <a:ea typeface="Raleway"/>
                <a:cs typeface="Raleway"/>
                <a:sym typeface="Raleway"/>
              </a:rPr>
              <a:t>Lesson plan of the course (indoor and outdoor activities)</a:t>
            </a:r>
            <a:endParaRPr sz="3000">
              <a:latin typeface="Raleway"/>
              <a:ea typeface="Raleway"/>
              <a:cs typeface="Raleway"/>
              <a:sym typeface="Raleway"/>
            </a:endParaRPr>
          </a:p>
          <a:p>
            <a:pPr indent="-419100" lvl="0" marL="457200" rtl="0" algn="just">
              <a:spcBef>
                <a:spcPts val="0"/>
              </a:spcBef>
              <a:spcAft>
                <a:spcPts val="0"/>
              </a:spcAft>
              <a:buSzPts val="3000"/>
              <a:buFont typeface="Raleway"/>
              <a:buChar char="●"/>
            </a:pPr>
            <a:r>
              <a:rPr lang="it" sz="3000">
                <a:latin typeface="Raleway"/>
                <a:ea typeface="Raleway"/>
                <a:cs typeface="Raleway"/>
                <a:sym typeface="Raleway"/>
              </a:rPr>
              <a:t>Presentation of texts and other educational materials</a:t>
            </a:r>
            <a:endParaRPr sz="3000">
              <a:latin typeface="Raleway"/>
              <a:ea typeface="Raleway"/>
              <a:cs typeface="Raleway"/>
              <a:sym typeface="Raleway"/>
            </a:endParaRPr>
          </a:p>
          <a:p>
            <a:pPr indent="-419100" lvl="0" marL="457200" rtl="0" algn="just">
              <a:spcBef>
                <a:spcPts val="0"/>
              </a:spcBef>
              <a:spcAft>
                <a:spcPts val="0"/>
              </a:spcAft>
              <a:buSzPts val="3000"/>
              <a:buFont typeface="Raleway"/>
              <a:buChar char="●"/>
            </a:pPr>
            <a:r>
              <a:rPr lang="it" sz="3000">
                <a:latin typeface="Raleway"/>
                <a:ea typeface="Raleway"/>
                <a:cs typeface="Raleway"/>
                <a:sym typeface="Raleway"/>
              </a:rPr>
              <a:t>Selection of homeworks</a:t>
            </a:r>
            <a:endParaRPr sz="3000">
              <a:latin typeface="Raleway"/>
              <a:ea typeface="Raleway"/>
              <a:cs typeface="Raleway"/>
              <a:sym typeface="Raleway"/>
            </a:endParaRPr>
          </a:p>
          <a:p>
            <a:pPr indent="-419100" lvl="0" marL="457200" algn="just">
              <a:spcBef>
                <a:spcPts val="0"/>
              </a:spcBef>
              <a:spcAft>
                <a:spcPts val="0"/>
              </a:spcAft>
              <a:buSzPts val="3000"/>
              <a:buFont typeface="Raleway"/>
              <a:buChar char="●"/>
            </a:pPr>
            <a:r>
              <a:rPr lang="it" sz="3000">
                <a:latin typeface="Raleway"/>
                <a:ea typeface="Raleway"/>
                <a:cs typeface="Raleway"/>
                <a:sym typeface="Raleway"/>
              </a:rPr>
              <a:t>Study visit in Palermo</a:t>
            </a:r>
            <a:endParaRPr sz="3000">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69" name="Shape 169"/>
        <p:cNvGrpSpPr/>
        <p:nvPr/>
      </p:nvGrpSpPr>
      <p:grpSpPr>
        <a:xfrm>
          <a:off x="0" y="0"/>
          <a:ext cx="0" cy="0"/>
          <a:chOff x="0" y="0"/>
          <a:chExt cx="0" cy="0"/>
        </a:xfrm>
      </p:grpSpPr>
      <p:sp>
        <p:nvSpPr>
          <p:cNvPr id="170" name="Shape 170"/>
          <p:cNvSpPr txBox="1"/>
          <p:nvPr>
            <p:ph type="title"/>
          </p:nvPr>
        </p:nvSpPr>
        <p:spPr>
          <a:xfrm>
            <a:off x="3118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sz="1600">
                <a:latin typeface="Raleway"/>
                <a:ea typeface="Raleway"/>
                <a:cs typeface="Raleway"/>
                <a:sym typeface="Raleway"/>
              </a:rPr>
              <a:t>https://mobmagazine.it/wp-content/uploads/2016/11/Teatro-Massimo.jpg</a:t>
            </a:r>
            <a:endParaRPr sz="1600">
              <a:latin typeface="Raleway"/>
              <a:ea typeface="Raleway"/>
              <a:cs typeface="Raleway"/>
              <a:sym typeface="Raleway"/>
            </a:endParaRPr>
          </a:p>
        </p:txBody>
      </p:sp>
      <p:pic>
        <p:nvPicPr>
          <p:cNvPr id="171" name="Shape 171"/>
          <p:cNvPicPr preferRelativeResize="0"/>
          <p:nvPr/>
        </p:nvPicPr>
        <p:blipFill>
          <a:blip r:embed="rId3">
            <a:alphaModFix/>
          </a:blip>
          <a:stretch>
            <a:fillRect/>
          </a:stretch>
        </p:blipFill>
        <p:spPr>
          <a:xfrm>
            <a:off x="1477176" y="1017725"/>
            <a:ext cx="5838300" cy="3892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75" name="Shape 175"/>
        <p:cNvGrpSpPr/>
        <p:nvPr/>
      </p:nvGrpSpPr>
      <p:grpSpPr>
        <a:xfrm>
          <a:off x="0" y="0"/>
          <a:ext cx="0" cy="0"/>
          <a:chOff x="0" y="0"/>
          <a:chExt cx="0" cy="0"/>
        </a:xfrm>
      </p:grpSpPr>
      <p:sp>
        <p:nvSpPr>
          <p:cNvPr id="176" name="Shape 176"/>
          <p:cNvSpPr txBox="1"/>
          <p:nvPr>
            <p:ph idx="1" type="body"/>
          </p:nvPr>
        </p:nvSpPr>
        <p:spPr>
          <a:xfrm>
            <a:off x="3545025" y="322550"/>
            <a:ext cx="5265900" cy="4446000"/>
          </a:xfrm>
          <a:prstGeom prst="rect">
            <a:avLst/>
          </a:prstGeom>
        </p:spPr>
        <p:txBody>
          <a:bodyPr anchorCtr="0" anchor="t" bIns="91425" lIns="91425" spcFirstLastPara="1" rIns="91425" wrap="square" tIns="91425">
            <a:noAutofit/>
          </a:bodyPr>
          <a:lstStyle/>
          <a:p>
            <a:pPr indent="19050" lvl="0" marL="0" marR="0" rtl="0" algn="just">
              <a:lnSpc>
                <a:spcPct val="100000"/>
              </a:lnSpc>
              <a:spcBef>
                <a:spcPts val="0"/>
              </a:spcBef>
              <a:spcAft>
                <a:spcPts val="0"/>
              </a:spcAft>
              <a:buClr>
                <a:schemeClr val="dk1"/>
              </a:buClr>
              <a:buSzPts val="1100"/>
              <a:buFont typeface="Arial"/>
              <a:buNone/>
            </a:pPr>
            <a:r>
              <a:rPr b="1" lang="it" sz="1600" u="sng">
                <a:solidFill>
                  <a:schemeClr val="dk1"/>
                </a:solidFill>
                <a:latin typeface="Raleway"/>
                <a:ea typeface="Raleway"/>
                <a:cs typeface="Raleway"/>
                <a:sym typeface="Raleway"/>
              </a:rPr>
              <a:t>THE OPERA:</a:t>
            </a:r>
            <a:r>
              <a:rPr b="1" lang="it" sz="1600">
                <a:solidFill>
                  <a:schemeClr val="dk1"/>
                </a:solidFill>
                <a:latin typeface="Raleway"/>
                <a:ea typeface="Raleway"/>
                <a:cs typeface="Raleway"/>
                <a:sym typeface="Raleway"/>
              </a:rPr>
              <a:t> </a:t>
            </a:r>
            <a:r>
              <a:rPr lang="it" sz="1600">
                <a:solidFill>
                  <a:schemeClr val="dk1"/>
                </a:solidFill>
                <a:latin typeface="Raleway"/>
                <a:ea typeface="Raleway"/>
                <a:cs typeface="Raleway"/>
                <a:sym typeface="Raleway"/>
              </a:rPr>
              <a:t>In the 1800s Opera became more expressive. The stories, written in national languages,were often dramatic and based on literary or historical works. Opera developed in France and Germany, but in Italy it came out on top, growing into the most loved musical genre. Theatres were always crowded and spectators supported singers and composers, as we see today in a stadium. </a:t>
            </a:r>
            <a:endParaRPr sz="1600">
              <a:solidFill>
                <a:schemeClr val="dk1"/>
              </a:solidFill>
              <a:latin typeface="Raleway"/>
              <a:ea typeface="Raleway"/>
              <a:cs typeface="Raleway"/>
              <a:sym typeface="Raleway"/>
            </a:endParaRPr>
          </a:p>
          <a:p>
            <a:pPr indent="19050" lvl="0" marL="0" marR="0" rtl="0" algn="just">
              <a:lnSpc>
                <a:spcPct val="100000"/>
              </a:lnSpc>
              <a:spcBef>
                <a:spcPts val="0"/>
              </a:spcBef>
              <a:spcAft>
                <a:spcPts val="0"/>
              </a:spcAft>
              <a:buNone/>
            </a:pPr>
            <a:r>
              <a:rPr lang="it" sz="1600">
                <a:solidFill>
                  <a:schemeClr val="dk1"/>
                </a:solidFill>
                <a:latin typeface="Raleway"/>
                <a:ea typeface="Raleway"/>
                <a:cs typeface="Raleway"/>
                <a:sym typeface="Raleway"/>
              </a:rPr>
              <a:t>In that period the most important Opera Houses were: La Scala theatre in milan, Saint Carlo theatre in Naples, Argentina theatre in Rome and La Fenice in Venice.</a:t>
            </a:r>
            <a:endParaRPr sz="1600">
              <a:solidFill>
                <a:schemeClr val="dk1"/>
              </a:solidFill>
              <a:latin typeface="Raleway"/>
              <a:ea typeface="Raleway"/>
              <a:cs typeface="Raleway"/>
              <a:sym typeface="Raleway"/>
            </a:endParaRPr>
          </a:p>
          <a:p>
            <a:pPr indent="19050" lvl="0" marL="0" marR="0" rtl="0" algn="just">
              <a:lnSpc>
                <a:spcPct val="100000"/>
              </a:lnSpc>
              <a:spcBef>
                <a:spcPts val="0"/>
              </a:spcBef>
              <a:spcAft>
                <a:spcPts val="0"/>
              </a:spcAft>
              <a:buNone/>
            </a:pPr>
            <a:r>
              <a:t/>
            </a:r>
            <a:endParaRPr sz="1600">
              <a:solidFill>
                <a:schemeClr val="dk1"/>
              </a:solidFill>
              <a:latin typeface="Raleway"/>
              <a:ea typeface="Raleway"/>
              <a:cs typeface="Raleway"/>
              <a:sym typeface="Raleway"/>
            </a:endParaRPr>
          </a:p>
          <a:p>
            <a:pPr indent="19050" lvl="0" marL="0" marR="0" rtl="0" algn="just">
              <a:lnSpc>
                <a:spcPct val="100000"/>
              </a:lnSpc>
              <a:spcBef>
                <a:spcPts val="0"/>
              </a:spcBef>
              <a:spcAft>
                <a:spcPts val="0"/>
              </a:spcAft>
              <a:buClr>
                <a:schemeClr val="dk1"/>
              </a:buClr>
              <a:buSzPts val="1100"/>
              <a:buFont typeface="Arial"/>
              <a:buNone/>
            </a:pPr>
            <a:r>
              <a:rPr lang="it" sz="1600">
                <a:solidFill>
                  <a:schemeClr val="dk1"/>
                </a:solidFill>
                <a:latin typeface="Raleway"/>
                <a:ea typeface="Raleway"/>
                <a:cs typeface="Raleway"/>
                <a:sym typeface="Raleway"/>
              </a:rPr>
              <a:t>on the left: </a:t>
            </a:r>
            <a:endParaRPr sz="1600">
              <a:solidFill>
                <a:schemeClr val="dk1"/>
              </a:solidFill>
              <a:latin typeface="Raleway"/>
              <a:ea typeface="Raleway"/>
              <a:cs typeface="Raleway"/>
              <a:sym typeface="Raleway"/>
            </a:endParaRPr>
          </a:p>
          <a:p>
            <a:pPr indent="0" lvl="0" marL="0" rtl="0" algn="just">
              <a:spcBef>
                <a:spcPts val="0"/>
              </a:spcBef>
              <a:spcAft>
                <a:spcPts val="0"/>
              </a:spcAft>
              <a:buClr>
                <a:schemeClr val="dk1"/>
              </a:buClr>
              <a:buSzPts val="1100"/>
              <a:buFont typeface="Arial"/>
              <a:buNone/>
            </a:pPr>
            <a:r>
              <a:rPr lang="it">
                <a:latin typeface="Raleway"/>
                <a:ea typeface="Raleway"/>
                <a:cs typeface="Raleway"/>
                <a:sym typeface="Raleway"/>
              </a:rPr>
              <a:t>Rehearsal for the Gioacchino Rossini’s “Guillaume Tell”</a:t>
            </a:r>
            <a:endParaRPr>
              <a:latin typeface="Raleway"/>
              <a:ea typeface="Raleway"/>
              <a:cs typeface="Raleway"/>
              <a:sym typeface="Raleway"/>
            </a:endParaRPr>
          </a:p>
          <a:p>
            <a:pPr indent="0" lvl="0" marL="0" algn="just">
              <a:spcBef>
                <a:spcPts val="1600"/>
              </a:spcBef>
              <a:spcAft>
                <a:spcPts val="1600"/>
              </a:spcAft>
              <a:buNone/>
            </a:pPr>
            <a:r>
              <a:t/>
            </a:r>
            <a:endParaRPr sz="2400">
              <a:latin typeface="Raleway"/>
              <a:ea typeface="Raleway"/>
              <a:cs typeface="Raleway"/>
              <a:sym typeface="Raleway"/>
            </a:endParaRPr>
          </a:p>
        </p:txBody>
      </p:sp>
      <p:pic>
        <p:nvPicPr>
          <p:cNvPr id="177" name="Shape 177"/>
          <p:cNvPicPr preferRelativeResize="0"/>
          <p:nvPr/>
        </p:nvPicPr>
        <p:blipFill>
          <a:blip r:embed="rId3">
            <a:alphaModFix/>
          </a:blip>
          <a:stretch>
            <a:fillRect/>
          </a:stretch>
        </p:blipFill>
        <p:spPr>
          <a:xfrm>
            <a:off x="407325" y="170000"/>
            <a:ext cx="2797576" cy="4729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684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sz="1800" u="sng">
                <a:solidFill>
                  <a:schemeClr val="hlink"/>
                </a:solidFill>
                <a:latin typeface="Raleway"/>
                <a:ea typeface="Raleway"/>
                <a:cs typeface="Raleway"/>
                <a:sym typeface="Raleway"/>
                <a:hlinkClick r:id="rId4"/>
              </a:rPr>
              <a:t>http://www.teatromassimo.it/images/gallZoom/garbo-mgl6919_957.jpg</a:t>
            </a:r>
            <a:endParaRPr sz="1800">
              <a:latin typeface="Raleway"/>
              <a:ea typeface="Raleway"/>
              <a:cs typeface="Raleway"/>
              <a:sym typeface="Raleway"/>
            </a:endParaRPr>
          </a:p>
          <a:p>
            <a:pPr indent="0" lvl="0" marL="0">
              <a:spcBef>
                <a:spcPts val="0"/>
              </a:spcBef>
              <a:spcAft>
                <a:spcPts val="0"/>
              </a:spcAft>
              <a:buNone/>
            </a:pPr>
            <a:r>
              <a:t/>
            </a:r>
            <a:endParaRPr sz="1800">
              <a:latin typeface="Raleway"/>
              <a:ea typeface="Raleway"/>
              <a:cs typeface="Raleway"/>
              <a:sym typeface="Raleway"/>
            </a:endParaRPr>
          </a:p>
          <a:p>
            <a:pPr indent="0" lvl="0" marL="0">
              <a:spcBef>
                <a:spcPts val="0"/>
              </a:spcBef>
              <a:spcAft>
                <a:spcPts val="0"/>
              </a:spcAft>
              <a:buNone/>
            </a:pPr>
            <a:r>
              <a:t/>
            </a:r>
            <a:endParaRPr sz="1800">
              <a:latin typeface="Raleway"/>
              <a:ea typeface="Raleway"/>
              <a:cs typeface="Raleway"/>
              <a:sym typeface="Raleway"/>
            </a:endParaRPr>
          </a:p>
        </p:txBody>
      </p:sp>
      <p:sp>
        <p:nvSpPr>
          <p:cNvPr id="183" name="Shape 183"/>
          <p:cNvSpPr txBox="1"/>
          <p:nvPr>
            <p:ph idx="1" type="body"/>
          </p:nvPr>
        </p:nvSpPr>
        <p:spPr>
          <a:xfrm>
            <a:off x="951475" y="1434075"/>
            <a:ext cx="7192200" cy="3439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b="1" i="1" sz="3000">
              <a:solidFill>
                <a:schemeClr val="dk1"/>
              </a:solidFill>
              <a:latin typeface="Raleway"/>
              <a:ea typeface="Raleway"/>
              <a:cs typeface="Raleway"/>
              <a:sym typeface="Raleway"/>
            </a:endParaRPr>
          </a:p>
          <a:p>
            <a:pPr indent="0" lvl="0" marL="0" rtl="0" algn="ctr">
              <a:lnSpc>
                <a:spcPct val="100000"/>
              </a:lnSpc>
              <a:spcBef>
                <a:spcPts val="0"/>
              </a:spcBef>
              <a:spcAft>
                <a:spcPts val="0"/>
              </a:spcAft>
              <a:buNone/>
            </a:pPr>
            <a:r>
              <a:t/>
            </a:r>
            <a:endParaRPr b="1" i="1" sz="3000">
              <a:solidFill>
                <a:schemeClr val="dk1"/>
              </a:solidFill>
              <a:latin typeface="Raleway"/>
              <a:ea typeface="Raleway"/>
              <a:cs typeface="Raleway"/>
              <a:sym typeface="Raleway"/>
            </a:endParaRPr>
          </a:p>
          <a:p>
            <a:pPr indent="0" lvl="0" marL="0" rtl="0" algn="ctr">
              <a:lnSpc>
                <a:spcPct val="100000"/>
              </a:lnSpc>
              <a:spcBef>
                <a:spcPts val="0"/>
              </a:spcBef>
              <a:spcAft>
                <a:spcPts val="0"/>
              </a:spcAft>
              <a:buNone/>
            </a:pPr>
            <a:r>
              <a:t/>
            </a:r>
            <a:endParaRPr b="1" i="1" sz="3000">
              <a:solidFill>
                <a:schemeClr val="dk1"/>
              </a:solidFill>
              <a:latin typeface="Raleway"/>
              <a:ea typeface="Raleway"/>
              <a:cs typeface="Raleway"/>
              <a:sym typeface="Raleway"/>
            </a:endParaRPr>
          </a:p>
          <a:p>
            <a:pPr indent="0" lvl="0" marL="0" rtl="0" algn="ctr">
              <a:lnSpc>
                <a:spcPct val="100000"/>
              </a:lnSpc>
              <a:spcBef>
                <a:spcPts val="0"/>
              </a:spcBef>
              <a:spcAft>
                <a:spcPts val="0"/>
              </a:spcAft>
              <a:buNone/>
            </a:pPr>
            <a:r>
              <a:t/>
            </a:r>
            <a:endParaRPr b="1" i="1" sz="3000">
              <a:solidFill>
                <a:schemeClr val="dk1"/>
              </a:solidFill>
              <a:latin typeface="Raleway"/>
              <a:ea typeface="Raleway"/>
              <a:cs typeface="Raleway"/>
              <a:sym typeface="Raleway"/>
            </a:endParaRPr>
          </a:p>
          <a:p>
            <a:pPr indent="0" lvl="0" marL="0" rtl="0" algn="ctr">
              <a:lnSpc>
                <a:spcPct val="100000"/>
              </a:lnSpc>
              <a:spcBef>
                <a:spcPts val="0"/>
              </a:spcBef>
              <a:spcAft>
                <a:spcPts val="0"/>
              </a:spcAft>
              <a:buClr>
                <a:schemeClr val="dk1"/>
              </a:buClr>
              <a:buSzPts val="1100"/>
              <a:buFont typeface="Arial"/>
              <a:buNone/>
            </a:pPr>
            <a:r>
              <a:rPr b="1" i="1" lang="it" sz="3600">
                <a:solidFill>
                  <a:schemeClr val="dk1"/>
                </a:solidFill>
                <a:latin typeface="Raleway"/>
                <a:ea typeface="Raleway"/>
                <a:cs typeface="Raleway"/>
                <a:sym typeface="Raleway"/>
              </a:rPr>
              <a:t>THANK YOU!</a:t>
            </a:r>
            <a:endParaRPr b="1" i="1" sz="3600">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66" name="Shape 66"/>
        <p:cNvGrpSpPr/>
        <p:nvPr/>
      </p:nvGrpSpPr>
      <p:grpSpPr>
        <a:xfrm>
          <a:off x="0" y="0"/>
          <a:ext cx="0" cy="0"/>
          <a:chOff x="0" y="0"/>
          <a:chExt cx="0" cy="0"/>
        </a:xfrm>
      </p:grpSpPr>
      <p:sp>
        <p:nvSpPr>
          <p:cNvPr id="67" name="Shape 67"/>
          <p:cNvSpPr txBox="1"/>
          <p:nvPr>
            <p:ph type="ctrTitle"/>
          </p:nvPr>
        </p:nvSpPr>
        <p:spPr>
          <a:xfrm>
            <a:off x="311700" y="394300"/>
            <a:ext cx="8520600" cy="731100"/>
          </a:xfrm>
          <a:prstGeom prst="rect">
            <a:avLst/>
          </a:prstGeom>
        </p:spPr>
        <p:txBody>
          <a:bodyPr anchorCtr="0" anchor="b" bIns="91425" lIns="91425" spcFirstLastPara="1" rIns="91425" wrap="square" tIns="91425">
            <a:noAutofit/>
          </a:bodyPr>
          <a:lstStyle/>
          <a:p>
            <a:pPr indent="0" lvl="0" marL="0" rtl="0" algn="just">
              <a:spcBef>
                <a:spcPts val="0"/>
              </a:spcBef>
              <a:spcAft>
                <a:spcPts val="0"/>
              </a:spcAft>
              <a:buNone/>
            </a:pPr>
            <a:r>
              <a:rPr lang="it" sz="3600">
                <a:solidFill>
                  <a:schemeClr val="dk2"/>
                </a:solidFill>
                <a:latin typeface="Raleway"/>
                <a:ea typeface="Raleway"/>
                <a:cs typeface="Raleway"/>
                <a:sym typeface="Raleway"/>
              </a:rPr>
              <a:t>Aims of the CLIL project</a:t>
            </a:r>
            <a:endParaRPr sz="3600">
              <a:latin typeface="Raleway"/>
              <a:ea typeface="Raleway"/>
              <a:cs typeface="Raleway"/>
              <a:sym typeface="Raleway"/>
            </a:endParaRPr>
          </a:p>
        </p:txBody>
      </p:sp>
      <p:sp>
        <p:nvSpPr>
          <p:cNvPr id="68" name="Shape 68"/>
          <p:cNvSpPr txBox="1"/>
          <p:nvPr>
            <p:ph idx="1" type="subTitle"/>
          </p:nvPr>
        </p:nvSpPr>
        <p:spPr>
          <a:xfrm>
            <a:off x="311700" y="1525475"/>
            <a:ext cx="8520600" cy="2804400"/>
          </a:xfrm>
          <a:prstGeom prst="rect">
            <a:avLst/>
          </a:prstGeom>
        </p:spPr>
        <p:txBody>
          <a:bodyPr anchorCtr="0" anchor="t" bIns="91425" lIns="91425" spcFirstLastPara="1" rIns="91425" wrap="square" tIns="91425">
            <a:noAutofit/>
          </a:bodyPr>
          <a:lstStyle/>
          <a:p>
            <a:pPr indent="-406400" lvl="0" marL="457200" rtl="0" algn="just">
              <a:spcBef>
                <a:spcPts val="0"/>
              </a:spcBef>
              <a:spcAft>
                <a:spcPts val="0"/>
              </a:spcAft>
              <a:buSzPts val="2800"/>
              <a:buFont typeface="Raleway"/>
              <a:buChar char="●"/>
            </a:pPr>
            <a:r>
              <a:rPr lang="it">
                <a:latin typeface="Raleway"/>
                <a:ea typeface="Raleway"/>
                <a:cs typeface="Raleway"/>
                <a:sym typeface="Raleway"/>
              </a:rPr>
              <a:t>Improvement of the listening comprehension reading, writing and speaking skills in English</a:t>
            </a:r>
            <a:endParaRPr>
              <a:latin typeface="Raleway"/>
              <a:ea typeface="Raleway"/>
              <a:cs typeface="Raleway"/>
              <a:sym typeface="Raleway"/>
            </a:endParaRPr>
          </a:p>
          <a:p>
            <a:pPr indent="-406400" lvl="0" marL="457200" rtl="0" algn="just">
              <a:spcBef>
                <a:spcPts val="0"/>
              </a:spcBef>
              <a:spcAft>
                <a:spcPts val="0"/>
              </a:spcAft>
              <a:buSzPts val="2800"/>
              <a:buFont typeface="Raleway"/>
              <a:buChar char="●"/>
            </a:pPr>
            <a:r>
              <a:rPr lang="it">
                <a:latin typeface="Raleway"/>
                <a:ea typeface="Raleway"/>
                <a:cs typeface="Raleway"/>
                <a:sym typeface="Raleway"/>
              </a:rPr>
              <a:t>Improvement of researching and summarising skills</a:t>
            </a:r>
            <a:endParaRPr>
              <a:latin typeface="Raleway"/>
              <a:ea typeface="Raleway"/>
              <a:cs typeface="Raleway"/>
              <a:sym typeface="Raleway"/>
            </a:endParaRPr>
          </a:p>
          <a:p>
            <a:pPr indent="-406400" lvl="0" marL="457200" algn="just">
              <a:spcBef>
                <a:spcPts val="0"/>
              </a:spcBef>
              <a:spcAft>
                <a:spcPts val="0"/>
              </a:spcAft>
              <a:buSzPts val="2800"/>
              <a:buFont typeface="Raleway"/>
              <a:buChar char="●"/>
            </a:pPr>
            <a:r>
              <a:rPr lang="it">
                <a:latin typeface="Raleway"/>
                <a:ea typeface="Raleway"/>
                <a:cs typeface="Raleway"/>
                <a:sym typeface="Raleway"/>
              </a:rPr>
              <a:t>Reinforcement of the (historical) knowledge </a:t>
            </a:r>
            <a:endParaRPr>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72" name="Shape 72"/>
        <p:cNvGrpSpPr/>
        <p:nvPr/>
      </p:nvGrpSpPr>
      <p:grpSpPr>
        <a:xfrm>
          <a:off x="0" y="0"/>
          <a:ext cx="0" cy="0"/>
          <a:chOff x="0" y="0"/>
          <a:chExt cx="0" cy="0"/>
        </a:xfrm>
      </p:grpSpPr>
      <p:sp>
        <p:nvSpPr>
          <p:cNvPr id="73" name="Shape 73"/>
          <p:cNvSpPr txBox="1"/>
          <p:nvPr>
            <p:ph type="title"/>
          </p:nvPr>
        </p:nvSpPr>
        <p:spPr>
          <a:xfrm>
            <a:off x="311700" y="151150"/>
            <a:ext cx="8520600" cy="570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latin typeface="Raleway"/>
                <a:ea typeface="Raleway"/>
                <a:cs typeface="Raleway"/>
                <a:sym typeface="Raleway"/>
              </a:rPr>
              <a:t>Requirements: basic knowledge of the topic </a:t>
            </a:r>
            <a:endParaRPr>
              <a:latin typeface="Raleway"/>
              <a:ea typeface="Raleway"/>
              <a:cs typeface="Raleway"/>
              <a:sym typeface="Raleway"/>
            </a:endParaRPr>
          </a:p>
        </p:txBody>
      </p:sp>
      <p:sp>
        <p:nvSpPr>
          <p:cNvPr id="74" name="Shape 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75" name="Shape 75"/>
          <p:cNvPicPr preferRelativeResize="0"/>
          <p:nvPr/>
        </p:nvPicPr>
        <p:blipFill>
          <a:blip r:embed="rId3">
            <a:alphaModFix/>
          </a:blip>
          <a:stretch>
            <a:fillRect/>
          </a:stretch>
        </p:blipFill>
        <p:spPr>
          <a:xfrm>
            <a:off x="0" y="773025"/>
            <a:ext cx="9143999" cy="4370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79" name="Shape 79"/>
        <p:cNvGrpSpPr/>
        <p:nvPr/>
      </p:nvGrpSpPr>
      <p:grpSpPr>
        <a:xfrm>
          <a:off x="0" y="0"/>
          <a:ext cx="0" cy="0"/>
          <a:chOff x="0" y="0"/>
          <a:chExt cx="0" cy="0"/>
        </a:xfrm>
      </p:grpSpPr>
      <p:sp>
        <p:nvSpPr>
          <p:cNvPr id="80" name="Shape 80"/>
          <p:cNvSpPr txBox="1"/>
          <p:nvPr>
            <p:ph type="title"/>
          </p:nvPr>
        </p:nvSpPr>
        <p:spPr>
          <a:xfrm>
            <a:off x="425200" y="172350"/>
            <a:ext cx="8520600" cy="1324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sz="2600">
                <a:latin typeface="Raleway"/>
                <a:ea typeface="Raleway"/>
                <a:cs typeface="Raleway"/>
                <a:sym typeface="Raleway"/>
              </a:rPr>
              <a:t>1st and 2nd Lessons (6th and 11th Dec.): </a:t>
            </a:r>
            <a:endParaRPr sz="2600">
              <a:latin typeface="Raleway"/>
              <a:ea typeface="Raleway"/>
              <a:cs typeface="Raleway"/>
              <a:sym typeface="Raleway"/>
            </a:endParaRPr>
          </a:p>
          <a:p>
            <a:pPr indent="0" lvl="0" marL="0" rtl="0">
              <a:spcBef>
                <a:spcPts val="0"/>
              </a:spcBef>
              <a:spcAft>
                <a:spcPts val="0"/>
              </a:spcAft>
              <a:buNone/>
            </a:pPr>
            <a:r>
              <a:rPr lang="it" sz="2600">
                <a:latin typeface="Raleway"/>
                <a:ea typeface="Raleway"/>
                <a:cs typeface="Raleway"/>
                <a:sym typeface="Raleway"/>
              </a:rPr>
              <a:t>guided viewing of an educational film (Listening</a:t>
            </a:r>
            <a:endParaRPr sz="2600">
              <a:latin typeface="Raleway"/>
              <a:ea typeface="Raleway"/>
              <a:cs typeface="Raleway"/>
              <a:sym typeface="Raleway"/>
            </a:endParaRPr>
          </a:p>
          <a:p>
            <a:pPr indent="0" lvl="0" marL="0">
              <a:spcBef>
                <a:spcPts val="0"/>
              </a:spcBef>
              <a:spcAft>
                <a:spcPts val="0"/>
              </a:spcAft>
              <a:buNone/>
            </a:pPr>
            <a:r>
              <a:rPr lang="it" sz="2600">
                <a:latin typeface="Raleway"/>
                <a:ea typeface="Raleway"/>
                <a:cs typeface="Raleway"/>
                <a:sym typeface="Raleway"/>
              </a:rPr>
              <a:t>comprehension skills</a:t>
            </a:r>
            <a:r>
              <a:rPr lang="it" sz="3000">
                <a:latin typeface="Raleway"/>
                <a:ea typeface="Raleway"/>
                <a:cs typeface="Raleway"/>
                <a:sym typeface="Raleway"/>
              </a:rPr>
              <a:t>)</a:t>
            </a:r>
            <a:endParaRPr sz="3000">
              <a:latin typeface="Raleway"/>
              <a:ea typeface="Raleway"/>
              <a:cs typeface="Raleway"/>
              <a:sym typeface="Raleway"/>
            </a:endParaRPr>
          </a:p>
        </p:txBody>
      </p:sp>
      <p:sp>
        <p:nvSpPr>
          <p:cNvPr id="81" name="Shape 81"/>
          <p:cNvSpPr txBox="1"/>
          <p:nvPr>
            <p:ph idx="1" type="body"/>
          </p:nvPr>
        </p:nvSpPr>
        <p:spPr>
          <a:xfrm>
            <a:off x="374750" y="1622800"/>
            <a:ext cx="8520600" cy="33423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82" name="Shape 82" title="The world in 1900 - La Belle Époque">
            <a:hlinkClick r:id="rId3"/>
          </p:cNvPr>
          <p:cNvSpPr/>
          <p:nvPr/>
        </p:nvSpPr>
        <p:spPr>
          <a:xfrm>
            <a:off x="2185100" y="1746700"/>
            <a:ext cx="4572000" cy="2915700"/>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86" name="Shape 86"/>
        <p:cNvGrpSpPr/>
        <p:nvPr/>
      </p:nvGrpSpPr>
      <p:grpSpPr>
        <a:xfrm>
          <a:off x="0" y="0"/>
          <a:ext cx="0" cy="0"/>
          <a:chOff x="0" y="0"/>
          <a:chExt cx="0" cy="0"/>
        </a:xfrm>
      </p:grpSpPr>
      <p:sp>
        <p:nvSpPr>
          <p:cNvPr id="87" name="Shape 87"/>
          <p:cNvSpPr txBox="1"/>
          <p:nvPr>
            <p:ph type="title"/>
          </p:nvPr>
        </p:nvSpPr>
        <p:spPr>
          <a:xfrm>
            <a:off x="311700" y="159750"/>
            <a:ext cx="8520600" cy="55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Exercises and learning activities at school</a:t>
            </a:r>
            <a:endParaRPr/>
          </a:p>
        </p:txBody>
      </p:sp>
      <p:sp>
        <p:nvSpPr>
          <p:cNvPr id="88" name="Shape 88"/>
          <p:cNvSpPr txBox="1"/>
          <p:nvPr>
            <p:ph idx="1" type="body"/>
          </p:nvPr>
        </p:nvSpPr>
        <p:spPr>
          <a:xfrm>
            <a:off x="311700" y="714700"/>
            <a:ext cx="8520600" cy="43323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89" name="Shape 89"/>
          <p:cNvPicPr preferRelativeResize="0"/>
          <p:nvPr/>
        </p:nvPicPr>
        <p:blipFill>
          <a:blip r:embed="rId3">
            <a:alphaModFix/>
          </a:blip>
          <a:stretch>
            <a:fillRect/>
          </a:stretch>
        </p:blipFill>
        <p:spPr>
          <a:xfrm>
            <a:off x="311700" y="683225"/>
            <a:ext cx="3442550" cy="4363774"/>
          </a:xfrm>
          <a:prstGeom prst="rect">
            <a:avLst/>
          </a:prstGeom>
          <a:noFill/>
          <a:ln>
            <a:noFill/>
          </a:ln>
        </p:spPr>
      </p:pic>
      <p:pic>
        <p:nvPicPr>
          <p:cNvPr id="90" name="Shape 90"/>
          <p:cNvPicPr preferRelativeResize="0"/>
          <p:nvPr/>
        </p:nvPicPr>
        <p:blipFill>
          <a:blip r:embed="rId4">
            <a:alphaModFix/>
          </a:blip>
          <a:stretch>
            <a:fillRect/>
          </a:stretch>
        </p:blipFill>
        <p:spPr>
          <a:xfrm>
            <a:off x="4452175" y="683200"/>
            <a:ext cx="3922449" cy="4363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94" name="Shape 94"/>
        <p:cNvGrpSpPr/>
        <p:nvPr/>
      </p:nvGrpSpPr>
      <p:grpSpPr>
        <a:xfrm>
          <a:off x="0" y="0"/>
          <a:ext cx="0" cy="0"/>
          <a:chOff x="0" y="0"/>
          <a:chExt cx="0" cy="0"/>
        </a:xfrm>
      </p:grpSpPr>
      <p:sp>
        <p:nvSpPr>
          <p:cNvPr id="95" name="Shape 95"/>
          <p:cNvSpPr txBox="1"/>
          <p:nvPr>
            <p:ph idx="1" type="body"/>
          </p:nvPr>
        </p:nvSpPr>
        <p:spPr>
          <a:xfrm>
            <a:off x="311700" y="222825"/>
            <a:ext cx="8520600" cy="47295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it" sz="3400">
                <a:latin typeface="Raleway"/>
                <a:ea typeface="Raleway"/>
                <a:cs typeface="Raleway"/>
                <a:sym typeface="Raleway"/>
              </a:rPr>
              <a:t>… and at home</a:t>
            </a:r>
            <a:endParaRPr sz="3400">
              <a:latin typeface="Raleway"/>
              <a:ea typeface="Raleway"/>
              <a:cs typeface="Raleway"/>
              <a:sym typeface="Raleway"/>
            </a:endParaRPr>
          </a:p>
        </p:txBody>
      </p:sp>
      <p:pic>
        <p:nvPicPr>
          <p:cNvPr id="96" name="Shape 96"/>
          <p:cNvPicPr preferRelativeResize="0"/>
          <p:nvPr/>
        </p:nvPicPr>
        <p:blipFill>
          <a:blip r:embed="rId3">
            <a:alphaModFix/>
          </a:blip>
          <a:stretch>
            <a:fillRect/>
          </a:stretch>
        </p:blipFill>
        <p:spPr>
          <a:xfrm>
            <a:off x="3846775" y="0"/>
            <a:ext cx="4792726" cy="51434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925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3rd Lesson (18th December): texts on the Belle époque and exercises (reading and writing skills)</a:t>
            </a:r>
            <a:endParaRPr/>
          </a:p>
        </p:txBody>
      </p:sp>
      <p:sp>
        <p:nvSpPr>
          <p:cNvPr id="102" name="Shape 102"/>
          <p:cNvSpPr txBox="1"/>
          <p:nvPr>
            <p:ph idx="1" type="body"/>
          </p:nvPr>
        </p:nvSpPr>
        <p:spPr>
          <a:xfrm>
            <a:off x="311700" y="1433600"/>
            <a:ext cx="8520600" cy="3493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b="1" sz="1400">
              <a:solidFill>
                <a:schemeClr val="dk1"/>
              </a:solidFill>
              <a:latin typeface="Raleway"/>
              <a:ea typeface="Raleway"/>
              <a:cs typeface="Raleway"/>
              <a:sym typeface="Raleway"/>
            </a:endParaRPr>
          </a:p>
          <a:p>
            <a:pPr indent="0" lvl="0" marL="0" rtl="0" algn="just">
              <a:lnSpc>
                <a:spcPct val="115000"/>
              </a:lnSpc>
              <a:spcBef>
                <a:spcPts val="0"/>
              </a:spcBef>
              <a:spcAft>
                <a:spcPts val="0"/>
              </a:spcAft>
              <a:buClr>
                <a:schemeClr val="dk1"/>
              </a:buClr>
              <a:buSzPts val="1100"/>
              <a:buFont typeface="Arial"/>
              <a:buNone/>
            </a:pPr>
            <a:r>
              <a:rPr b="1" lang="it" sz="1500">
                <a:solidFill>
                  <a:schemeClr val="dk1"/>
                </a:solidFill>
                <a:latin typeface="Raleway"/>
                <a:ea typeface="Raleway"/>
                <a:cs typeface="Raleway"/>
                <a:sym typeface="Raleway"/>
              </a:rPr>
              <a:t>Belle Époque</a:t>
            </a:r>
            <a:r>
              <a:rPr lang="it" sz="1500">
                <a:solidFill>
                  <a:schemeClr val="dk1"/>
                </a:solidFill>
                <a:latin typeface="Raleway"/>
                <a:ea typeface="Raleway"/>
                <a:cs typeface="Raleway"/>
                <a:sym typeface="Raleway"/>
              </a:rPr>
              <a:t> </a:t>
            </a:r>
            <a:endParaRPr sz="1500">
              <a:solidFill>
                <a:schemeClr val="dk1"/>
              </a:solidFill>
              <a:latin typeface="Raleway"/>
              <a:ea typeface="Raleway"/>
              <a:cs typeface="Raleway"/>
              <a:sym typeface="Raleway"/>
            </a:endParaRPr>
          </a:p>
          <a:p>
            <a:pPr indent="0" lvl="0" marL="0" rtl="0" algn="just">
              <a:lnSpc>
                <a:spcPct val="115000"/>
              </a:lnSpc>
              <a:spcBef>
                <a:spcPts val="0"/>
              </a:spcBef>
              <a:spcAft>
                <a:spcPts val="0"/>
              </a:spcAft>
              <a:buClr>
                <a:schemeClr val="dk1"/>
              </a:buClr>
              <a:buSzPts val="1100"/>
              <a:buFont typeface="Arial"/>
              <a:buNone/>
            </a:pPr>
            <a:r>
              <a:rPr lang="it" sz="1500">
                <a:solidFill>
                  <a:schemeClr val="dk1"/>
                </a:solidFill>
                <a:latin typeface="Raleway"/>
                <a:ea typeface="Raleway"/>
                <a:cs typeface="Raleway"/>
                <a:sym typeface="Raleway"/>
              </a:rPr>
              <a:t>The “Beautiful Era” was a period in European history that began during the late 19th century and lasted until 1914 (the outbreak of World War I).</a:t>
            </a:r>
            <a:endParaRPr sz="1500">
              <a:solidFill>
                <a:schemeClr val="dk1"/>
              </a:solidFill>
              <a:latin typeface="Raleway"/>
              <a:ea typeface="Raleway"/>
              <a:cs typeface="Raleway"/>
              <a:sym typeface="Raleway"/>
            </a:endParaRPr>
          </a:p>
          <a:p>
            <a:pPr indent="0" lvl="0" marL="0" rtl="0" algn="just">
              <a:lnSpc>
                <a:spcPct val="115000"/>
              </a:lnSpc>
              <a:spcBef>
                <a:spcPts val="0"/>
              </a:spcBef>
              <a:spcAft>
                <a:spcPts val="0"/>
              </a:spcAft>
              <a:buClr>
                <a:schemeClr val="dk1"/>
              </a:buClr>
              <a:buSzPts val="1100"/>
              <a:buFont typeface="Arial"/>
              <a:buNone/>
            </a:pPr>
            <a:r>
              <a:rPr lang="it" sz="1500">
                <a:solidFill>
                  <a:schemeClr val="dk1"/>
                </a:solidFill>
                <a:latin typeface="Raleway"/>
                <a:ea typeface="Raleway"/>
                <a:cs typeface="Raleway"/>
                <a:sym typeface="Raleway"/>
              </a:rPr>
              <a:t>It was characterised by optimism</a:t>
            </a:r>
            <a:r>
              <a:rPr lang="it" sz="1500">
                <a:solidFill>
                  <a:srgbClr val="222222"/>
                </a:solidFill>
                <a:highlight>
                  <a:srgbClr val="FFFFFF"/>
                </a:highlight>
                <a:latin typeface="Raleway"/>
                <a:ea typeface="Raleway"/>
                <a:cs typeface="Raleway"/>
                <a:sym typeface="Raleway"/>
              </a:rPr>
              <a:t>, regional peace, an apex of colonial empires</a:t>
            </a:r>
            <a:r>
              <a:rPr lang="it" sz="1500">
                <a:solidFill>
                  <a:schemeClr val="dk1"/>
                </a:solidFill>
                <a:latin typeface="Raleway"/>
                <a:ea typeface="Raleway"/>
                <a:cs typeface="Raleway"/>
                <a:sym typeface="Raleway"/>
              </a:rPr>
              <a:t> and new technological and medical discoveries. The name “Belle Époque” was given in retrospect, when the period began to be considered as golden age compared to the horrors of World War I.</a:t>
            </a:r>
            <a:endParaRPr sz="1500">
              <a:solidFill>
                <a:srgbClr val="222222"/>
              </a:solidFill>
              <a:highlight>
                <a:srgbClr val="FFFFFF"/>
              </a:highlight>
              <a:latin typeface="Raleway"/>
              <a:ea typeface="Raleway"/>
              <a:cs typeface="Raleway"/>
              <a:sym typeface="Raleway"/>
            </a:endParaRPr>
          </a:p>
          <a:p>
            <a:pPr indent="0" lvl="0" marL="0" rtl="0" algn="just">
              <a:lnSpc>
                <a:spcPct val="115000"/>
              </a:lnSpc>
              <a:spcBef>
                <a:spcPts val="0"/>
              </a:spcBef>
              <a:spcAft>
                <a:spcPts val="0"/>
              </a:spcAft>
              <a:buClr>
                <a:schemeClr val="dk1"/>
              </a:buClr>
              <a:buSzPts val="1100"/>
              <a:buFont typeface="Arial"/>
              <a:buNone/>
            </a:pPr>
            <a:r>
              <a:rPr lang="it" sz="1500">
                <a:solidFill>
                  <a:schemeClr val="dk1"/>
                </a:solidFill>
                <a:latin typeface="Raleway"/>
                <a:ea typeface="Raleway"/>
                <a:cs typeface="Raleway"/>
                <a:sym typeface="Raleway"/>
              </a:rPr>
              <a:t> </a:t>
            </a:r>
            <a:r>
              <a:rPr lang="it" sz="1500">
                <a:solidFill>
                  <a:srgbClr val="222222"/>
                </a:solidFill>
                <a:highlight>
                  <a:srgbClr val="FFFFFF"/>
                </a:highlight>
                <a:latin typeface="Raleway"/>
                <a:ea typeface="Raleway"/>
                <a:cs typeface="Raleway"/>
                <a:sym typeface="Raleway"/>
              </a:rPr>
              <a:t> The </a:t>
            </a:r>
            <a:r>
              <a:rPr i="1" lang="it" sz="1500">
                <a:solidFill>
                  <a:srgbClr val="222222"/>
                </a:solidFill>
                <a:highlight>
                  <a:srgbClr val="FFFFFF"/>
                </a:highlight>
                <a:latin typeface="Raleway"/>
                <a:ea typeface="Raleway"/>
                <a:cs typeface="Raleway"/>
                <a:sym typeface="Raleway"/>
              </a:rPr>
              <a:t>Belle Époque</a:t>
            </a:r>
            <a:r>
              <a:rPr lang="it" sz="1500">
                <a:solidFill>
                  <a:srgbClr val="222222"/>
                </a:solidFill>
                <a:highlight>
                  <a:srgbClr val="FFFFFF"/>
                </a:highlight>
                <a:latin typeface="Raleway"/>
                <a:ea typeface="Raleway"/>
                <a:cs typeface="Raleway"/>
                <a:sym typeface="Raleway"/>
              </a:rPr>
              <a:t> was an era of great scientific and technological advancement in Europe and the world in general. Inventions of the </a:t>
            </a:r>
            <a:r>
              <a:rPr lang="it" sz="1500" u="sng">
                <a:solidFill>
                  <a:srgbClr val="0B0080"/>
                </a:solidFill>
                <a:highlight>
                  <a:srgbClr val="FFFFFF"/>
                </a:highlight>
                <a:latin typeface="Raleway"/>
                <a:ea typeface="Raleway"/>
                <a:cs typeface="Raleway"/>
                <a:sym typeface="Raleway"/>
                <a:hlinkClick r:id="rId3"/>
              </a:rPr>
              <a:t>Second Industrial Revolution</a:t>
            </a:r>
            <a:r>
              <a:rPr lang="it" sz="1500">
                <a:solidFill>
                  <a:srgbClr val="222222"/>
                </a:solidFill>
                <a:highlight>
                  <a:srgbClr val="FFFFFF"/>
                </a:highlight>
                <a:latin typeface="Raleway"/>
                <a:ea typeface="Raleway"/>
                <a:cs typeface="Raleway"/>
                <a:sym typeface="Raleway"/>
              </a:rPr>
              <a:t> that became generally common include the automobile, the removable </a:t>
            </a:r>
            <a:r>
              <a:rPr lang="it" sz="1500" u="sng">
                <a:solidFill>
                  <a:srgbClr val="0B0080"/>
                </a:solidFill>
                <a:highlight>
                  <a:srgbClr val="FFFFFF"/>
                </a:highlight>
                <a:latin typeface="Raleway"/>
                <a:ea typeface="Raleway"/>
                <a:cs typeface="Raleway"/>
                <a:sym typeface="Raleway"/>
                <a:hlinkClick r:id="rId4"/>
              </a:rPr>
              <a:t>pneumatic</a:t>
            </a:r>
            <a:r>
              <a:rPr lang="it" sz="1500">
                <a:solidFill>
                  <a:srgbClr val="222222"/>
                </a:solidFill>
                <a:highlight>
                  <a:srgbClr val="FFFFFF"/>
                </a:highlight>
                <a:latin typeface="Raleway"/>
                <a:ea typeface="Raleway"/>
                <a:cs typeface="Raleway"/>
                <a:sym typeface="Raleway"/>
              </a:rPr>
              <a:t> </a:t>
            </a:r>
            <a:r>
              <a:rPr lang="it" sz="1500" u="sng">
                <a:solidFill>
                  <a:srgbClr val="0B0080"/>
                </a:solidFill>
                <a:highlight>
                  <a:srgbClr val="FFFFFF"/>
                </a:highlight>
                <a:latin typeface="Raleway"/>
                <a:ea typeface="Raleway"/>
                <a:cs typeface="Raleway"/>
                <a:sym typeface="Raleway"/>
                <a:hlinkClick r:id="rId5"/>
              </a:rPr>
              <a:t>tires</a:t>
            </a:r>
            <a:r>
              <a:rPr lang="it" sz="1500">
                <a:solidFill>
                  <a:srgbClr val="222222"/>
                </a:solidFill>
                <a:highlight>
                  <a:srgbClr val="FFFFFF"/>
                </a:highlight>
                <a:latin typeface="Raleway"/>
                <a:ea typeface="Raleway"/>
                <a:cs typeface="Raleway"/>
                <a:sym typeface="Raleway"/>
              </a:rPr>
              <a:t> for bicycles and automobiles, the </a:t>
            </a:r>
            <a:r>
              <a:rPr lang="it" sz="1500" u="sng">
                <a:solidFill>
                  <a:srgbClr val="0B0080"/>
                </a:solidFill>
                <a:highlight>
                  <a:srgbClr val="FFFFFF"/>
                </a:highlight>
                <a:latin typeface="Raleway"/>
                <a:ea typeface="Raleway"/>
                <a:cs typeface="Raleway"/>
                <a:sym typeface="Raleway"/>
                <a:hlinkClick r:id="rId6"/>
              </a:rPr>
              <a:t>scooter</a:t>
            </a:r>
            <a:r>
              <a:rPr lang="it" sz="1500">
                <a:solidFill>
                  <a:srgbClr val="222222"/>
                </a:solidFill>
                <a:highlight>
                  <a:srgbClr val="FFFFFF"/>
                </a:highlight>
                <a:latin typeface="Raleway"/>
                <a:ea typeface="Raleway"/>
                <a:cs typeface="Raleway"/>
                <a:sym typeface="Raleway"/>
              </a:rPr>
              <a:t> and </a:t>
            </a:r>
            <a:r>
              <a:rPr lang="it" sz="1500" u="sng">
                <a:solidFill>
                  <a:srgbClr val="0B0080"/>
                </a:solidFill>
                <a:highlight>
                  <a:srgbClr val="FFFFFF"/>
                </a:highlight>
                <a:latin typeface="Raleway"/>
                <a:ea typeface="Raleway"/>
                <a:cs typeface="Raleway"/>
                <a:sym typeface="Raleway"/>
                <a:hlinkClick r:id="rId7"/>
              </a:rPr>
              <a:t>moped</a:t>
            </a:r>
            <a:r>
              <a:rPr lang="it" sz="1500">
                <a:solidFill>
                  <a:srgbClr val="222222"/>
                </a:solidFill>
                <a:highlight>
                  <a:srgbClr val="FFFFFF"/>
                </a:highlight>
                <a:latin typeface="Raleway"/>
                <a:ea typeface="Raleway"/>
                <a:cs typeface="Raleway"/>
                <a:sym typeface="Raleway"/>
              </a:rPr>
              <a:t>, the neon light, the airplane, the cinema, the radio transmission.</a:t>
            </a:r>
            <a:endParaRPr sz="1500">
              <a:solidFill>
                <a:srgbClr val="222222"/>
              </a:solidFill>
              <a:highlight>
                <a:srgbClr val="FFFFFF"/>
              </a:highlight>
              <a:latin typeface="Raleway"/>
              <a:ea typeface="Raleway"/>
              <a:cs typeface="Raleway"/>
              <a:sym typeface="Raleway"/>
            </a:endParaRPr>
          </a:p>
          <a:p>
            <a:pPr indent="0" lvl="0" marL="0" rtl="0" algn="just">
              <a:lnSpc>
                <a:spcPct val="115000"/>
              </a:lnSpc>
              <a:spcBef>
                <a:spcPts val="0"/>
              </a:spcBef>
              <a:spcAft>
                <a:spcPts val="0"/>
              </a:spcAft>
              <a:buClr>
                <a:schemeClr val="dk1"/>
              </a:buClr>
              <a:buSzPts val="1100"/>
              <a:buFont typeface="Arial"/>
              <a:buNone/>
            </a:pPr>
            <a:r>
              <a:rPr lang="it" sz="1200">
                <a:solidFill>
                  <a:schemeClr val="dk1"/>
                </a:solidFill>
                <a:latin typeface="Raleway"/>
                <a:ea typeface="Raleway"/>
                <a:cs typeface="Raleway"/>
                <a:sym typeface="Raleway"/>
              </a:rPr>
              <a:t> </a:t>
            </a:r>
            <a:endParaRPr>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106" name="Shape 106"/>
        <p:cNvGrpSpPr/>
        <p:nvPr/>
      </p:nvGrpSpPr>
      <p:grpSpPr>
        <a:xfrm>
          <a:off x="0" y="0"/>
          <a:ext cx="0" cy="0"/>
          <a:chOff x="0" y="0"/>
          <a:chExt cx="0" cy="0"/>
        </a:xfrm>
      </p:grpSpPr>
      <p:sp>
        <p:nvSpPr>
          <p:cNvPr id="107" name="Shape 107"/>
          <p:cNvSpPr txBox="1"/>
          <p:nvPr>
            <p:ph idx="1" type="body"/>
          </p:nvPr>
        </p:nvSpPr>
        <p:spPr>
          <a:xfrm>
            <a:off x="311700" y="96700"/>
            <a:ext cx="8520600" cy="49692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it" sz="1500">
                <a:solidFill>
                  <a:schemeClr val="dk1"/>
                </a:solidFill>
                <a:latin typeface="Raleway"/>
                <a:ea typeface="Raleway"/>
                <a:cs typeface="Raleway"/>
                <a:sym typeface="Raleway"/>
              </a:rPr>
              <a:t>By the end of the 19th century the new industrial world had led to the emergence of a new mass society. Many people migrated to the cities to find work, the social structure of society changed. In the 1800s land owners were the most powerful people but by 1900 a new society of white collar workers had emerged amongst the working and middle classes. The social structure of society could now be divided into three sectors: the “Elite”, the “Middle Classes”, and the “Lower Classes”.</a:t>
            </a:r>
            <a:endParaRPr sz="1500">
              <a:latin typeface="Raleway"/>
              <a:ea typeface="Raleway"/>
              <a:cs typeface="Raleway"/>
              <a:sym typeface="Raleway"/>
            </a:endParaRPr>
          </a:p>
          <a:p>
            <a:pPr indent="0" lvl="0" marL="0" rtl="0" algn="just">
              <a:lnSpc>
                <a:spcPct val="115000"/>
              </a:lnSpc>
              <a:spcBef>
                <a:spcPts val="0"/>
              </a:spcBef>
              <a:spcAft>
                <a:spcPts val="0"/>
              </a:spcAft>
              <a:buClr>
                <a:schemeClr val="dk1"/>
              </a:buClr>
              <a:buSzPts val="1100"/>
              <a:buFont typeface="Arial"/>
              <a:buNone/>
            </a:pPr>
            <a:r>
              <a:rPr lang="it" sz="1500">
                <a:solidFill>
                  <a:schemeClr val="dk1"/>
                </a:solidFill>
                <a:latin typeface="Raleway"/>
                <a:ea typeface="Raleway"/>
                <a:cs typeface="Raleway"/>
                <a:sym typeface="Raleway"/>
              </a:rPr>
              <a:t>The development of the mass society helped improve the lives of the working classes who benefited from extended voting rights, a higher standard of living and public education.</a:t>
            </a:r>
            <a:endParaRPr sz="1500">
              <a:solidFill>
                <a:schemeClr val="dk1"/>
              </a:solidFill>
              <a:latin typeface="Raleway"/>
              <a:ea typeface="Raleway"/>
              <a:cs typeface="Raleway"/>
              <a:sym typeface="Raleway"/>
            </a:endParaRPr>
          </a:p>
          <a:p>
            <a:pPr indent="0" lvl="0" marL="0" rtl="0" algn="just">
              <a:lnSpc>
                <a:spcPct val="115000"/>
              </a:lnSpc>
              <a:spcBef>
                <a:spcPts val="0"/>
              </a:spcBef>
              <a:spcAft>
                <a:spcPts val="0"/>
              </a:spcAft>
              <a:buClr>
                <a:schemeClr val="dk1"/>
              </a:buClr>
              <a:buSzPts val="1100"/>
              <a:buFont typeface="Arial"/>
              <a:buNone/>
            </a:pPr>
            <a:r>
              <a:rPr lang="it" sz="1500">
                <a:solidFill>
                  <a:schemeClr val="dk1"/>
                </a:solidFill>
                <a:latin typeface="Raleway"/>
                <a:ea typeface="Raleway"/>
                <a:cs typeface="Raleway"/>
                <a:sym typeface="Raleway"/>
              </a:rPr>
              <a:t> By 1900, public education was compulsory in most western countries so most of the population was able to read. For women, access to higher education and also to jobs previously dominated by men, led to movements for women’s rights at the beginning of the Twentieth century. </a:t>
            </a:r>
            <a:endParaRPr sz="1500">
              <a:solidFill>
                <a:schemeClr val="dk1"/>
              </a:solidFill>
              <a:latin typeface="Raleway"/>
              <a:ea typeface="Raleway"/>
              <a:cs typeface="Raleway"/>
              <a:sym typeface="Raleway"/>
            </a:endParaRPr>
          </a:p>
          <a:p>
            <a:pPr indent="0" lvl="0" marL="0" rtl="0" algn="just">
              <a:lnSpc>
                <a:spcPct val="115000"/>
              </a:lnSpc>
              <a:spcBef>
                <a:spcPts val="0"/>
              </a:spcBef>
              <a:spcAft>
                <a:spcPts val="0"/>
              </a:spcAft>
              <a:buClr>
                <a:schemeClr val="dk1"/>
              </a:buClr>
              <a:buSzPts val="1100"/>
              <a:buFont typeface="Arial"/>
              <a:buNone/>
            </a:pPr>
            <a:r>
              <a:rPr lang="it" sz="1500">
                <a:solidFill>
                  <a:schemeClr val="dk1"/>
                </a:solidFill>
                <a:latin typeface="Raleway"/>
                <a:ea typeface="Raleway"/>
                <a:cs typeface="Raleway"/>
                <a:sym typeface="Raleway"/>
              </a:rPr>
              <a:t> </a:t>
            </a:r>
            <a:r>
              <a:rPr lang="it" sz="1500">
                <a:solidFill>
                  <a:srgbClr val="222222"/>
                </a:solidFill>
                <a:highlight>
                  <a:srgbClr val="FFFFFF"/>
                </a:highlight>
                <a:latin typeface="Raleway"/>
                <a:ea typeface="Raleway"/>
                <a:cs typeface="Raleway"/>
                <a:sym typeface="Raleway"/>
              </a:rPr>
              <a:t>In the climate of the period, especially in </a:t>
            </a:r>
            <a:r>
              <a:rPr lang="it" sz="1500" u="sng">
                <a:solidFill>
                  <a:srgbClr val="0B0080"/>
                </a:solidFill>
                <a:highlight>
                  <a:srgbClr val="FFFFFF"/>
                </a:highlight>
                <a:latin typeface="Raleway"/>
                <a:ea typeface="Raleway"/>
                <a:cs typeface="Raleway"/>
                <a:sym typeface="Raleway"/>
                <a:hlinkClick r:id="rId3"/>
              </a:rPr>
              <a:t>Paris</a:t>
            </a:r>
            <a:r>
              <a:rPr lang="it" sz="1500">
                <a:solidFill>
                  <a:srgbClr val="222222"/>
                </a:solidFill>
                <a:highlight>
                  <a:srgbClr val="FFFFFF"/>
                </a:highlight>
                <a:latin typeface="Raleway"/>
                <a:ea typeface="Raleway"/>
                <a:cs typeface="Raleway"/>
                <a:sym typeface="Raleway"/>
              </a:rPr>
              <a:t>, the arts flourished. Art Nouveau is the most popularly recognized art movement to emerge from the period. style. It was inspired by natural forms and structures, not only in flowers and plants, but also in curved lines. It is also considered a philosophy of the design of furniture</a:t>
            </a:r>
            <a:endParaRPr sz="1400">
              <a:solidFill>
                <a:srgbClr val="222222"/>
              </a:solidFill>
              <a:highlight>
                <a:srgbClr val="FFFFFF"/>
              </a:highlight>
              <a:latin typeface="Raleway"/>
              <a:ea typeface="Raleway"/>
              <a:cs typeface="Raleway"/>
              <a:sym typeface="Raleway"/>
            </a:endParaRPr>
          </a:p>
          <a:p>
            <a:pPr indent="0" lvl="0" marL="0" rtl="0" algn="just">
              <a:lnSpc>
                <a:spcPct val="115000"/>
              </a:lnSpc>
              <a:spcBef>
                <a:spcPts val="0"/>
              </a:spcBef>
              <a:spcAft>
                <a:spcPts val="0"/>
              </a:spcAft>
              <a:buClr>
                <a:schemeClr val="dk1"/>
              </a:buClr>
              <a:buSzPts val="1100"/>
              <a:buFont typeface="Arial"/>
              <a:buNone/>
            </a:pPr>
            <a:r>
              <a:rPr lang="it" sz="1200">
                <a:solidFill>
                  <a:srgbClr val="222222"/>
                </a:solidFill>
                <a:highlight>
                  <a:srgbClr val="FFFFFF"/>
                </a:highlight>
                <a:latin typeface="Raleway"/>
                <a:ea typeface="Raleway"/>
                <a:cs typeface="Raleway"/>
                <a:sym typeface="Raleway"/>
              </a:rPr>
              <a:t>Sources:</a:t>
            </a:r>
            <a:endParaRPr sz="1200">
              <a:solidFill>
                <a:srgbClr val="222222"/>
              </a:solidFill>
              <a:highlight>
                <a:srgbClr val="FFFFFF"/>
              </a:highlight>
              <a:latin typeface="Raleway"/>
              <a:ea typeface="Raleway"/>
              <a:cs typeface="Raleway"/>
              <a:sym typeface="Raleway"/>
            </a:endParaRPr>
          </a:p>
          <a:p>
            <a:pPr indent="0" lvl="0" marL="0" rtl="0" algn="just">
              <a:lnSpc>
                <a:spcPct val="115000"/>
              </a:lnSpc>
              <a:spcBef>
                <a:spcPts val="0"/>
              </a:spcBef>
              <a:spcAft>
                <a:spcPts val="0"/>
              </a:spcAft>
              <a:buClr>
                <a:schemeClr val="dk1"/>
              </a:buClr>
              <a:buSzPts val="1100"/>
              <a:buFont typeface="Arial"/>
              <a:buNone/>
            </a:pPr>
            <a:r>
              <a:rPr lang="it" sz="1200" u="sng">
                <a:solidFill>
                  <a:srgbClr val="0000FF"/>
                </a:solidFill>
                <a:latin typeface="Raleway"/>
                <a:ea typeface="Raleway"/>
                <a:cs typeface="Raleway"/>
                <a:sym typeface="Raleway"/>
                <a:hlinkClick r:id="rId4"/>
              </a:rPr>
              <a:t>https://www.scuolabook.it/Uploaded/rcs_s000niesum0067v1t2_preview/rcs_s000niesum0067v1t2_preview.pdf</a:t>
            </a:r>
            <a:endParaRPr sz="1200">
              <a:solidFill>
                <a:srgbClr val="222222"/>
              </a:solidFill>
              <a:latin typeface="Raleway"/>
              <a:ea typeface="Raleway"/>
              <a:cs typeface="Raleway"/>
              <a:sym typeface="Raleway"/>
            </a:endParaRPr>
          </a:p>
          <a:p>
            <a:pPr indent="0" lvl="0" marL="0" rtl="0" algn="just">
              <a:lnSpc>
                <a:spcPct val="115000"/>
              </a:lnSpc>
              <a:spcBef>
                <a:spcPts val="0"/>
              </a:spcBef>
              <a:spcAft>
                <a:spcPts val="0"/>
              </a:spcAft>
              <a:buClr>
                <a:schemeClr val="dk1"/>
              </a:buClr>
              <a:buSzPts val="1100"/>
              <a:buFont typeface="Arial"/>
              <a:buNone/>
            </a:pPr>
            <a:r>
              <a:rPr lang="it" sz="1200" u="sng">
                <a:solidFill>
                  <a:srgbClr val="0000FF"/>
                </a:solidFill>
                <a:latin typeface="Raleway"/>
                <a:ea typeface="Raleway"/>
                <a:cs typeface="Raleway"/>
                <a:sym typeface="Raleway"/>
                <a:hlinkClick r:id="rId5"/>
              </a:rPr>
              <a:t>https://en.wikipedia.org/wiki/Belle_%C3%89poque</a:t>
            </a:r>
            <a:endParaRPr sz="1200">
              <a:solidFill>
                <a:srgbClr val="222222"/>
              </a:solidFill>
              <a:latin typeface="Raleway"/>
              <a:ea typeface="Raleway"/>
              <a:cs typeface="Raleway"/>
              <a:sym typeface="Raleway"/>
            </a:endParaRPr>
          </a:p>
          <a:p>
            <a:pPr indent="0" lvl="0" marL="0">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