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Nunito" panose="020B0604020202020204"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66"/>
      </p:cViewPr>
      <p:guideLst>
        <p:guide orient="horz" pos="1620"/>
        <p:guide pos="288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d80c56f0b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d80c56f0b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d80c56f0b_1_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d80c56f0b_1_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d80c56f0b_1_1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d80c56f0b_1_1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d80c56f0b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d80c56f0b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d80c56f0b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d80c56f0b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d977ec9b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d977ec9b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d977ec9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d977ec9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61400" y="732075"/>
            <a:ext cx="7765200" cy="173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sz="6500" b="1" dirty="0">
                <a:solidFill>
                  <a:srgbClr val="3C78D8"/>
                </a:solidFill>
                <a:latin typeface="Courier New"/>
                <a:ea typeface="Courier New"/>
                <a:cs typeface="Courier New"/>
                <a:sym typeface="Courier New"/>
              </a:rPr>
              <a:t>L</a:t>
            </a:r>
            <a:r>
              <a:rPr lang="it-IT" sz="6500" b="1" dirty="0">
                <a:solidFill>
                  <a:srgbClr val="3C78D8"/>
                </a:solidFill>
                <a:latin typeface="Courier New"/>
                <a:ea typeface="Courier New"/>
                <a:cs typeface="Courier New"/>
                <a:sym typeface="Courier New"/>
              </a:rPr>
              <a:t>a</a:t>
            </a:r>
            <a:r>
              <a:rPr lang="it" sz="6500" b="1" dirty="0">
                <a:solidFill>
                  <a:srgbClr val="3C78D8"/>
                </a:solidFill>
                <a:latin typeface="Courier New"/>
                <a:ea typeface="Courier New"/>
                <a:cs typeface="Courier New"/>
                <a:sym typeface="Courier New"/>
              </a:rPr>
              <a:t>kes of Brianza</a:t>
            </a:r>
            <a:endParaRPr sz="6500" b="1" dirty="0">
              <a:solidFill>
                <a:srgbClr val="3C78D8"/>
              </a:solidFill>
              <a:latin typeface="Courier New"/>
              <a:ea typeface="Courier New"/>
              <a:cs typeface="Courier New"/>
              <a:sym typeface="Courier New"/>
            </a:endParaRPr>
          </a:p>
        </p:txBody>
      </p:sp>
      <p:sp>
        <p:nvSpPr>
          <p:cNvPr id="129" name="Google Shape;129;p13"/>
          <p:cNvSpPr txBox="1">
            <a:spLocks noGrp="1"/>
          </p:cNvSpPr>
          <p:nvPr>
            <p:ph type="subTitle" idx="1"/>
          </p:nvPr>
        </p:nvSpPr>
        <p:spPr>
          <a:xfrm>
            <a:off x="261400" y="265970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900" b="1"/>
              <a:t>Consonni Dalila, Villa e Coppola </a:t>
            </a:r>
            <a:endParaRPr sz="1900" b="1"/>
          </a:p>
        </p:txBody>
      </p:sp>
      <p:pic>
        <p:nvPicPr>
          <p:cNvPr id="130" name="Google Shape;130;p13"/>
          <p:cNvPicPr preferRelativeResize="0"/>
          <p:nvPr/>
        </p:nvPicPr>
        <p:blipFill>
          <a:blip r:embed="rId3">
            <a:alphaModFix/>
          </a:blip>
          <a:stretch>
            <a:fillRect/>
          </a:stretch>
        </p:blipFill>
        <p:spPr>
          <a:xfrm>
            <a:off x="5440950" y="1860400"/>
            <a:ext cx="3353900" cy="195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562775" y="442000"/>
            <a:ext cx="8147100" cy="117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b="1" dirty="0"/>
              <a:t>High Brianza Lakes</a:t>
            </a:r>
            <a:r>
              <a:rPr lang="it" dirty="0"/>
              <a:t> </a:t>
            </a:r>
            <a:endParaRPr dirty="0"/>
          </a:p>
        </p:txBody>
      </p:sp>
      <p:sp>
        <p:nvSpPr>
          <p:cNvPr id="136" name="Google Shape;136;p14"/>
          <p:cNvSpPr txBox="1">
            <a:spLocks noGrp="1"/>
          </p:cNvSpPr>
          <p:nvPr>
            <p:ph type="subTitle" idx="1"/>
          </p:nvPr>
        </p:nvSpPr>
        <p:spPr>
          <a:xfrm>
            <a:off x="251150" y="1386325"/>
            <a:ext cx="4279500" cy="3154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400" dirty="0">
                <a:solidFill>
                  <a:srgbClr val="000000"/>
                </a:solidFill>
                <a:highlight>
                  <a:srgbClr val="FFFFFF"/>
                </a:highlight>
              </a:rPr>
              <a:t>In the northern part of Lombardy we have several lakes; they are all of glacial origin, with smooth morain hills. They are: </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di Pusiano </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del Segrino </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Azzurro </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di Annone </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di Montorfano</a:t>
            </a:r>
            <a:endParaRPr sz="1400" dirty="0">
              <a:solidFill>
                <a:srgbClr val="000000"/>
              </a:solidFill>
              <a:highlight>
                <a:srgbClr val="FFFFFF"/>
              </a:highlight>
            </a:endParaRPr>
          </a:p>
          <a:p>
            <a:pPr marL="457200" lvl="0" indent="-317500" algn="just" rtl="0">
              <a:spcBef>
                <a:spcPts val="0"/>
              </a:spcBef>
              <a:spcAft>
                <a:spcPts val="0"/>
              </a:spcAft>
              <a:buClr>
                <a:srgbClr val="000000"/>
              </a:buClr>
              <a:buSzPts val="1400"/>
              <a:buChar char="●"/>
            </a:pPr>
            <a:r>
              <a:rPr lang="it" sz="1400" dirty="0">
                <a:solidFill>
                  <a:srgbClr val="000000"/>
                </a:solidFill>
                <a:highlight>
                  <a:srgbClr val="FFFFFF"/>
                </a:highlight>
              </a:rPr>
              <a:t>Il lago di Alserio </a:t>
            </a:r>
            <a:endParaRPr sz="1400" dirty="0">
              <a:solidFill>
                <a:srgbClr val="000000"/>
              </a:solidFill>
              <a:highlight>
                <a:srgbClr val="FFFFFF"/>
              </a:highlight>
            </a:endParaRPr>
          </a:p>
          <a:p>
            <a:pPr marL="457200" lvl="0" indent="0" algn="just" rtl="0">
              <a:spcBef>
                <a:spcPts val="0"/>
              </a:spcBef>
              <a:spcAft>
                <a:spcPts val="0"/>
              </a:spcAft>
              <a:buNone/>
            </a:pPr>
            <a:endParaRPr sz="1400" dirty="0">
              <a:solidFill>
                <a:srgbClr val="000000"/>
              </a:solidFill>
              <a:highlight>
                <a:srgbClr val="FFFFFF"/>
              </a:highlight>
            </a:endParaRPr>
          </a:p>
        </p:txBody>
      </p:sp>
      <p:pic>
        <p:nvPicPr>
          <p:cNvPr id="137" name="Google Shape;137;p14"/>
          <p:cNvPicPr preferRelativeResize="0"/>
          <p:nvPr/>
        </p:nvPicPr>
        <p:blipFill>
          <a:blip r:embed="rId3">
            <a:alphaModFix/>
          </a:blip>
          <a:stretch>
            <a:fillRect/>
          </a:stretch>
        </p:blipFill>
        <p:spPr>
          <a:xfrm>
            <a:off x="6702275" y="1336100"/>
            <a:ext cx="2206500" cy="1235650"/>
          </a:xfrm>
          <a:prstGeom prst="rect">
            <a:avLst/>
          </a:prstGeom>
          <a:noFill/>
          <a:ln>
            <a:noFill/>
          </a:ln>
        </p:spPr>
      </p:pic>
      <p:pic>
        <p:nvPicPr>
          <p:cNvPr id="138" name="Google Shape;138;p14"/>
          <p:cNvPicPr preferRelativeResize="0"/>
          <p:nvPr/>
        </p:nvPicPr>
        <p:blipFill>
          <a:blip r:embed="rId4">
            <a:alphaModFix/>
          </a:blip>
          <a:stretch>
            <a:fillRect/>
          </a:stretch>
        </p:blipFill>
        <p:spPr>
          <a:xfrm>
            <a:off x="4681399" y="1446600"/>
            <a:ext cx="1979550" cy="1321225"/>
          </a:xfrm>
          <a:prstGeom prst="rect">
            <a:avLst/>
          </a:prstGeom>
          <a:noFill/>
          <a:ln>
            <a:noFill/>
          </a:ln>
        </p:spPr>
      </p:pic>
      <p:pic>
        <p:nvPicPr>
          <p:cNvPr id="139" name="Google Shape;139;p14"/>
          <p:cNvPicPr preferRelativeResize="0"/>
          <p:nvPr/>
        </p:nvPicPr>
        <p:blipFill>
          <a:blip r:embed="rId5">
            <a:alphaModFix/>
          </a:blip>
          <a:stretch>
            <a:fillRect/>
          </a:stretch>
        </p:blipFill>
        <p:spPr>
          <a:xfrm>
            <a:off x="3066425" y="1902450"/>
            <a:ext cx="1573650" cy="947450"/>
          </a:xfrm>
          <a:prstGeom prst="rect">
            <a:avLst/>
          </a:prstGeom>
          <a:noFill/>
          <a:ln>
            <a:noFill/>
          </a:ln>
        </p:spPr>
      </p:pic>
      <p:pic>
        <p:nvPicPr>
          <p:cNvPr id="140" name="Google Shape;140;p14"/>
          <p:cNvPicPr preferRelativeResize="0"/>
          <p:nvPr/>
        </p:nvPicPr>
        <p:blipFill>
          <a:blip r:embed="rId6">
            <a:alphaModFix/>
          </a:blip>
          <a:stretch>
            <a:fillRect/>
          </a:stretch>
        </p:blipFill>
        <p:spPr>
          <a:xfrm>
            <a:off x="6657050" y="2849900"/>
            <a:ext cx="2296950" cy="1495500"/>
          </a:xfrm>
          <a:prstGeom prst="rect">
            <a:avLst/>
          </a:prstGeom>
          <a:noFill/>
          <a:ln>
            <a:noFill/>
          </a:ln>
        </p:spPr>
      </p:pic>
      <p:pic>
        <p:nvPicPr>
          <p:cNvPr id="141" name="Google Shape;141;p14"/>
          <p:cNvPicPr preferRelativeResize="0"/>
          <p:nvPr/>
        </p:nvPicPr>
        <p:blipFill>
          <a:blip r:embed="rId7">
            <a:alphaModFix/>
          </a:blip>
          <a:stretch>
            <a:fillRect/>
          </a:stretch>
        </p:blipFill>
        <p:spPr>
          <a:xfrm>
            <a:off x="4769027" y="3109750"/>
            <a:ext cx="1649656" cy="1235650"/>
          </a:xfrm>
          <a:prstGeom prst="rect">
            <a:avLst/>
          </a:prstGeom>
          <a:noFill/>
          <a:ln>
            <a:noFill/>
          </a:ln>
        </p:spPr>
      </p:pic>
      <p:pic>
        <p:nvPicPr>
          <p:cNvPr id="142" name="Google Shape;142;p14"/>
          <p:cNvPicPr preferRelativeResize="0"/>
          <p:nvPr/>
        </p:nvPicPr>
        <p:blipFill>
          <a:blip r:embed="rId8">
            <a:alphaModFix/>
          </a:blip>
          <a:stretch>
            <a:fillRect/>
          </a:stretch>
        </p:blipFill>
        <p:spPr>
          <a:xfrm>
            <a:off x="2659350" y="2923375"/>
            <a:ext cx="1912650" cy="143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510300" y="731875"/>
            <a:ext cx="7316700" cy="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400" b="1">
                <a:latin typeface="Courier New"/>
                <a:ea typeface="Courier New"/>
                <a:cs typeface="Courier New"/>
                <a:sym typeface="Courier New"/>
              </a:rPr>
              <a:t>Il lago di Pusiano</a:t>
            </a:r>
            <a:endParaRPr sz="3400" b="1">
              <a:latin typeface="Courier New"/>
              <a:ea typeface="Courier New"/>
              <a:cs typeface="Courier New"/>
              <a:sym typeface="Courier New"/>
            </a:endParaRPr>
          </a:p>
        </p:txBody>
      </p:sp>
      <p:sp>
        <p:nvSpPr>
          <p:cNvPr id="148" name="Google Shape;148;p15"/>
          <p:cNvSpPr txBox="1">
            <a:spLocks noGrp="1"/>
          </p:cNvSpPr>
          <p:nvPr>
            <p:ph type="body" idx="1"/>
          </p:nvPr>
        </p:nvSpPr>
        <p:spPr>
          <a:xfrm>
            <a:off x="510300" y="1388350"/>
            <a:ext cx="4703400" cy="3286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400" dirty="0">
                <a:solidFill>
                  <a:srgbClr val="000000"/>
                </a:solidFill>
              </a:rPr>
              <a:t>Located between the provinces of Como and Lecco, in Brianza, it is the lake located further north than the others. It has a U shape and this feature shows how it was carved out of a glacial tongue. Along the five-kilometer perimeter you can take a beautiful walk reserved for pedestrians and bicycles.</a:t>
            </a:r>
            <a:endParaRPr sz="1400" dirty="0">
              <a:solidFill>
                <a:srgbClr val="000000"/>
              </a:solidFill>
              <a:highlight>
                <a:schemeClr val="accent3"/>
              </a:highlight>
            </a:endParaRPr>
          </a:p>
        </p:txBody>
      </p:sp>
      <p:pic>
        <p:nvPicPr>
          <p:cNvPr id="149" name="Google Shape;149;p15"/>
          <p:cNvPicPr preferRelativeResize="0"/>
          <p:nvPr/>
        </p:nvPicPr>
        <p:blipFill>
          <a:blip r:embed="rId3">
            <a:alphaModFix/>
          </a:blip>
          <a:stretch>
            <a:fillRect/>
          </a:stretch>
        </p:blipFill>
        <p:spPr>
          <a:xfrm>
            <a:off x="5867051" y="502575"/>
            <a:ext cx="2784000" cy="1847700"/>
          </a:xfrm>
          <a:prstGeom prst="rect">
            <a:avLst/>
          </a:prstGeom>
          <a:noFill/>
          <a:ln>
            <a:noFill/>
          </a:ln>
        </p:spPr>
      </p:pic>
      <p:pic>
        <p:nvPicPr>
          <p:cNvPr id="150" name="Google Shape;150;p15"/>
          <p:cNvPicPr preferRelativeResize="0"/>
          <p:nvPr/>
        </p:nvPicPr>
        <p:blipFill>
          <a:blip r:embed="rId4">
            <a:alphaModFix/>
          </a:blip>
          <a:stretch>
            <a:fillRect/>
          </a:stretch>
        </p:blipFill>
        <p:spPr>
          <a:xfrm>
            <a:off x="510300" y="3272125"/>
            <a:ext cx="2971800" cy="1543050"/>
          </a:xfrm>
          <a:prstGeom prst="rect">
            <a:avLst/>
          </a:prstGeom>
          <a:noFill/>
          <a:ln>
            <a:noFill/>
          </a:ln>
        </p:spPr>
      </p:pic>
      <p:sp>
        <p:nvSpPr>
          <p:cNvPr id="151" name="Google Shape;151;p15"/>
          <p:cNvSpPr txBox="1"/>
          <p:nvPr/>
        </p:nvSpPr>
        <p:spPr>
          <a:xfrm>
            <a:off x="3770400" y="2749749"/>
            <a:ext cx="4992900" cy="757613"/>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it" dirty="0">
                <a:latin typeface="Calibri"/>
                <a:ea typeface="Calibri"/>
                <a:cs typeface="Calibri"/>
                <a:sym typeface="Calibri"/>
              </a:rPr>
              <a:t> In this lake you can find several boating teams, also from foreign countries</a:t>
            </a:r>
            <a:endParaRPr sz="1700" dirty="0">
              <a:latin typeface="Calibri"/>
              <a:ea typeface="Calibri"/>
              <a:cs typeface="Calibri"/>
              <a:sym typeface="Calibri"/>
            </a:endParaRPr>
          </a:p>
        </p:txBody>
      </p:sp>
      <p:pic>
        <p:nvPicPr>
          <p:cNvPr id="152" name="Google Shape;152;p15"/>
          <p:cNvPicPr preferRelativeResize="0"/>
          <p:nvPr/>
        </p:nvPicPr>
        <p:blipFill>
          <a:blip r:embed="rId5">
            <a:alphaModFix/>
          </a:blip>
          <a:stretch>
            <a:fillRect/>
          </a:stretch>
        </p:blipFill>
        <p:spPr>
          <a:xfrm>
            <a:off x="4874875" y="3521775"/>
            <a:ext cx="2783950" cy="1391975"/>
          </a:xfrm>
          <a:prstGeom prst="rect">
            <a:avLst/>
          </a:prstGeom>
          <a:noFill/>
          <a:ln>
            <a:noFill/>
          </a:ln>
        </p:spPr>
      </p:pic>
      <p:cxnSp>
        <p:nvCxnSpPr>
          <p:cNvPr id="153" name="Google Shape;153;p15"/>
          <p:cNvCxnSpPr>
            <a:endCxn id="152" idx="1"/>
          </p:cNvCxnSpPr>
          <p:nvPr/>
        </p:nvCxnSpPr>
        <p:spPr>
          <a:xfrm rot="-5400000" flipH="1">
            <a:off x="4238725" y="3581613"/>
            <a:ext cx="710400" cy="561900"/>
          </a:xfrm>
          <a:prstGeom prst="curvedConnector2">
            <a:avLst/>
          </a:prstGeom>
          <a:noFill/>
          <a:ln w="9525" cap="flat" cmpd="sng">
            <a:solidFill>
              <a:schemeClr val="lt1"/>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026" name="Picture 2" descr="Giro del Lago del Segrino a piedi o in bicicletta | Trekking Brianza">
            <a:extLst>
              <a:ext uri="{FF2B5EF4-FFF2-40B4-BE49-F238E27FC236}">
                <a16:creationId xmlns:a16="http://schemas.microsoft.com/office/drawing/2014/main" id="{AC179CE7-EE2D-4471-BBE7-82F3AEE0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784" y="199376"/>
            <a:ext cx="3700929" cy="2465764"/>
          </a:xfrm>
          <a:prstGeom prst="rect">
            <a:avLst/>
          </a:prstGeom>
          <a:noFill/>
          <a:extLst>
            <a:ext uri="{909E8E84-426E-40DD-AFC4-6F175D3DCCD1}">
              <a14:hiddenFill xmlns:a14="http://schemas.microsoft.com/office/drawing/2010/main">
                <a:solidFill>
                  <a:srgbClr val="FFFFFF"/>
                </a:solidFill>
              </a14:hiddenFill>
            </a:ext>
          </a:extLst>
        </p:spPr>
      </p:pic>
      <p:sp>
        <p:nvSpPr>
          <p:cNvPr id="158" name="Google Shape;158;p16"/>
          <p:cNvSpPr txBox="1">
            <a:spLocks noGrp="1"/>
          </p:cNvSpPr>
          <p:nvPr>
            <p:ph type="title"/>
          </p:nvPr>
        </p:nvSpPr>
        <p:spPr>
          <a:xfrm>
            <a:off x="400850" y="723100"/>
            <a:ext cx="50175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400" b="1">
                <a:latin typeface="Courier New"/>
                <a:ea typeface="Courier New"/>
                <a:cs typeface="Courier New"/>
                <a:sym typeface="Courier New"/>
              </a:rPr>
              <a:t>Lago del Segrino</a:t>
            </a:r>
            <a:r>
              <a:rPr lang="it" sz="3200" b="1">
                <a:latin typeface="Courier New"/>
                <a:ea typeface="Courier New"/>
                <a:cs typeface="Courier New"/>
                <a:sym typeface="Courier New"/>
              </a:rPr>
              <a:t> </a:t>
            </a:r>
            <a:endParaRPr sz="3200" b="1">
              <a:latin typeface="Courier New"/>
              <a:ea typeface="Courier New"/>
              <a:cs typeface="Courier New"/>
              <a:sym typeface="Courier New"/>
            </a:endParaRPr>
          </a:p>
        </p:txBody>
      </p:sp>
      <p:sp>
        <p:nvSpPr>
          <p:cNvPr id="159" name="Google Shape;159;p16"/>
          <p:cNvSpPr txBox="1">
            <a:spLocks noGrp="1"/>
          </p:cNvSpPr>
          <p:nvPr>
            <p:ph type="body" idx="1"/>
          </p:nvPr>
        </p:nvSpPr>
        <p:spPr>
          <a:xfrm>
            <a:off x="400850" y="1396875"/>
            <a:ext cx="4420200" cy="106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400" dirty="0">
                <a:solidFill>
                  <a:srgbClr val="000000"/>
                </a:solidFill>
                <a:highlight>
                  <a:srgbClr val="FFFFFF"/>
                </a:highlight>
              </a:rPr>
              <a:t>Is the smallest of the glacial lakes and it is one of the cleanest and with the best preserved fauna of Europe.  </a:t>
            </a:r>
            <a:endParaRPr sz="1400" dirty="0">
              <a:solidFill>
                <a:srgbClr val="000000"/>
              </a:solidFill>
              <a:highlight>
                <a:schemeClr val="accent3"/>
              </a:highlight>
            </a:endParaRPr>
          </a:p>
          <a:p>
            <a:pPr marL="0" lvl="0" indent="0" algn="l" rtl="0">
              <a:spcBef>
                <a:spcPts val="0"/>
              </a:spcBef>
              <a:spcAft>
                <a:spcPts val="0"/>
              </a:spcAft>
              <a:buNone/>
            </a:pPr>
            <a:endParaRPr sz="800" dirty="0">
              <a:solidFill>
                <a:srgbClr val="000000"/>
              </a:solidFill>
              <a:highlight>
                <a:srgbClr val="FFFFFF"/>
              </a:highlight>
            </a:endParaRPr>
          </a:p>
          <a:p>
            <a:pPr marL="0" lvl="0" indent="0" algn="l" rtl="0">
              <a:spcBef>
                <a:spcPts val="1600"/>
              </a:spcBef>
              <a:spcAft>
                <a:spcPts val="0"/>
              </a:spcAft>
              <a:buNone/>
            </a:pPr>
            <a:endParaRPr dirty="0">
              <a:solidFill>
                <a:srgbClr val="000000"/>
              </a:solidFill>
              <a:highlight>
                <a:srgbClr val="FFFFFF"/>
              </a:highlight>
            </a:endParaRPr>
          </a:p>
          <a:p>
            <a:pPr marL="0" lvl="0" indent="0" algn="l" rtl="0">
              <a:spcBef>
                <a:spcPts val="1600"/>
              </a:spcBef>
              <a:spcAft>
                <a:spcPts val="1600"/>
              </a:spcAft>
              <a:buNone/>
            </a:pPr>
            <a:endParaRPr dirty="0">
              <a:solidFill>
                <a:srgbClr val="000000"/>
              </a:solidFill>
              <a:highlight>
                <a:srgbClr val="FFFFFF"/>
              </a:highlight>
            </a:endParaRPr>
          </a:p>
        </p:txBody>
      </p:sp>
      <p:sp>
        <p:nvSpPr>
          <p:cNvPr id="160" name="Google Shape;160;p16"/>
          <p:cNvSpPr txBox="1"/>
          <p:nvPr/>
        </p:nvSpPr>
        <p:spPr>
          <a:xfrm>
            <a:off x="4118825" y="2160200"/>
            <a:ext cx="4098600" cy="7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highlight>
                <a:srgbClr val="FFFFFF"/>
              </a:highlight>
              <a:latin typeface="Calibri"/>
              <a:ea typeface="Calibri"/>
              <a:cs typeface="Calibri"/>
              <a:sym typeface="Calibri"/>
            </a:endParaRPr>
          </a:p>
        </p:txBody>
      </p:sp>
      <p:sp>
        <p:nvSpPr>
          <p:cNvPr id="162" name="Google Shape;162;p16"/>
          <p:cNvSpPr txBox="1"/>
          <p:nvPr/>
        </p:nvSpPr>
        <p:spPr>
          <a:xfrm>
            <a:off x="3222425" y="3823450"/>
            <a:ext cx="4098600" cy="59695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dirty="0">
                <a:latin typeface="Calibri"/>
                <a:ea typeface="Calibri"/>
                <a:cs typeface="Calibri"/>
                <a:sym typeface="Calibri"/>
              </a:rPr>
              <a:t>IF you like bathing there is a nice lido where you can borrow deckchair and beach umbrellas </a:t>
            </a:r>
            <a:r>
              <a:rPr lang="it" dirty="0">
                <a:highlight>
                  <a:srgbClr val="FFFFFF"/>
                </a:highlight>
                <a:latin typeface="Calibri"/>
                <a:ea typeface="Calibri"/>
                <a:cs typeface="Calibri"/>
                <a:sym typeface="Calibri"/>
              </a:rPr>
              <a:t>.</a:t>
            </a:r>
            <a:endParaRPr sz="1500" dirty="0">
              <a:latin typeface="Calibri"/>
              <a:ea typeface="Calibri"/>
              <a:cs typeface="Calibri"/>
              <a:sym typeface="Calibri"/>
            </a:endParaRPr>
          </a:p>
        </p:txBody>
      </p:sp>
      <p:pic>
        <p:nvPicPr>
          <p:cNvPr id="163" name="Google Shape;163;p16"/>
          <p:cNvPicPr preferRelativeResize="0"/>
          <p:nvPr/>
        </p:nvPicPr>
        <p:blipFill>
          <a:blip r:embed="rId4">
            <a:alphaModFix/>
          </a:blip>
          <a:stretch>
            <a:fillRect/>
          </a:stretch>
        </p:blipFill>
        <p:spPr>
          <a:xfrm>
            <a:off x="527825" y="2465764"/>
            <a:ext cx="2542900" cy="1692175"/>
          </a:xfrm>
          <a:prstGeom prst="rect">
            <a:avLst/>
          </a:prstGeom>
          <a:noFill/>
          <a:ln>
            <a:noFill/>
          </a:ln>
        </p:spPr>
      </p:pic>
      <p:sp>
        <p:nvSpPr>
          <p:cNvPr id="164" name="Google Shape;164;p16"/>
          <p:cNvSpPr txBox="1"/>
          <p:nvPr/>
        </p:nvSpPr>
        <p:spPr>
          <a:xfrm>
            <a:off x="3222425" y="2864563"/>
            <a:ext cx="3185100" cy="894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dirty="0">
                <a:highlight>
                  <a:srgbClr val="FFFFFF"/>
                </a:highlight>
                <a:latin typeface="Calibri"/>
                <a:ea typeface="Calibri"/>
                <a:cs typeface="Calibri"/>
                <a:sym typeface="Calibri"/>
              </a:rPr>
              <a:t>All around it you can have nice walks and riding bikes because there is a bicycle lane</a:t>
            </a:r>
            <a:r>
              <a:rPr lang="it" sz="1300" dirty="0">
                <a:highlight>
                  <a:srgbClr val="FFFFFF"/>
                </a:highlight>
                <a:latin typeface="Calibri"/>
                <a:ea typeface="Calibri"/>
                <a:cs typeface="Calibri"/>
                <a:sym typeface="Calibri"/>
              </a:rPr>
              <a:t>.</a:t>
            </a:r>
            <a:endParaRPr sz="1300" dirty="0">
              <a:highlight>
                <a:srgbClr val="FFFFFF"/>
              </a:highlight>
              <a:latin typeface="Calibri"/>
              <a:ea typeface="Calibri"/>
              <a:cs typeface="Calibri"/>
              <a:sym typeface="Calibri"/>
            </a:endParaRPr>
          </a:p>
        </p:txBody>
      </p:sp>
      <p:sp>
        <p:nvSpPr>
          <p:cNvPr id="165" name="Google Shape;165;p16"/>
          <p:cNvSpPr txBox="1"/>
          <p:nvPr/>
        </p:nvSpPr>
        <p:spPr>
          <a:xfrm>
            <a:off x="3222425" y="2243450"/>
            <a:ext cx="5524800" cy="618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en-US" dirty="0">
                <a:highlight>
                  <a:srgbClr val="FFFFFF"/>
                </a:highlight>
                <a:latin typeface="Calibri"/>
                <a:ea typeface="Calibri"/>
                <a:cs typeface="Calibri"/>
                <a:sym typeface="Calibri"/>
              </a:rPr>
              <a:t>it is located between three municipalities: </a:t>
            </a:r>
            <a:r>
              <a:rPr lang="en-US" dirty="0" err="1">
                <a:highlight>
                  <a:srgbClr val="FFFFFF"/>
                </a:highlight>
                <a:latin typeface="Calibri"/>
                <a:ea typeface="Calibri"/>
                <a:cs typeface="Calibri"/>
                <a:sym typeface="Calibri"/>
              </a:rPr>
              <a:t>Eupilio</a:t>
            </a:r>
            <a:r>
              <a:rPr lang="en-US" dirty="0">
                <a:highlight>
                  <a:srgbClr val="FFFFFF"/>
                </a:highlight>
                <a:latin typeface="Calibri"/>
                <a:ea typeface="Calibri"/>
                <a:cs typeface="Calibri"/>
                <a:sym typeface="Calibri"/>
              </a:rPr>
              <a:t>, </a:t>
            </a:r>
            <a:r>
              <a:rPr lang="en-US" dirty="0" err="1">
                <a:highlight>
                  <a:srgbClr val="FFFFFF"/>
                </a:highlight>
                <a:latin typeface="Calibri"/>
                <a:ea typeface="Calibri"/>
                <a:cs typeface="Calibri"/>
                <a:sym typeface="Calibri"/>
              </a:rPr>
              <a:t>Longone</a:t>
            </a:r>
            <a:r>
              <a:rPr lang="en-US" dirty="0">
                <a:highlight>
                  <a:srgbClr val="FFFFFF"/>
                </a:highlight>
                <a:latin typeface="Calibri"/>
                <a:ea typeface="Calibri"/>
                <a:cs typeface="Calibri"/>
                <a:sym typeface="Calibri"/>
              </a:rPr>
              <a:t> al </a:t>
            </a:r>
            <a:r>
              <a:rPr lang="en-US" dirty="0" err="1">
                <a:highlight>
                  <a:srgbClr val="FFFFFF"/>
                </a:highlight>
                <a:latin typeface="Calibri"/>
                <a:ea typeface="Calibri"/>
                <a:cs typeface="Calibri"/>
                <a:sym typeface="Calibri"/>
              </a:rPr>
              <a:t>Segrino</a:t>
            </a:r>
            <a:r>
              <a:rPr lang="en-US" dirty="0">
                <a:highlight>
                  <a:srgbClr val="FFFFFF"/>
                </a:highlight>
                <a:latin typeface="Calibri"/>
                <a:ea typeface="Calibri"/>
                <a:cs typeface="Calibri"/>
                <a:sym typeface="Calibri"/>
              </a:rPr>
              <a:t> and </a:t>
            </a:r>
            <a:r>
              <a:rPr lang="en-US" dirty="0" err="1">
                <a:highlight>
                  <a:srgbClr val="FFFFFF"/>
                </a:highlight>
                <a:latin typeface="Calibri"/>
                <a:ea typeface="Calibri"/>
                <a:cs typeface="Calibri"/>
                <a:sym typeface="Calibri"/>
              </a:rPr>
              <a:t>Canzo</a:t>
            </a:r>
            <a:endParaRPr sz="1500" dirty="0">
              <a:latin typeface="Calibri"/>
              <a:ea typeface="Calibri"/>
              <a:cs typeface="Calibri"/>
              <a:sym typeface="Calibri"/>
            </a:endParaRPr>
          </a:p>
        </p:txBody>
      </p:sp>
      <p:cxnSp>
        <p:nvCxnSpPr>
          <p:cNvPr id="166" name="Google Shape;166;p16"/>
          <p:cNvCxnSpPr>
            <a:cxnSpLocks/>
            <a:stCxn id="162" idx="2"/>
            <a:endCxn id="163" idx="2"/>
          </p:cNvCxnSpPr>
          <p:nvPr/>
        </p:nvCxnSpPr>
        <p:spPr>
          <a:xfrm rot="5400000" flipH="1">
            <a:off x="3404269" y="2552945"/>
            <a:ext cx="262461" cy="3472450"/>
          </a:xfrm>
          <a:prstGeom prst="curvedConnector3">
            <a:avLst>
              <a:gd name="adj1" fmla="val -87099"/>
            </a:avLst>
          </a:prstGeom>
          <a:noFill/>
          <a:ln w="9525" cap="flat" cmpd="sng">
            <a:solidFill>
              <a:schemeClr val="lt1"/>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200" b="1">
                <a:latin typeface="Courier New"/>
                <a:ea typeface="Courier New"/>
                <a:cs typeface="Courier New"/>
                <a:sym typeface="Courier New"/>
              </a:rPr>
              <a:t>Lago Azzurro</a:t>
            </a:r>
            <a:r>
              <a:rPr lang="it" b="1">
                <a:latin typeface="Courier New"/>
                <a:ea typeface="Courier New"/>
                <a:cs typeface="Courier New"/>
                <a:sym typeface="Courier New"/>
              </a:rPr>
              <a:t> </a:t>
            </a:r>
            <a:endParaRPr b="1">
              <a:latin typeface="Courier New"/>
              <a:ea typeface="Courier New"/>
              <a:cs typeface="Courier New"/>
              <a:sym typeface="Courier New"/>
            </a:endParaRPr>
          </a:p>
        </p:txBody>
      </p:sp>
      <p:sp>
        <p:nvSpPr>
          <p:cNvPr id="173" name="Google Shape;173;p17"/>
          <p:cNvSpPr txBox="1">
            <a:spLocks noGrp="1"/>
          </p:cNvSpPr>
          <p:nvPr>
            <p:ph type="body" idx="1"/>
          </p:nvPr>
        </p:nvSpPr>
        <p:spPr>
          <a:xfrm>
            <a:off x="819150" y="1413225"/>
            <a:ext cx="4944000" cy="1226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dirty="0">
                <a:solidFill>
                  <a:srgbClr val="000000"/>
                </a:solidFill>
              </a:rPr>
              <a:t>Is a humid area in which, during different periods of the year, numerous species of birds related to lake environments find shelter because it is one of the few environments with good natural characteristics present in the area north of Milan.</a:t>
            </a:r>
            <a:endParaRPr dirty="0"/>
          </a:p>
        </p:txBody>
      </p:sp>
      <p:pic>
        <p:nvPicPr>
          <p:cNvPr id="174" name="Google Shape;174;p17"/>
          <p:cNvPicPr preferRelativeResize="0"/>
          <p:nvPr/>
        </p:nvPicPr>
        <p:blipFill>
          <a:blip r:embed="rId3">
            <a:alphaModFix/>
          </a:blip>
          <a:stretch>
            <a:fillRect/>
          </a:stretch>
        </p:blipFill>
        <p:spPr>
          <a:xfrm>
            <a:off x="5763150" y="663100"/>
            <a:ext cx="2763900" cy="1799525"/>
          </a:xfrm>
          <a:prstGeom prst="rect">
            <a:avLst/>
          </a:prstGeom>
          <a:noFill/>
          <a:ln>
            <a:noFill/>
          </a:ln>
        </p:spPr>
      </p:pic>
      <p:sp>
        <p:nvSpPr>
          <p:cNvPr id="175" name="Google Shape;175;p17"/>
          <p:cNvSpPr txBox="1"/>
          <p:nvPr/>
        </p:nvSpPr>
        <p:spPr>
          <a:xfrm>
            <a:off x="769800" y="2639925"/>
            <a:ext cx="7604400" cy="1892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dirty="0">
                <a:latin typeface="Calibri"/>
                <a:ea typeface="Calibri"/>
                <a:cs typeface="Calibri"/>
                <a:sym typeface="Calibri"/>
              </a:rPr>
              <a:t>This lake was formed at the bottom of a depression originating from the extraction of clay, and is also surrounded by cores of alder, that is the characteristic trees of these environments.</a:t>
            </a:r>
          </a:p>
          <a:p>
            <a:pPr marL="0" lvl="0" indent="0" algn="just" rtl="0">
              <a:lnSpc>
                <a:spcPct val="115000"/>
              </a:lnSpc>
              <a:spcBef>
                <a:spcPts val="0"/>
              </a:spcBef>
              <a:spcAft>
                <a:spcPts val="0"/>
              </a:spcAft>
              <a:buNone/>
            </a:pPr>
            <a:r>
              <a:rPr lang="en-US" dirty="0">
                <a:latin typeface="Calibri"/>
                <a:ea typeface="Calibri"/>
                <a:cs typeface="Calibri"/>
                <a:sym typeface="Calibri"/>
              </a:rPr>
              <a:t>                                                                       </a:t>
            </a:r>
          </a:p>
          <a:p>
            <a:pPr marL="0" lvl="0" indent="0" algn="just" rtl="0">
              <a:lnSpc>
                <a:spcPct val="115000"/>
              </a:lnSpc>
              <a:spcBef>
                <a:spcPts val="0"/>
              </a:spcBef>
              <a:spcAft>
                <a:spcPts val="0"/>
              </a:spcAft>
              <a:buNone/>
            </a:pPr>
            <a:r>
              <a:rPr lang="en-US" dirty="0">
                <a:latin typeface="Calibri"/>
                <a:ea typeface="Calibri"/>
                <a:cs typeface="Calibri"/>
                <a:sym typeface="Calibri"/>
              </a:rPr>
              <a:t>			 Sport fishing is also practiced and restaurants in the area 				abound.</a:t>
            </a:r>
            <a:endParaRPr dirty="0">
              <a:latin typeface="Calibri"/>
              <a:ea typeface="Calibri"/>
              <a:cs typeface="Calibri"/>
              <a:sym typeface="Calibri"/>
            </a:endParaRPr>
          </a:p>
        </p:txBody>
      </p:sp>
      <p:pic>
        <p:nvPicPr>
          <p:cNvPr id="176" name="Google Shape;176;p17"/>
          <p:cNvPicPr preferRelativeResize="0"/>
          <p:nvPr/>
        </p:nvPicPr>
        <p:blipFill>
          <a:blip r:embed="rId4">
            <a:alphaModFix/>
          </a:blip>
          <a:stretch>
            <a:fillRect/>
          </a:stretch>
        </p:blipFill>
        <p:spPr>
          <a:xfrm>
            <a:off x="1704704" y="3310629"/>
            <a:ext cx="1467075" cy="1558625"/>
          </a:xfrm>
          <a:prstGeom prst="rect">
            <a:avLst/>
          </a:prstGeom>
          <a:noFill/>
          <a:ln>
            <a:noFill/>
          </a:ln>
        </p:spPr>
      </p:pic>
      <p:pic>
        <p:nvPicPr>
          <p:cNvPr id="177" name="Google Shape;177;p17"/>
          <p:cNvPicPr preferRelativeResize="0"/>
          <p:nvPr/>
        </p:nvPicPr>
        <p:blipFill>
          <a:blip r:embed="rId5">
            <a:alphaModFix/>
          </a:blip>
          <a:stretch>
            <a:fillRect/>
          </a:stretch>
        </p:blipFill>
        <p:spPr>
          <a:xfrm>
            <a:off x="5039452" y="3747900"/>
            <a:ext cx="1467075" cy="961425"/>
          </a:xfrm>
          <a:prstGeom prst="rect">
            <a:avLst/>
          </a:prstGeom>
          <a:noFill/>
          <a:ln>
            <a:noFill/>
          </a:ln>
        </p:spPr>
      </p:pic>
      <p:cxnSp>
        <p:nvCxnSpPr>
          <p:cNvPr id="178" name="Google Shape;178;p17"/>
          <p:cNvCxnSpPr>
            <a:endCxn id="176" idx="3"/>
          </p:cNvCxnSpPr>
          <p:nvPr/>
        </p:nvCxnSpPr>
        <p:spPr>
          <a:xfrm rot="-5400000" flipH="1">
            <a:off x="2438429" y="3356591"/>
            <a:ext cx="952800" cy="513900"/>
          </a:xfrm>
          <a:prstGeom prst="curvedConnector4">
            <a:avLst>
              <a:gd name="adj1" fmla="val 9104"/>
              <a:gd name="adj2" fmla="val 146337"/>
            </a:avLst>
          </a:prstGeom>
          <a:noFill/>
          <a:ln w="9525" cap="flat" cmpd="sng">
            <a:solidFill>
              <a:schemeClr val="lt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6" name="Google Shape;186;p18"/>
          <p:cNvPicPr preferRelativeResize="0"/>
          <p:nvPr/>
        </p:nvPicPr>
        <p:blipFill>
          <a:blip r:embed="rId3">
            <a:alphaModFix/>
          </a:blip>
          <a:stretch>
            <a:fillRect/>
          </a:stretch>
        </p:blipFill>
        <p:spPr>
          <a:xfrm>
            <a:off x="266080" y="3303126"/>
            <a:ext cx="2641499" cy="1551625"/>
          </a:xfrm>
          <a:prstGeom prst="rect">
            <a:avLst/>
          </a:prstGeom>
          <a:noFill/>
          <a:ln>
            <a:noFill/>
          </a:ln>
        </p:spPr>
      </p:pic>
      <p:sp>
        <p:nvSpPr>
          <p:cNvPr id="183" name="Google Shape;183;p18"/>
          <p:cNvSpPr txBox="1">
            <a:spLocks noGrp="1"/>
          </p:cNvSpPr>
          <p:nvPr>
            <p:ph type="title"/>
          </p:nvPr>
        </p:nvSpPr>
        <p:spPr>
          <a:xfrm>
            <a:off x="1083050" y="885775"/>
            <a:ext cx="38622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200" b="1">
                <a:latin typeface="Courier New"/>
                <a:ea typeface="Courier New"/>
                <a:cs typeface="Courier New"/>
                <a:sym typeface="Courier New"/>
              </a:rPr>
              <a:t>Lago di Annone </a:t>
            </a:r>
            <a:endParaRPr sz="3200" b="1">
              <a:latin typeface="Courier New"/>
              <a:ea typeface="Courier New"/>
              <a:cs typeface="Courier New"/>
              <a:sym typeface="Courier New"/>
            </a:endParaRPr>
          </a:p>
        </p:txBody>
      </p:sp>
      <p:sp>
        <p:nvSpPr>
          <p:cNvPr id="184" name="Google Shape;184;p18"/>
          <p:cNvSpPr txBox="1">
            <a:spLocks noGrp="1"/>
          </p:cNvSpPr>
          <p:nvPr>
            <p:ph type="body" idx="1"/>
          </p:nvPr>
        </p:nvSpPr>
        <p:spPr>
          <a:xfrm>
            <a:off x="819150" y="1697975"/>
            <a:ext cx="7505700" cy="2740800"/>
          </a:xfrm>
          <a:prstGeom prst="rect">
            <a:avLst/>
          </a:prstGeom>
        </p:spPr>
        <p:txBody>
          <a:bodyPr spcFirstLastPara="1" wrap="square" lIns="91425" tIns="91425" rIns="91425" bIns="91425" anchor="t" anchorCtr="0">
            <a:noAutofit/>
          </a:bodyPr>
          <a:lstStyle/>
          <a:p>
            <a:pPr marL="0" lvl="0" indent="0" algn="just" rtl="0">
              <a:spcBef>
                <a:spcPts val="800"/>
              </a:spcBef>
              <a:spcAft>
                <a:spcPts val="0"/>
              </a:spcAft>
              <a:buNone/>
            </a:pPr>
            <a:r>
              <a:rPr lang="en-US" sz="1400" dirty="0">
                <a:solidFill>
                  <a:srgbClr val="000000"/>
                </a:solidFill>
              </a:rPr>
              <a:t>Is located in the eastern part of Alta Brianza. The easternmost part is also the largest and is also called Lake </a:t>
            </a:r>
            <a:r>
              <a:rPr lang="en-US" sz="1400" dirty="0" err="1">
                <a:solidFill>
                  <a:srgbClr val="000000"/>
                </a:solidFill>
              </a:rPr>
              <a:t>Oggiono</a:t>
            </a:r>
            <a:r>
              <a:rPr lang="en-US" sz="1400" dirty="0">
                <a:solidFill>
                  <a:srgbClr val="000000"/>
                </a:solidFill>
              </a:rPr>
              <a:t>; the westernmost part is the smallest. It is mainly fed by springs under the lake. It also has an emissary which is the Rio </a:t>
            </a:r>
            <a:r>
              <a:rPr lang="en-US" sz="1400" dirty="0" err="1">
                <a:solidFill>
                  <a:srgbClr val="000000"/>
                </a:solidFill>
              </a:rPr>
              <a:t>Torto</a:t>
            </a:r>
            <a:r>
              <a:rPr lang="en-US" sz="1400" dirty="0">
                <a:solidFill>
                  <a:srgbClr val="000000"/>
                </a:solidFill>
              </a:rPr>
              <a:t>. All these lakes and in part, for that of </a:t>
            </a:r>
            <a:r>
              <a:rPr lang="en-US" sz="1400" dirty="0" err="1">
                <a:solidFill>
                  <a:srgbClr val="000000"/>
                </a:solidFill>
              </a:rPr>
              <a:t>Segrino</a:t>
            </a:r>
            <a:r>
              <a:rPr lang="en-US" sz="1400" dirty="0">
                <a:solidFill>
                  <a:srgbClr val="000000"/>
                </a:solidFill>
              </a:rPr>
              <a:t>, have unfortunately been victims of pollution, due to the discharges of the industries that have arisen on their banks since the early decades of the 1900s.</a:t>
            </a:r>
          </a:p>
          <a:p>
            <a:pPr marL="0" lvl="0" indent="0" algn="just" rtl="0">
              <a:spcBef>
                <a:spcPts val="800"/>
              </a:spcBef>
              <a:spcAft>
                <a:spcPts val="0"/>
              </a:spcAft>
              <a:buNone/>
            </a:pPr>
            <a:r>
              <a:rPr lang="en-US" sz="1400" dirty="0">
                <a:solidFill>
                  <a:srgbClr val="000000"/>
                </a:solidFill>
              </a:rPr>
              <a:t>                                                   	However, since the 1980s, these basins have become 				protected areas, considered by the Lombardy Region as "Parks 				of </a:t>
            </a:r>
            <a:r>
              <a:rPr lang="en-US" sz="1400" dirty="0" err="1">
                <a:solidFill>
                  <a:srgbClr val="000000"/>
                </a:solidFill>
              </a:rPr>
              <a:t>of</a:t>
            </a:r>
            <a:r>
              <a:rPr lang="en-US" sz="1400" dirty="0">
                <a:solidFill>
                  <a:srgbClr val="000000"/>
                </a:solidFill>
              </a:rPr>
              <a:t> supra-	municipal interest".</a:t>
            </a:r>
            <a:endParaRPr sz="1400" dirty="0">
              <a:solidFill>
                <a:srgbClr val="003366"/>
              </a:solidFill>
            </a:endParaRPr>
          </a:p>
          <a:p>
            <a:pPr marL="0" lvl="0" indent="0" algn="l" rtl="0">
              <a:spcBef>
                <a:spcPts val="800"/>
              </a:spcBef>
              <a:spcAft>
                <a:spcPts val="1600"/>
              </a:spcAft>
              <a:buNone/>
            </a:pPr>
            <a:endParaRPr sz="1400" dirty="0"/>
          </a:p>
        </p:txBody>
      </p:sp>
      <p:pic>
        <p:nvPicPr>
          <p:cNvPr id="185" name="Google Shape;185;p18"/>
          <p:cNvPicPr preferRelativeResize="0"/>
          <p:nvPr/>
        </p:nvPicPr>
        <p:blipFill>
          <a:blip r:embed="rId4">
            <a:alphaModFix/>
          </a:blip>
          <a:stretch>
            <a:fillRect/>
          </a:stretch>
        </p:blipFill>
        <p:spPr>
          <a:xfrm>
            <a:off x="5304625" y="320750"/>
            <a:ext cx="2817052" cy="151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xfrm>
            <a:off x="668475" y="4437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200" b="1">
                <a:latin typeface="Courier New"/>
                <a:ea typeface="Courier New"/>
                <a:cs typeface="Courier New"/>
                <a:sym typeface="Courier New"/>
              </a:rPr>
              <a:t>Lago di Alserio</a:t>
            </a:r>
            <a:endParaRPr sz="3200" b="1">
              <a:latin typeface="Courier New"/>
              <a:ea typeface="Courier New"/>
              <a:cs typeface="Courier New"/>
              <a:sym typeface="Courier New"/>
            </a:endParaRPr>
          </a:p>
        </p:txBody>
      </p:sp>
      <p:sp>
        <p:nvSpPr>
          <p:cNvPr id="192" name="Google Shape;192;p19"/>
          <p:cNvSpPr txBox="1">
            <a:spLocks noGrp="1"/>
          </p:cNvSpPr>
          <p:nvPr>
            <p:ph type="body" idx="1"/>
          </p:nvPr>
        </p:nvSpPr>
        <p:spPr>
          <a:xfrm>
            <a:off x="606825" y="1115100"/>
            <a:ext cx="4596900" cy="113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dirty="0">
                <a:solidFill>
                  <a:srgbClr val="000000"/>
                </a:solidFill>
                <a:highlight>
                  <a:srgbClr val="FFFFFF"/>
                </a:highlight>
              </a:rPr>
              <a:t>The lake is part of the Lambro Valley Regional Park. Along the eastern shore is the Oriented Regional Reserve Eastern Shore of Lake </a:t>
            </a:r>
            <a:r>
              <a:rPr lang="en-US" sz="1400" dirty="0" err="1">
                <a:solidFill>
                  <a:srgbClr val="000000"/>
                </a:solidFill>
                <a:highlight>
                  <a:srgbClr val="FFFFFF"/>
                </a:highlight>
              </a:rPr>
              <a:t>Alserio</a:t>
            </a:r>
            <a:r>
              <a:rPr lang="en-US" sz="1400" dirty="0">
                <a:solidFill>
                  <a:srgbClr val="000000"/>
                </a:solidFill>
                <a:highlight>
                  <a:srgbClr val="FFFFFF"/>
                </a:highlight>
              </a:rPr>
              <a:t>.</a:t>
            </a:r>
            <a:endParaRPr sz="1400" dirty="0">
              <a:solidFill>
                <a:srgbClr val="000000"/>
              </a:solidFill>
              <a:highlight>
                <a:srgbClr val="FFFFFF"/>
              </a:highlight>
            </a:endParaRPr>
          </a:p>
        </p:txBody>
      </p:sp>
      <p:pic>
        <p:nvPicPr>
          <p:cNvPr id="193" name="Google Shape;193;p19"/>
          <p:cNvPicPr preferRelativeResize="0"/>
          <p:nvPr/>
        </p:nvPicPr>
        <p:blipFill>
          <a:blip r:embed="rId3">
            <a:alphaModFix/>
          </a:blip>
          <a:stretch>
            <a:fillRect/>
          </a:stretch>
        </p:blipFill>
        <p:spPr>
          <a:xfrm>
            <a:off x="5418450" y="546550"/>
            <a:ext cx="3265025" cy="1857875"/>
          </a:xfrm>
          <a:prstGeom prst="rect">
            <a:avLst/>
          </a:prstGeom>
          <a:noFill/>
          <a:ln>
            <a:noFill/>
          </a:ln>
        </p:spPr>
      </p:pic>
      <p:pic>
        <p:nvPicPr>
          <p:cNvPr id="194" name="Google Shape;194;p19"/>
          <p:cNvPicPr preferRelativeResize="0"/>
          <p:nvPr/>
        </p:nvPicPr>
        <p:blipFill>
          <a:blip r:embed="rId4">
            <a:alphaModFix/>
          </a:blip>
          <a:stretch>
            <a:fillRect/>
          </a:stretch>
        </p:blipFill>
        <p:spPr>
          <a:xfrm>
            <a:off x="316149" y="2353899"/>
            <a:ext cx="1706725" cy="2455150"/>
          </a:xfrm>
          <a:prstGeom prst="rect">
            <a:avLst/>
          </a:prstGeom>
          <a:noFill/>
          <a:ln>
            <a:noFill/>
          </a:ln>
        </p:spPr>
      </p:pic>
      <p:sp>
        <p:nvSpPr>
          <p:cNvPr id="195" name="Google Shape;195;p19"/>
          <p:cNvSpPr txBox="1"/>
          <p:nvPr/>
        </p:nvSpPr>
        <p:spPr>
          <a:xfrm>
            <a:off x="2528375" y="2457650"/>
            <a:ext cx="6090900" cy="2351400"/>
          </a:xfrm>
          <a:prstGeom prst="rect">
            <a:avLst/>
          </a:prstGeom>
          <a:noFill/>
          <a:ln>
            <a:noFill/>
          </a:ln>
        </p:spPr>
        <p:txBody>
          <a:bodyPr spcFirstLastPara="1" wrap="square" lIns="360000" tIns="91425" rIns="91425" bIns="91425" anchor="t" anchorCtr="0">
            <a:noAutofit/>
          </a:bodyPr>
          <a:lstStyle/>
          <a:p>
            <a:pPr marL="0" lvl="0" indent="0" algn="just" rtl="0">
              <a:lnSpc>
                <a:spcPct val="115000"/>
              </a:lnSpc>
              <a:spcBef>
                <a:spcPts val="0"/>
              </a:spcBef>
              <a:spcAft>
                <a:spcPts val="0"/>
              </a:spcAft>
              <a:buNone/>
            </a:pPr>
            <a:r>
              <a:rPr lang="en-US" dirty="0">
                <a:highlight>
                  <a:schemeClr val="dk1"/>
                </a:highlight>
                <a:latin typeface="Calibri"/>
                <a:ea typeface="Calibri"/>
                <a:cs typeface="Calibri"/>
                <a:sym typeface="Calibri"/>
              </a:rPr>
              <a:t>The name </a:t>
            </a:r>
            <a:r>
              <a:rPr lang="en-US" dirty="0" err="1">
                <a:highlight>
                  <a:schemeClr val="dk1"/>
                </a:highlight>
                <a:latin typeface="Calibri"/>
                <a:ea typeface="Calibri"/>
                <a:cs typeface="Calibri"/>
                <a:sym typeface="Calibri"/>
              </a:rPr>
              <a:t>Alserio</a:t>
            </a:r>
            <a:r>
              <a:rPr lang="en-US" dirty="0">
                <a:highlight>
                  <a:schemeClr val="dk1"/>
                </a:highlight>
                <a:latin typeface="Calibri"/>
                <a:ea typeface="Calibri"/>
                <a:cs typeface="Calibri"/>
                <a:sym typeface="Calibri"/>
              </a:rPr>
              <a:t> derives from the Celtic root “</a:t>
            </a:r>
            <a:r>
              <a:rPr lang="en-US" b="1" dirty="0">
                <a:highlight>
                  <a:schemeClr val="dk1"/>
                </a:highlight>
                <a:latin typeface="Calibri"/>
                <a:ea typeface="Calibri"/>
                <a:cs typeface="Calibri"/>
                <a:sym typeface="Calibri"/>
              </a:rPr>
              <a:t>ser</a:t>
            </a:r>
            <a:r>
              <a:rPr lang="en-US" dirty="0">
                <a:highlight>
                  <a:schemeClr val="dk1"/>
                </a:highlight>
                <a:latin typeface="Calibri"/>
                <a:ea typeface="Calibri"/>
                <a:cs typeface="Calibri"/>
                <a:sym typeface="Calibri"/>
              </a:rPr>
              <a:t>” which means water. It is said that the emperor Frederick Barbarossa, while fleeing in retreat towards the castle of </a:t>
            </a:r>
            <a:r>
              <a:rPr lang="en-US" dirty="0" err="1">
                <a:highlight>
                  <a:schemeClr val="dk1"/>
                </a:highlight>
                <a:latin typeface="Calibri"/>
                <a:ea typeface="Calibri"/>
                <a:cs typeface="Calibri"/>
                <a:sym typeface="Calibri"/>
              </a:rPr>
              <a:t>Montorfano</a:t>
            </a:r>
            <a:r>
              <a:rPr lang="en-US" dirty="0">
                <a:highlight>
                  <a:schemeClr val="dk1"/>
                </a:highlight>
                <a:latin typeface="Calibri"/>
                <a:ea typeface="Calibri"/>
                <a:cs typeface="Calibri"/>
                <a:sym typeface="Calibri"/>
              </a:rPr>
              <a:t>, got lost in the marshy meadows and reeds around the lake of </a:t>
            </a:r>
            <a:r>
              <a:rPr lang="en-US" dirty="0" err="1">
                <a:highlight>
                  <a:schemeClr val="dk1"/>
                </a:highlight>
                <a:latin typeface="Calibri"/>
                <a:ea typeface="Calibri"/>
                <a:cs typeface="Calibri"/>
                <a:sym typeface="Calibri"/>
              </a:rPr>
              <a:t>Alserio.In</a:t>
            </a:r>
            <a:r>
              <a:rPr lang="en-US" dirty="0">
                <a:highlight>
                  <a:schemeClr val="dk1"/>
                </a:highlight>
                <a:latin typeface="Calibri"/>
                <a:ea typeface="Calibri"/>
                <a:cs typeface="Calibri"/>
                <a:sym typeface="Calibri"/>
              </a:rPr>
              <a:t> the thick of the reeds and in the intrigued woods of the </a:t>
            </a:r>
            <a:r>
              <a:rPr lang="en-US" dirty="0" err="1">
                <a:highlight>
                  <a:schemeClr val="dk1"/>
                </a:highlight>
                <a:latin typeface="Calibri"/>
                <a:ea typeface="Calibri"/>
                <a:cs typeface="Calibri"/>
                <a:sym typeface="Calibri"/>
              </a:rPr>
              <a:t>Buerga</a:t>
            </a:r>
            <a:r>
              <a:rPr lang="en-US" dirty="0">
                <a:highlight>
                  <a:schemeClr val="dk1"/>
                </a:highlight>
                <a:latin typeface="Calibri"/>
                <a:ea typeface="Calibri"/>
                <a:cs typeface="Calibri"/>
                <a:sym typeface="Calibri"/>
              </a:rPr>
              <a:t> hill, the main responsible for the killing of the Napoleonic Minister of Finance Giuseppe </a:t>
            </a:r>
            <a:r>
              <a:rPr lang="en-US" dirty="0" err="1">
                <a:highlight>
                  <a:schemeClr val="dk1"/>
                </a:highlight>
                <a:latin typeface="Calibri"/>
                <a:ea typeface="Calibri"/>
                <a:cs typeface="Calibri"/>
                <a:sym typeface="Calibri"/>
              </a:rPr>
              <a:t>Prina</a:t>
            </a:r>
            <a:r>
              <a:rPr lang="en-US" dirty="0">
                <a:highlight>
                  <a:schemeClr val="dk1"/>
                </a:highlight>
                <a:latin typeface="Calibri"/>
                <a:ea typeface="Calibri"/>
                <a:cs typeface="Calibri"/>
                <a:sym typeface="Calibri"/>
              </a:rPr>
              <a:t>, which took place in Milan in 1814 during a riot, would have found a safe refuge.</a:t>
            </a:r>
            <a:endParaRPr dirty="0">
              <a:latin typeface="Calibri"/>
              <a:ea typeface="Calibri"/>
              <a:cs typeface="Calibri"/>
              <a:sym typeface="Calibri"/>
            </a:endParaRPr>
          </a:p>
        </p:txBody>
      </p:sp>
      <p:cxnSp>
        <p:nvCxnSpPr>
          <p:cNvPr id="196" name="Google Shape;196;p19"/>
          <p:cNvCxnSpPr>
            <a:endCxn id="194" idx="3"/>
          </p:cNvCxnSpPr>
          <p:nvPr/>
        </p:nvCxnSpPr>
        <p:spPr>
          <a:xfrm rot="5400000">
            <a:off x="1600325" y="2380725"/>
            <a:ext cx="1623300" cy="778200"/>
          </a:xfrm>
          <a:prstGeom prst="curvedConnector2">
            <a:avLst/>
          </a:prstGeom>
          <a:noFill/>
          <a:ln w="9525" cap="flat" cmpd="sng">
            <a:solidFill>
              <a:schemeClr val="lt1"/>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200" b="1">
                <a:latin typeface="Courier New"/>
                <a:ea typeface="Courier New"/>
                <a:cs typeface="Courier New"/>
                <a:sym typeface="Courier New"/>
              </a:rPr>
              <a:t>Lago di Montorfano</a:t>
            </a:r>
            <a:endParaRPr sz="3200" b="1">
              <a:latin typeface="Courier New"/>
              <a:ea typeface="Courier New"/>
              <a:cs typeface="Courier New"/>
              <a:sym typeface="Courier New"/>
            </a:endParaRPr>
          </a:p>
        </p:txBody>
      </p:sp>
      <p:sp>
        <p:nvSpPr>
          <p:cNvPr id="202" name="Google Shape;202;p20"/>
          <p:cNvSpPr txBox="1">
            <a:spLocks noGrp="1"/>
          </p:cNvSpPr>
          <p:nvPr>
            <p:ph type="body" idx="1"/>
          </p:nvPr>
        </p:nvSpPr>
        <p:spPr>
          <a:xfrm>
            <a:off x="819150" y="1933100"/>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dirty="0">
                <a:solidFill>
                  <a:srgbClr val="000000"/>
                </a:solidFill>
              </a:rPr>
              <a:t>The lake is west of </a:t>
            </a:r>
            <a:r>
              <a:rPr lang="en-US" sz="1400" dirty="0" err="1">
                <a:solidFill>
                  <a:srgbClr val="000000"/>
                </a:solidFill>
              </a:rPr>
              <a:t>Erba</a:t>
            </a:r>
            <a:r>
              <a:rPr lang="en-US" sz="1400" dirty="0">
                <a:solidFill>
                  <a:srgbClr val="000000"/>
                </a:solidFill>
              </a:rPr>
              <a:t>; it is one of the cleanest lakes in all of Lombardy. It is placed at an average altitude of 390 m above sea level and has an area of 0.450 sq km. The depth is about 4.10 m, while the maximum depth is 6.75 </a:t>
            </a:r>
            <a:r>
              <a:rPr lang="en-US" sz="1400" dirty="0" err="1">
                <a:solidFill>
                  <a:srgbClr val="000000"/>
                </a:solidFill>
              </a:rPr>
              <a:t>m.m</a:t>
            </a:r>
            <a:r>
              <a:rPr lang="en-US" sz="1400" dirty="0">
                <a:solidFill>
                  <a:srgbClr val="000000"/>
                </a:solidFill>
              </a:rPr>
              <a:t> Along the shores of this lake there is a beautiful lido, equipped with cabins, services and bars where it is also possible to swim.</a:t>
            </a:r>
            <a:endParaRPr sz="850" dirty="0">
              <a:solidFill>
                <a:srgbClr val="003366"/>
              </a:solidFill>
              <a:highlight>
                <a:srgbClr val="C0DFFD"/>
              </a:highlight>
              <a:latin typeface="Verdana"/>
              <a:ea typeface="Verdana"/>
              <a:cs typeface="Verdana"/>
              <a:sym typeface="Verdana"/>
            </a:endParaRPr>
          </a:p>
        </p:txBody>
      </p:sp>
      <p:pic>
        <p:nvPicPr>
          <p:cNvPr id="203" name="Google Shape;203;p20"/>
          <p:cNvPicPr preferRelativeResize="0"/>
          <p:nvPr/>
        </p:nvPicPr>
        <p:blipFill>
          <a:blip r:embed="rId3">
            <a:alphaModFix/>
          </a:blip>
          <a:stretch>
            <a:fillRect/>
          </a:stretch>
        </p:blipFill>
        <p:spPr>
          <a:xfrm>
            <a:off x="5424588" y="478488"/>
            <a:ext cx="3267075" cy="1400175"/>
          </a:xfrm>
          <a:prstGeom prst="rect">
            <a:avLst/>
          </a:prstGeom>
          <a:noFill/>
          <a:ln>
            <a:noFill/>
          </a:ln>
        </p:spPr>
      </p:pic>
      <p:pic>
        <p:nvPicPr>
          <p:cNvPr id="204" name="Google Shape;204;p20"/>
          <p:cNvPicPr preferRelativeResize="0"/>
          <p:nvPr/>
        </p:nvPicPr>
        <p:blipFill>
          <a:blip r:embed="rId4">
            <a:alphaModFix/>
          </a:blip>
          <a:stretch>
            <a:fillRect/>
          </a:stretch>
        </p:blipFill>
        <p:spPr>
          <a:xfrm>
            <a:off x="426624" y="2980925"/>
            <a:ext cx="2744876" cy="1530475"/>
          </a:xfrm>
          <a:prstGeom prst="rect">
            <a:avLst/>
          </a:prstGeom>
          <a:noFill/>
          <a:ln>
            <a:noFill/>
          </a:ln>
        </p:spPr>
      </p:pic>
      <p:cxnSp>
        <p:nvCxnSpPr>
          <p:cNvPr id="205" name="Google Shape;205;p20"/>
          <p:cNvCxnSpPr/>
          <p:nvPr/>
        </p:nvCxnSpPr>
        <p:spPr>
          <a:xfrm flipH="1">
            <a:off x="3222450" y="3448713"/>
            <a:ext cx="1821900" cy="594900"/>
          </a:xfrm>
          <a:prstGeom prst="curvedConnector3">
            <a:avLst>
              <a:gd name="adj1" fmla="val 3402"/>
            </a:avLst>
          </a:prstGeom>
          <a:noFill/>
          <a:ln w="9525" cap="flat" cmpd="sng">
            <a:solidFill>
              <a:schemeClr val="lt1"/>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664</Words>
  <Application>Microsoft Office PowerPoint</Application>
  <PresentationFormat>Presentazione su schermo (16:9)</PresentationFormat>
  <Paragraphs>32</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Verdana</vt:lpstr>
      <vt:lpstr>Nunito</vt:lpstr>
      <vt:lpstr>Calibri</vt:lpstr>
      <vt:lpstr>Courier New</vt:lpstr>
      <vt:lpstr>Shift</vt:lpstr>
      <vt:lpstr>Lakes of Brianza</vt:lpstr>
      <vt:lpstr>High Brianza Lakes </vt:lpstr>
      <vt:lpstr>Il lago di Pusiano</vt:lpstr>
      <vt:lpstr>Lago del Segrino </vt:lpstr>
      <vt:lpstr>Lago Azzurro </vt:lpstr>
      <vt:lpstr>Lago di Annone </vt:lpstr>
      <vt:lpstr>Lago di Alserio</vt:lpstr>
      <vt:lpstr>Lago di Montorfano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Lakes of Brianza</dc:title>
  <cp:lastModifiedBy>Ferdinando Moretti Foggia</cp:lastModifiedBy>
  <cp:revision>5</cp:revision>
  <dcterms:modified xsi:type="dcterms:W3CDTF">2021-04-21T15:46:09Z</dcterms:modified>
</cp:coreProperties>
</file>