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83" r:id="rId4"/>
    <p:sldId id="284" r:id="rId5"/>
    <p:sldId id="260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5DEDAE2-1F84-4770-94F4-36AD8430502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wrap="none" lIns="78903" tIns="39452" rIns="78903" bIns="39452" anchorCtr="0" compatLnSpc="0">
            <a:noAutofit/>
          </a:bodyPr>
          <a:lstStyle/>
          <a:p>
            <a:pPr hangingPunct="0">
              <a:defRPr sz="1400"/>
            </a:pPr>
            <a:endParaRPr lang="en-GB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56A3A6-9EC0-4423-96E6-3B2E9E2768E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wrap="none" lIns="78903" tIns="39452" rIns="78903" bIns="39452" anchorCtr="0" compatLnSpc="0">
            <a:noAutofit/>
          </a:bodyPr>
          <a:lstStyle/>
          <a:p>
            <a:pPr algn="r" hangingPunct="0">
              <a:defRPr sz="1400"/>
            </a:pPr>
            <a:endParaRPr lang="en-GB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06F3F3-AE03-426D-9EA9-9186E2BB7CD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wrap="none" lIns="78903" tIns="39452" rIns="78903" bIns="39452" anchor="b" anchorCtr="0" compatLnSpc="0">
            <a:noAutofit/>
          </a:bodyPr>
          <a:lstStyle/>
          <a:p>
            <a:pPr hangingPunct="0">
              <a:defRPr sz="1400"/>
            </a:pPr>
            <a:endParaRPr lang="en-GB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6B547F-BE2A-4758-80C0-2973385FD63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wrap="none" lIns="78903" tIns="39452" rIns="78903" bIns="39452" anchor="b" anchorCtr="0" compatLnSpc="0">
            <a:noAutofit/>
          </a:bodyPr>
          <a:lstStyle/>
          <a:p>
            <a:pPr algn="r" hangingPunct="0">
              <a:defRPr sz="1400"/>
            </a:pPr>
            <a:fld id="{1DE2DB6E-E0C7-40C6-B6FD-891ABF90CD90}" type="slidenum">
              <a:t>‹N›</a:t>
            </a:fld>
            <a:endParaRPr lang="en-GB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5279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E1F5D5-0373-4321-A455-108185721C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22C458-DED2-454F-A77C-DBEBF6877E1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DF702393-7EF9-4265-8329-8357A4A9488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C3C66E-1613-458D-B996-4056F04C472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DCDB41-25CD-4EBC-9704-2C7337ACBD8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BAF79D-8D98-4E28-9450-930FCEAE0B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4DE7304-3C70-42E6-8988-84CC02424125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9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GB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F4871-5F68-4CFB-B30E-5A47C536EC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A3AC6E-5FD2-4FED-9C1D-D29984DD1192}" type="slidenum">
              <a:t>2</a:t>
            </a:fld>
            <a:endParaRPr lang="en-GB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17CC72-D516-44C7-B676-71FE594842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D94342-6207-4148-B072-71A685D3EC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F4871-5F68-4CFB-B30E-5A47C536EC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A3AC6E-5FD2-4FED-9C1D-D29984DD1192}" type="slidenum">
              <a:t>3</a:t>
            </a:fld>
            <a:endParaRPr lang="en-GB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17CC72-D516-44C7-B676-71FE594842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D94342-6207-4148-B072-71A685D3EC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2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F4871-5F68-4CFB-B30E-5A47C536EC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A3AC6E-5FD2-4FED-9C1D-D29984DD1192}" type="slidenum">
              <a:t>4</a:t>
            </a:fld>
            <a:endParaRPr lang="en-GB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17CC72-D516-44C7-B676-71FE594842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D94342-6207-4148-B072-71A685D3EC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5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8C3D14-FCFF-495F-820D-738EDA2787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7CF4B3-FD56-459E-B106-93595FE4F784}" type="slidenum">
              <a:t>5</a:t>
            </a:fld>
            <a:endParaRPr lang="en-GB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258F9F-72E5-4A1A-BDB8-ADF0898054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1954CC-E1B7-41C4-85CE-028EC2AE5C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51548A-A6D6-45BE-A71E-A80581EADC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5AA06C-CA5E-4C16-80F7-72FD958FFBCE}" type="slidenum">
              <a:t>6</a:t>
            </a:fld>
            <a:endParaRPr lang="en-GB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EE0549A-6568-4449-8836-5E955FB34E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3A5F989-79A4-4AA8-9902-74B6B55826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E114E2-F05E-4E12-90FB-81EF87BA8A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55BCB83-15A6-42D7-8CEE-DA56993BFEE7}" type="slidenum">
              <a:t>7</a:t>
            </a:fld>
            <a:endParaRPr lang="en-GB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D650855-4AEC-481A-B3EB-6C33E61C01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D848E9-EAE5-41C8-B720-F5E3E8645F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4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6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7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5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2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0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3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799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6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0A85B-1E0A-4B5F-B293-C0560BE2F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7243" y="1466399"/>
            <a:ext cx="2435336" cy="795302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Citizen Science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6C0107-180D-47ED-B0E2-D1DD7D36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243" y="2261701"/>
            <a:ext cx="2024743" cy="914400"/>
          </a:xfrm>
        </p:spPr>
        <p:txBody>
          <a:bodyPr/>
          <a:lstStyle/>
          <a:p>
            <a:r>
              <a:rPr lang="it-IT" dirty="0" err="1">
                <a:solidFill>
                  <a:srgbClr val="00B0F0"/>
                </a:solidFill>
              </a:rPr>
              <a:t>Everyone</a:t>
            </a:r>
            <a:r>
              <a:rPr lang="it-IT" dirty="0">
                <a:solidFill>
                  <a:srgbClr val="00B0F0"/>
                </a:solidFill>
              </a:rPr>
              <a:t> can help Science!</a:t>
            </a:r>
          </a:p>
        </p:txBody>
      </p:sp>
      <p:pic>
        <p:nvPicPr>
          <p:cNvPr id="1026" name="Picture 2" descr="In English, Please&quot;: De-Jargonizer Helps Make Science Accessible">
            <a:extLst>
              <a:ext uri="{FF2B5EF4-FFF2-40B4-BE49-F238E27FC236}">
                <a16:creationId xmlns:a16="http://schemas.microsoft.com/office/drawing/2014/main" id="{76FB4AEC-DBEA-4B91-A878-A79C43C6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1068759"/>
            <a:ext cx="6444342" cy="47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31BC2-8C0E-4384-AF51-D4286E3995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425" y="71438"/>
            <a:ext cx="7775575" cy="576262"/>
          </a:xfrm>
        </p:spPr>
        <p:txBody>
          <a:bodyPr>
            <a:spAutoFit/>
          </a:bodyPr>
          <a:lstStyle/>
          <a:p>
            <a:pPr lvl="0"/>
            <a:r>
              <a:rPr lang="en-GB"/>
              <a:t>Cosa è la </a:t>
            </a:r>
            <a:r>
              <a:rPr lang="en-GB" i="1"/>
              <a:t>Citizen Science?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B1C8AF-4F9B-460C-8201-1EAC84FC30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3919" y="317242"/>
            <a:ext cx="8037566" cy="264539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What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is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Citizen Science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?</a:t>
            </a:r>
          </a:p>
          <a:p>
            <a:pPr lvl="0">
              <a:buNone/>
            </a:pP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A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scientific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project in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which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citizens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can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actively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collaborate with the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supervision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of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researchers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and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scientific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institutions.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8EF0A9-05C0-49BF-A824-A368F0BAB1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3919" y="3054960"/>
            <a:ext cx="8063999" cy="380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31BC2-8C0E-4384-AF51-D4286E3995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425" y="71438"/>
            <a:ext cx="7775575" cy="576262"/>
          </a:xfrm>
        </p:spPr>
        <p:txBody>
          <a:bodyPr>
            <a:spAutoFit/>
          </a:bodyPr>
          <a:lstStyle/>
          <a:p>
            <a:pPr lvl="0"/>
            <a:r>
              <a:rPr lang="en-GB"/>
              <a:t>Cosa è la </a:t>
            </a:r>
            <a:r>
              <a:rPr lang="en-GB" i="1"/>
              <a:t>Citizen Science?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B1C8AF-4F9B-460C-8201-1EAC84FC30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298" y="354126"/>
            <a:ext cx="4866681" cy="6028013"/>
          </a:xfrm>
        </p:spPr>
        <p:txBody>
          <a:bodyPr>
            <a:noAutofit/>
          </a:bodyPr>
          <a:lstStyle/>
          <a:p>
            <a:pPr lvl="0" algn="l">
              <a:spcAft>
                <a:spcPts val="0"/>
              </a:spcAft>
              <a:buNone/>
            </a:pP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Why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we can talk </a:t>
            </a: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about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Citizen Science </a:t>
            </a: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today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?</a:t>
            </a:r>
          </a:p>
          <a:p>
            <a:pPr lvl="0" algn="l">
              <a:spcAft>
                <a:spcPts val="0"/>
              </a:spcAft>
              <a:buNone/>
            </a:pP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In the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past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we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never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thought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to a Science made by common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citizens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(science to non-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professionals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was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forbidden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)</a:t>
            </a:r>
          </a:p>
          <a:p>
            <a:pPr lvl="0" algn="l">
              <a:spcAft>
                <a:spcPts val="0"/>
              </a:spcAft>
              <a:buNone/>
            </a:pP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Citizen Science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developed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thanks to:</a:t>
            </a:r>
          </a:p>
          <a:p>
            <a:pPr lvl="0" algn="l">
              <a:spcAft>
                <a:spcPts val="0"/>
              </a:spcAft>
            </a:pPr>
            <a:r>
              <a:rPr lang="it-IT" sz="18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A culturale and </a:t>
            </a:r>
            <a:r>
              <a:rPr lang="it-IT" sz="18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methodological</a:t>
            </a:r>
            <a:r>
              <a:rPr lang="it-IT" sz="18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revolution</a:t>
            </a:r>
            <a:r>
              <a:rPr lang="it-IT" sz="18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: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change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the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manner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to do science, not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only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based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on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hypothesis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, 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experiments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and theories but a science made of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numbers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analysis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and samples. With the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right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instruments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and a minimum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preparation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alla people can help. </a:t>
            </a:r>
          </a:p>
          <a:p>
            <a:pPr lvl="0" algn="l">
              <a:spcAft>
                <a:spcPts val="0"/>
              </a:spcAft>
            </a:pPr>
            <a:r>
              <a:rPr lang="it-IT" sz="18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web and </a:t>
            </a:r>
            <a:r>
              <a:rPr lang="it-IT" sz="1800" b="1" i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mobile computing have </a:t>
            </a:r>
            <a:r>
              <a:rPr lang="it-IT" sz="1800" b="1" i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changed</a:t>
            </a:r>
            <a:r>
              <a:rPr lang="it-IT" sz="1800" b="1" i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b="1" i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everything</a:t>
            </a:r>
            <a:r>
              <a:rPr lang="it-IT" sz="1800" b="1" i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i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: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our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smartphone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is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more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powerful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than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the best computer of 40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years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ago and we have in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our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pocket the </a:t>
            </a:r>
            <a:r>
              <a:rPr lang="en-US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computing power that we would have dreamed of in the last century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. The web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give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us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the chance to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communicate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data and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observations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in </a:t>
            </a:r>
            <a:r>
              <a:rPr lang="it-IT" sz="1800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real</a:t>
            </a:r>
            <a:r>
              <a:rPr lang="it-IT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time.</a:t>
            </a:r>
          </a:p>
          <a:p>
            <a:pPr lvl="0">
              <a:buNone/>
            </a:pPr>
            <a:endParaRPr lang="it-IT" sz="1800" dirty="0">
              <a:solidFill>
                <a:srgbClr val="000000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3074" name="Picture 2" descr="OpenScientist: Mobile Citizen Science Apps!">
            <a:extLst>
              <a:ext uri="{FF2B5EF4-FFF2-40B4-BE49-F238E27FC236}">
                <a16:creationId xmlns:a16="http://schemas.microsoft.com/office/drawing/2014/main" id="{56F11DA5-8AFE-4676-9A48-1DC7D039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80" y="230884"/>
            <a:ext cx="3852020" cy="57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31BC2-8C0E-4384-AF51-D4286E3995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425" y="71438"/>
            <a:ext cx="7775575" cy="576262"/>
          </a:xfrm>
        </p:spPr>
        <p:txBody>
          <a:bodyPr>
            <a:spAutoFit/>
          </a:bodyPr>
          <a:lstStyle/>
          <a:p>
            <a:pPr lvl="0"/>
            <a:r>
              <a:rPr lang="en-GB"/>
              <a:t>Cosa è la </a:t>
            </a:r>
            <a:r>
              <a:rPr lang="en-GB" i="1"/>
              <a:t>Citizen Science?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B1C8AF-4F9B-460C-8201-1EAC84FC30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299" y="354127"/>
            <a:ext cx="8504098" cy="1358786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In </a:t>
            </a: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which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researcher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sectors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, Citizen Science </a:t>
            </a: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is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 a </a:t>
            </a:r>
            <a:r>
              <a:rPr lang="it-IT" sz="2000" b="1" dirty="0" err="1">
                <a:solidFill>
                  <a:srgbClr val="000000"/>
                </a:solidFill>
                <a:latin typeface="Avenir Next LT Pro Light" panose="020B0304020202020204" pitchFamily="34" charset="0"/>
              </a:rPr>
              <a:t>protagonist</a:t>
            </a:r>
            <a:r>
              <a:rPr lang="it-IT" sz="2000" b="1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?</a:t>
            </a:r>
          </a:p>
          <a:p>
            <a:pPr lvl="0" algn="ctr"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Surely in all the researches that deal with field analysis, observations in nature, ... in this sense Biology is the master ...</a:t>
            </a:r>
            <a:endParaRPr lang="it-IT" sz="1800" dirty="0">
              <a:solidFill>
                <a:srgbClr val="000000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4098" name="Picture 2" descr="Citizen Science: la scienza di tutti - GiuseppeBalletta.com">
            <a:extLst>
              <a:ext uri="{FF2B5EF4-FFF2-40B4-BE49-F238E27FC236}">
                <a16:creationId xmlns:a16="http://schemas.microsoft.com/office/drawing/2014/main" id="{7AE27823-0DA8-4F61-885D-9C2F36E2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91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4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9CAA08D-B994-4523-8078-FB64AB7A68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425" y="71438"/>
            <a:ext cx="7775575" cy="576262"/>
          </a:xfrm>
        </p:spPr>
        <p:txBody>
          <a:bodyPr/>
          <a:lstStyle/>
          <a:p>
            <a:pPr lvl="0"/>
            <a:r>
              <a:rPr lang="en-GB"/>
              <a:t>Il valore della </a:t>
            </a:r>
            <a:r>
              <a:rPr lang="en-GB" i="1"/>
              <a:t>Citizen Science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4125B5-36B6-480B-8D3D-254A604FC7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33550" y="3838575"/>
            <a:ext cx="5676900" cy="2781300"/>
          </a:xfrm>
        </p:spPr>
        <p:txBody>
          <a:bodyPr/>
          <a:lstStyle/>
          <a:p>
            <a:pPr lvl="0">
              <a:buNone/>
            </a:pPr>
            <a:endParaRPr lang="en-GB" dirty="0"/>
          </a:p>
          <a:p>
            <a:pPr lvl="0">
              <a:buNone/>
            </a:pPr>
            <a:r>
              <a:rPr lang="en-US" dirty="0">
                <a:solidFill>
                  <a:schemeClr val="tx1"/>
                </a:solidFill>
                <a:latin typeface="Avenir Next LT Pro Light" panose="020B0304020202020204" pitchFamily="34" charset="0"/>
              </a:rPr>
              <a:t>The contribution of volunteers, who participate in Citizen Science projects for the conservation of biodiversity, amounts to about 2.5 billion dollars / year</a:t>
            </a:r>
            <a:endParaRPr lang="en-GB" dirty="0">
              <a:solidFill>
                <a:schemeClr val="tx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2050" name="Picture 2" descr="Nature Conservation, Landscapes, Accountability, Nature, World, Biosphere,  Responsibility, Mood, Hands, Pointers, Adler, Clouds, Birds, Ara, Vapors,  Lion | PixCove">
            <a:extLst>
              <a:ext uri="{FF2B5EF4-FFF2-40B4-BE49-F238E27FC236}">
                <a16:creationId xmlns:a16="http://schemas.microsoft.com/office/drawing/2014/main" id="{0A6071B3-43A1-4D63-96C2-C4D241F2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40774"/>
            <a:ext cx="56769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2365B62-EE03-488B-ABC9-F850D83661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425" y="71438"/>
            <a:ext cx="7775575" cy="576262"/>
          </a:xfrm>
        </p:spPr>
        <p:txBody>
          <a:bodyPr>
            <a:spAutoFit/>
          </a:bodyPr>
          <a:lstStyle/>
          <a:p>
            <a:pPr lvl="0"/>
            <a:r>
              <a:rPr lang="en-GB"/>
              <a:t>I ruoli del “cittadino”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96CA0C-5C66-4A07-A25D-AA4A4F7DB8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9958" y="0"/>
            <a:ext cx="8789437" cy="3666931"/>
          </a:xfr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4140000"/>
          </a:gradFill>
        </p:spPr>
        <p:txBody>
          <a:bodyPr/>
          <a:lstStyle/>
          <a:p>
            <a:pPr lvl="0">
              <a:buNone/>
            </a:pPr>
            <a:r>
              <a:rPr lang="en-US" dirty="0"/>
              <a:t>Public participation is not just passive!</a:t>
            </a:r>
          </a:p>
          <a:p>
            <a:pPr lvl="0">
              <a:buNone/>
            </a:pPr>
            <a:r>
              <a:rPr lang="en-GB" dirty="0"/>
              <a:t>Passive role (detector)</a:t>
            </a:r>
          </a:p>
          <a:p>
            <a:pPr lvl="1"/>
            <a:r>
              <a:rPr lang="en-US" dirty="0"/>
              <a:t>participants provide a resource (smartphone, private property, etc.) to carry out automatic surveys using sensors</a:t>
            </a:r>
            <a:r>
              <a:rPr lang="en-GB" dirty="0"/>
              <a:t>.</a:t>
            </a:r>
          </a:p>
          <a:p>
            <a:pPr lvl="1"/>
            <a:r>
              <a:rPr lang="en-US" dirty="0"/>
              <a:t>the data collected is sent to the scientists (use and analysis)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Active role</a:t>
            </a:r>
          </a:p>
          <a:p>
            <a:pPr lvl="1"/>
            <a:r>
              <a:rPr lang="en-US" i="1" dirty="0"/>
              <a:t>volunteer thinking: </a:t>
            </a:r>
            <a:r>
              <a:rPr lang="en-US" dirty="0"/>
              <a:t>participants contribute by offering their skills in recognizing objects or analyzing data</a:t>
            </a:r>
          </a:p>
          <a:p>
            <a:pPr lvl="1"/>
            <a:r>
              <a:rPr lang="en-US" i="1" dirty="0"/>
              <a:t>civic and community science: </a:t>
            </a:r>
            <a:r>
              <a:rPr lang="en-US" dirty="0"/>
              <a:t>the project is proposed and led by groups of participants who identify a problem that concerns them</a:t>
            </a:r>
            <a:endParaRPr lang="en-GB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03DCEE-E5C1-47EF-8463-D80A21A2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57513" y="3533898"/>
            <a:ext cx="4431923" cy="3324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scientific method design stock photo">
            <a:extLst>
              <a:ext uri="{FF2B5EF4-FFF2-40B4-BE49-F238E27FC236}">
                <a16:creationId xmlns:a16="http://schemas.microsoft.com/office/drawing/2014/main" id="{E75A77DB-C6F0-4C81-AF96-B053F0A0CC7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t="11390" b="16992"/>
          <a:stretch>
            <a:fillRect/>
          </a:stretch>
        </p:blipFill>
        <p:spPr>
          <a:xfrm>
            <a:off x="0" y="801688"/>
            <a:ext cx="3794125" cy="2789237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CEDB3B6F-B6D9-4485-B889-A2E8BD8975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425" y="71438"/>
            <a:ext cx="7775575" cy="576262"/>
          </a:xfrm>
        </p:spPr>
        <p:txBody>
          <a:bodyPr/>
          <a:lstStyle/>
          <a:p>
            <a:pPr lvl="0"/>
            <a:r>
              <a:rPr lang="en-GB" i="1"/>
              <a:t>Citizen Science</a:t>
            </a:r>
            <a:r>
              <a:rPr lang="en-GB"/>
              <a:t> in classe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5EFABD-35CD-4DA6-9594-330EB31C35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40155" y="792163"/>
            <a:ext cx="5103845" cy="408774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Avenir Next LT Pro Light" panose="020B0304020202020204" pitchFamily="34" charset="0"/>
              </a:rPr>
              <a:t>The laboratory is "outside": the nature that surrounds us becomes the laboratory in which to operate.</a:t>
            </a:r>
          </a:p>
          <a:p>
            <a:pPr lvl="0"/>
            <a:r>
              <a:rPr lang="en-US" dirty="0">
                <a:latin typeface="Avenir Next LT Pro Light" panose="020B0304020202020204" pitchFamily="34" charset="0"/>
              </a:rPr>
              <a:t>Teachers, universities, researchers become our collaborators</a:t>
            </a:r>
          </a:p>
          <a:p>
            <a:pPr lvl="0"/>
            <a:r>
              <a:rPr lang="en-GB" dirty="0">
                <a:latin typeface="Avenir Next LT Pro Light" panose="020B0304020202020204" pitchFamily="34" charset="0"/>
              </a:rPr>
              <a:t>3 Key Words: </a:t>
            </a:r>
          </a:p>
          <a:p>
            <a:pPr lvl="1"/>
            <a:r>
              <a:rPr lang="en-GB" b="1" dirty="0">
                <a:latin typeface="Avenir Next LT Pro Light" panose="020B0304020202020204" pitchFamily="34" charset="0"/>
              </a:rPr>
              <a:t>EXPLORE: </a:t>
            </a:r>
            <a:r>
              <a:rPr lang="en-GB" dirty="0">
                <a:latin typeface="Avenir Next LT Pro Light" panose="020B0304020202020204" pitchFamily="34" charset="0"/>
              </a:rPr>
              <a:t>observe the Nature</a:t>
            </a:r>
          </a:p>
          <a:p>
            <a:pPr lvl="1"/>
            <a:r>
              <a:rPr lang="en-GB" b="1" dirty="0">
                <a:latin typeface="Avenir Next LT Pro Light" panose="020B0304020202020204" pitchFamily="34" charset="0"/>
              </a:rPr>
              <a:t>LEARN</a:t>
            </a:r>
            <a:r>
              <a:rPr lang="en-GB" dirty="0">
                <a:latin typeface="Avenir Next LT Pro Light" panose="020B0304020202020204" pitchFamily="34" charset="0"/>
              </a:rPr>
              <a:t>: understand something about what I’m observing</a:t>
            </a:r>
          </a:p>
          <a:p>
            <a:pPr lvl="1"/>
            <a:r>
              <a:rPr lang="en-GB" b="1" dirty="0">
                <a:latin typeface="Avenir Next LT Pro Light" panose="020B0304020202020204" pitchFamily="34" charset="0"/>
              </a:rPr>
              <a:t>RECORD</a:t>
            </a:r>
            <a:r>
              <a:rPr lang="en-GB" dirty="0">
                <a:latin typeface="Avenir Next LT Pro Light" panose="020B0304020202020204" pitchFamily="34" charset="0"/>
              </a:rPr>
              <a:t>: send my registered data to contribute to scientific progress</a:t>
            </a:r>
          </a:p>
        </p:txBody>
      </p:sp>
      <p:pic>
        <p:nvPicPr>
          <p:cNvPr id="5" name="Picture 2" descr="Risultati immagini per collaboration teachers stock photo">
            <a:extLst>
              <a:ext uri="{FF2B5EF4-FFF2-40B4-BE49-F238E27FC236}">
                <a16:creationId xmlns:a16="http://schemas.microsoft.com/office/drawing/2014/main" id="{936F9079-FB44-4D93-8C8F-AB0D0769A05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382" r="13136"/>
          <a:stretch>
            <a:fillRect/>
          </a:stretch>
        </p:blipFill>
        <p:spPr>
          <a:xfrm>
            <a:off x="85" y="3851926"/>
            <a:ext cx="3794040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2221</TotalTime>
  <Words>405</Words>
  <Application>Microsoft Office PowerPoint</Application>
  <PresentationFormat>Presentazione su schermo (4:3)</PresentationFormat>
  <Paragraphs>38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Avenir Next LT Pro Light</vt:lpstr>
      <vt:lpstr>Calibri</vt:lpstr>
      <vt:lpstr>Corbel</vt:lpstr>
      <vt:lpstr>Times New Roman</vt:lpstr>
      <vt:lpstr>Wingdings 2</vt:lpstr>
      <vt:lpstr>Cornice</vt:lpstr>
      <vt:lpstr>Citizen Science</vt:lpstr>
      <vt:lpstr>Cosa è la Citizen Science?</vt:lpstr>
      <vt:lpstr>Cosa è la Citizen Science?</vt:lpstr>
      <vt:lpstr>Cosa è la Citizen Science?</vt:lpstr>
      <vt:lpstr>Il valore della Citizen Science</vt:lpstr>
      <vt:lpstr>I ruoli del “cittadino”</vt:lpstr>
      <vt:lpstr>Citizen Science in classe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Science</dc:title>
  <dc:creator>antonio torriani</dc:creator>
  <cp:lastModifiedBy>antonio torriani</cp:lastModifiedBy>
  <cp:revision>110</cp:revision>
  <dcterms:modified xsi:type="dcterms:W3CDTF">2021-06-10T08:18:35Z</dcterms:modified>
</cp:coreProperties>
</file>