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7" r:id="rId4"/>
    <p:sldId id="260" r:id="rId5"/>
    <p:sldId id="261" r:id="rId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9" d="100"/>
          <a:sy n="89" d="100"/>
        </p:scale>
        <p:origin x="-120"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20" name="Footer Placeholder 19"/>
          <p:cNvSpPr>
            <a:spLocks noGrp="1"/>
          </p:cNvSpPr>
          <p:nvPr>
            <p:ph type="ftr" sz="quarter" idx="11"/>
          </p:nvPr>
        </p:nvSpPr>
        <p:spPr/>
        <p:txBody>
          <a:bodyPr/>
          <a:lstStyle>
            <a:extLst/>
          </a:lstStyle>
          <a:p>
            <a:endParaRPr lang="hr-HR"/>
          </a:p>
        </p:txBody>
      </p:sp>
      <p:sp>
        <p:nvSpPr>
          <p:cNvPr id="10" name="Slide Number Placeholder 9"/>
          <p:cNvSpPr>
            <a:spLocks noGrp="1"/>
          </p:cNvSpPr>
          <p:nvPr>
            <p:ph type="sldNum" sz="quarter" idx="12"/>
          </p:nvPr>
        </p:nvSpPr>
        <p:spPr/>
        <p:txBody>
          <a:bodyPr/>
          <a:lstStyle>
            <a:extLst/>
          </a:lstStyle>
          <a:p>
            <a:fld id="{7B5EB25D-573A-42E9-9CE5-B12A21A90DA5}" type="slidenum">
              <a:rPr lang="hr-HR" smtClean="0"/>
              <a:t>‹#›</a:t>
            </a:fld>
            <a:endParaRPr lang="hr-H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B5EB25D-573A-42E9-9CE5-B12A21A90DA5}" type="slidenum">
              <a:rPr lang="hr-HR" smtClean="0"/>
              <a:t>‹#›</a:t>
            </a:fld>
            <a:endParaRPr lang="hr-H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7B5EB25D-573A-42E9-9CE5-B12A21A90DA5}" type="slidenum">
              <a:rPr lang="hr-HR" smtClean="0"/>
              <a:t>‹#›</a:t>
            </a:fld>
            <a:endParaRPr lang="hr-H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B5EB25D-573A-42E9-9CE5-B12A21A90DA5}"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B5E301-7F3A-4500-A827-7FC5A56B2207}" type="datetimeFigureOut">
              <a:rPr lang="sr-Latn-CS" smtClean="0"/>
              <a:t>1.3.2015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B5EB25D-573A-42E9-9CE5-B12A21A90DA5}" type="slidenum">
              <a:rPr lang="hr-HR" smtClean="0"/>
              <a:t>‹#›</a:t>
            </a:fld>
            <a:endParaRPr lang="hr-H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B5E301-7F3A-4500-A827-7FC5A56B2207}" type="datetimeFigureOut">
              <a:rPr lang="sr-Latn-CS" smtClean="0"/>
              <a:t>1.3.2015</a:t>
            </a:fld>
            <a:endParaRPr lang="hr-H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B5EB25D-573A-42E9-9CE5-B12A21A90DA5}" type="slidenum">
              <a:rPr lang="hr-HR" smtClean="0"/>
              <a:t>‹#›</a:t>
            </a:fld>
            <a:endParaRPr lang="hr-H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214554"/>
            <a:ext cx="8229600" cy="1828800"/>
          </a:xfrm>
        </p:spPr>
        <p:txBody>
          <a:bodyPr>
            <a:noAutofit/>
          </a:bodyPr>
          <a:lstStyle/>
          <a:p>
            <a:r>
              <a:rPr lang="hr-HR" sz="16600" dirty="0" smtClean="0">
                <a:latin typeface="Baskerville Old Face" pitchFamily="18" charset="0"/>
              </a:rPr>
              <a:t>Wings</a:t>
            </a:r>
            <a:endParaRPr lang="hr-HR" sz="16600" dirty="0">
              <a:latin typeface="Baskerville Old Face" pitchFamily="18" charset="0"/>
            </a:endParaRPr>
          </a:p>
        </p:txBody>
      </p:sp>
      <p:sp>
        <p:nvSpPr>
          <p:cNvPr id="3" name="Subtitle 2"/>
          <p:cNvSpPr>
            <a:spLocks noGrp="1"/>
          </p:cNvSpPr>
          <p:nvPr>
            <p:ph type="subTitle" idx="1"/>
          </p:nvPr>
        </p:nvSpPr>
        <p:spPr>
          <a:xfrm>
            <a:off x="3428992" y="3714752"/>
            <a:ext cx="6400800" cy="1752600"/>
          </a:xfrm>
        </p:spPr>
        <p:txBody>
          <a:bodyPr>
            <a:normAutofit/>
          </a:bodyPr>
          <a:lstStyle/>
          <a:p>
            <a:r>
              <a:rPr lang="hr-HR" sz="5400" dirty="0" smtClean="0">
                <a:solidFill>
                  <a:schemeClr val="tx1"/>
                </a:solidFill>
                <a:latin typeface="Baskerville Old Face" pitchFamily="18" charset="0"/>
              </a:rPr>
              <a:t>Aprilynne Pike</a:t>
            </a:r>
            <a:endParaRPr lang="hr-HR" sz="5400" dirty="0">
              <a:solidFill>
                <a:schemeClr val="tx1"/>
              </a:solidFill>
              <a:latin typeface="Baskerville Old Face" pitchFamily="18" charset="0"/>
            </a:endParaRPr>
          </a:p>
        </p:txBody>
      </p:sp>
      <p:pic>
        <p:nvPicPr>
          <p:cNvPr id="5" name="Picture 2" descr="C:\Documents and Settings\User\Local Settings\Temporary Internet Files\Content.IE5\I24JH09S\alicia_enchantix_wings_contest_entry_by_mermaid_at_heart-d52bi5t[1].png"/>
          <p:cNvPicPr>
            <a:picLocks noChangeAspect="1" noChangeArrowheads="1"/>
          </p:cNvPicPr>
          <p:nvPr/>
        </p:nvPicPr>
        <p:blipFill>
          <a:blip r:embed="rId2" cstate="print"/>
          <a:srcRect/>
          <a:stretch>
            <a:fillRect/>
          </a:stretch>
        </p:blipFill>
        <p:spPr bwMode="auto">
          <a:xfrm rot="2142198">
            <a:off x="7602055" y="322251"/>
            <a:ext cx="1403128" cy="92762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8000" dirty="0" smtClean="0">
                <a:latin typeface="Baskerville Old Face" pitchFamily="18" charset="0"/>
              </a:rPr>
              <a:t>Aprilynne Pike</a:t>
            </a:r>
            <a:endParaRPr lang="hr-HR" sz="8000" dirty="0">
              <a:latin typeface="Baskerville Old Face" pitchFamily="18" charset="0"/>
            </a:endParaRPr>
          </a:p>
        </p:txBody>
      </p:sp>
      <p:sp>
        <p:nvSpPr>
          <p:cNvPr id="3" name="Content Placeholder 2"/>
          <p:cNvSpPr>
            <a:spLocks noGrp="1"/>
          </p:cNvSpPr>
          <p:nvPr>
            <p:ph sz="half" idx="1"/>
          </p:nvPr>
        </p:nvSpPr>
        <p:spPr>
          <a:xfrm>
            <a:off x="1000100" y="1500174"/>
            <a:ext cx="4093108" cy="5357826"/>
          </a:xfrm>
        </p:spPr>
        <p:txBody>
          <a:bodyPr>
            <a:normAutofit fontScale="32500" lnSpcReduction="20000"/>
          </a:bodyPr>
          <a:lstStyle/>
          <a:p>
            <a:pPr>
              <a:buNone/>
            </a:pPr>
            <a:r>
              <a:rPr lang="hr-HR" dirty="0" smtClean="0">
                <a:latin typeface="Baskerville Old Face" pitchFamily="18" charset="0"/>
              </a:rPr>
              <a:t>    </a:t>
            </a:r>
            <a:r>
              <a:rPr lang="en-US" sz="6200" dirty="0" err="1" smtClean="0">
                <a:latin typeface="Baskerville Old Face" pitchFamily="18" charset="0"/>
              </a:rPr>
              <a:t>Aprilynne</a:t>
            </a:r>
            <a:r>
              <a:rPr lang="en-US" sz="6200" dirty="0" smtClean="0">
                <a:latin typeface="Baskerville Old Face" pitchFamily="18" charset="0"/>
              </a:rPr>
              <a:t> </a:t>
            </a:r>
            <a:r>
              <a:rPr lang="en-US" sz="6200" dirty="0" smtClean="0">
                <a:latin typeface="Baskerville Old Face" pitchFamily="18" charset="0"/>
              </a:rPr>
              <a:t>Pike is an internationally </a:t>
            </a:r>
            <a:r>
              <a:rPr lang="en-US" sz="6200" dirty="0" smtClean="0">
                <a:latin typeface="Baskerville Old Face" pitchFamily="18" charset="0"/>
              </a:rPr>
              <a:t>best-selling </a:t>
            </a:r>
            <a:r>
              <a:rPr lang="en-US" sz="6200" dirty="0" smtClean="0">
                <a:latin typeface="Baskerville Old Face" pitchFamily="18" charset="0"/>
              </a:rPr>
              <a:t>American author best known for her debut novel Wings, which was released in English on May 5, 2009. Her first novel debuted as a New York Times </a:t>
            </a:r>
            <a:r>
              <a:rPr lang="en-US" sz="6200" dirty="0" smtClean="0">
                <a:latin typeface="Baskerville Old Face" pitchFamily="18" charset="0"/>
              </a:rPr>
              <a:t>best-seller </a:t>
            </a:r>
            <a:r>
              <a:rPr lang="en-US" sz="6200" dirty="0" smtClean="0">
                <a:latin typeface="Baskerville Old Face" pitchFamily="18" charset="0"/>
              </a:rPr>
              <a:t>and reached the #1 spot on the Children's Best Seller list</a:t>
            </a:r>
            <a:r>
              <a:rPr lang="en-US" sz="6200" dirty="0" smtClean="0">
                <a:latin typeface="Baskerville Old Face" pitchFamily="18" charset="0"/>
              </a:rPr>
              <a:t>, </a:t>
            </a:r>
            <a:r>
              <a:rPr lang="en-US" sz="6200" dirty="0" smtClean="0">
                <a:latin typeface="Baskerville Old Face" pitchFamily="18" charset="0"/>
              </a:rPr>
              <a:t>making Pike the best-selling non-celebrity children's author to debut in 2009</a:t>
            </a:r>
            <a:r>
              <a:rPr lang="en-US" sz="6200" dirty="0" smtClean="0">
                <a:latin typeface="Baskerville Old Face" pitchFamily="18" charset="0"/>
              </a:rPr>
              <a:t>. </a:t>
            </a:r>
            <a:r>
              <a:rPr lang="en-US" sz="6200" dirty="0" smtClean="0">
                <a:latin typeface="Baskerville Old Face" pitchFamily="18" charset="0"/>
              </a:rPr>
              <a:t>Her second novel likewise debuted on the New York Times Best Seller </a:t>
            </a:r>
            <a:r>
              <a:rPr lang="en-US" sz="6200" dirty="0" smtClean="0">
                <a:latin typeface="Baskerville Old Face" pitchFamily="18" charset="0"/>
              </a:rPr>
              <a:t>list</a:t>
            </a:r>
            <a:r>
              <a:rPr lang="hr-HR" sz="6200" dirty="0" smtClean="0">
                <a:latin typeface="Baskerville Old Face" pitchFamily="18" charset="0"/>
              </a:rPr>
              <a:t>. </a:t>
            </a:r>
            <a:r>
              <a:rPr lang="en-US" sz="6200" dirty="0" smtClean="0">
                <a:latin typeface="Baskerville Old Face" pitchFamily="18" charset="0"/>
              </a:rPr>
              <a:t>When </a:t>
            </a:r>
            <a:r>
              <a:rPr lang="en-US" sz="6200" dirty="0" smtClean="0">
                <a:latin typeface="Baskerville Old Face" pitchFamily="18" charset="0"/>
              </a:rPr>
              <a:t>her debut series reached three books and was moved to the New York Times best-selling Children's Series list, it became a best-selling </a:t>
            </a:r>
            <a:r>
              <a:rPr lang="en-US" sz="6200" dirty="0" smtClean="0">
                <a:latin typeface="Baskerville Old Face" pitchFamily="18" charset="0"/>
              </a:rPr>
              <a:t>series.</a:t>
            </a:r>
            <a:r>
              <a:rPr lang="hr-HR" sz="6200" dirty="0" smtClean="0">
                <a:latin typeface="Baskerville Old Face" pitchFamily="18" charset="0"/>
              </a:rPr>
              <a:t> </a:t>
            </a:r>
            <a:r>
              <a:rPr lang="en-US" sz="6200" dirty="0" err="1" smtClean="0">
                <a:latin typeface="Baskerville Old Face" pitchFamily="18" charset="0"/>
              </a:rPr>
              <a:t>Illusio</a:t>
            </a:r>
            <a:r>
              <a:rPr lang="hr-HR" sz="6200" dirty="0" smtClean="0">
                <a:latin typeface="Baskerville Old Face" pitchFamily="18" charset="0"/>
              </a:rPr>
              <a:t>n</a:t>
            </a:r>
            <a:r>
              <a:rPr lang="en-US" sz="6200" dirty="0" smtClean="0">
                <a:latin typeface="Baskerville Old Face" pitchFamily="18" charset="0"/>
              </a:rPr>
              <a:t>s </a:t>
            </a:r>
            <a:r>
              <a:rPr lang="en-US" sz="6200" dirty="0" smtClean="0">
                <a:latin typeface="Baskerville Old Face" pitchFamily="18" charset="0"/>
              </a:rPr>
              <a:t>and Destined also debuted on the USA Today Bestseller list, which combines books across all genres.</a:t>
            </a:r>
            <a:endParaRPr lang="hr-HR" sz="6200" dirty="0">
              <a:latin typeface="Baskerville Old Face" pitchFamily="18" charset="0"/>
            </a:endParaRPr>
          </a:p>
        </p:txBody>
      </p:sp>
      <p:pic>
        <p:nvPicPr>
          <p:cNvPr id="4" name="Picture 3" descr="aprilynne-pike-jpg.jpg"/>
          <p:cNvPicPr>
            <a:picLocks noChangeAspect="1"/>
          </p:cNvPicPr>
          <p:nvPr/>
        </p:nvPicPr>
        <p:blipFill>
          <a:blip r:embed="rId2"/>
          <a:stretch>
            <a:fillRect/>
          </a:stretch>
        </p:blipFill>
        <p:spPr>
          <a:xfrm>
            <a:off x="5214942" y="1643050"/>
            <a:ext cx="2857520" cy="2786082"/>
          </a:xfrm>
          <a:prstGeom prst="rect">
            <a:avLst/>
          </a:prstGeom>
        </p:spPr>
      </p:pic>
      <p:pic>
        <p:nvPicPr>
          <p:cNvPr id="1026" name="Picture 2" descr="C:\Documents and Settings\User\Local Settings\Temporary Internet Files\Content.IE5\I24JH09S\alicia_enchantix_wings_contest_entry_by_mermaid_at_heart-d52bi5t[1].png"/>
          <p:cNvPicPr>
            <a:picLocks noChangeAspect="1" noChangeArrowheads="1"/>
          </p:cNvPicPr>
          <p:nvPr/>
        </p:nvPicPr>
        <p:blipFill>
          <a:blip r:embed="rId3" cstate="print"/>
          <a:srcRect/>
          <a:stretch>
            <a:fillRect/>
          </a:stretch>
        </p:blipFill>
        <p:spPr bwMode="auto">
          <a:xfrm rot="2142198">
            <a:off x="7602055" y="322251"/>
            <a:ext cx="1403128" cy="927624"/>
          </a:xfrm>
          <a:prstGeom prst="rect">
            <a:avLst/>
          </a:prstGeom>
          <a:noFill/>
        </p:spPr>
      </p:pic>
      <p:pic>
        <p:nvPicPr>
          <p:cNvPr id="13" name="Content Placeholder 12" descr="Aprilynne_pike_2013.jpg"/>
          <p:cNvPicPr>
            <a:picLocks noGrp="1" noChangeAspect="1"/>
          </p:cNvPicPr>
          <p:nvPr>
            <p:ph sz="half" idx="2"/>
          </p:nvPr>
        </p:nvPicPr>
        <p:blipFill>
          <a:blip r:embed="rId4"/>
          <a:stretch>
            <a:fillRect/>
          </a:stretch>
        </p:blipFill>
        <p:spPr>
          <a:xfrm>
            <a:off x="7101402" y="3794103"/>
            <a:ext cx="2042598" cy="306389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8000" dirty="0" smtClean="0">
                <a:latin typeface="Baskerville Old Face" pitchFamily="18" charset="0"/>
              </a:rPr>
              <a:t>Plot summary</a:t>
            </a:r>
            <a:endParaRPr lang="hr-HR" sz="8000" dirty="0">
              <a:latin typeface="Baskerville Old Face" pitchFamily="18" charset="0"/>
            </a:endParaRPr>
          </a:p>
        </p:txBody>
      </p:sp>
      <p:sp>
        <p:nvSpPr>
          <p:cNvPr id="3" name="Content Placeholder 2"/>
          <p:cNvSpPr>
            <a:spLocks noGrp="1"/>
          </p:cNvSpPr>
          <p:nvPr>
            <p:ph idx="1"/>
          </p:nvPr>
        </p:nvSpPr>
        <p:spPr>
          <a:xfrm>
            <a:off x="1428728" y="1428736"/>
            <a:ext cx="7498080" cy="4800600"/>
          </a:xfrm>
        </p:spPr>
        <p:txBody>
          <a:bodyPr numCol="2">
            <a:noAutofit/>
          </a:bodyPr>
          <a:lstStyle/>
          <a:p>
            <a:pPr>
              <a:buNone/>
            </a:pPr>
            <a:r>
              <a:rPr lang="hr-HR" sz="1400" dirty="0" smtClean="0">
                <a:latin typeface="Baskerville Old Face" pitchFamily="18" charset="0"/>
              </a:rPr>
              <a:t>      </a:t>
            </a:r>
            <a:r>
              <a:rPr lang="en-US" sz="1400" dirty="0" smtClean="0">
                <a:latin typeface="Baskerville Old Face" pitchFamily="18" charset="0"/>
              </a:rPr>
              <a:t>Fifteen-year-old </a:t>
            </a:r>
            <a:r>
              <a:rPr lang="en-US" sz="1400" dirty="0" smtClean="0">
                <a:latin typeface="Baskerville Old Face" pitchFamily="18" charset="0"/>
              </a:rPr>
              <a:t>Laurel has lived her whole life on her family's land near </a:t>
            </a:r>
            <a:r>
              <a:rPr lang="en-US" sz="1400" dirty="0" err="1" smtClean="0">
                <a:latin typeface="Baskerville Old Face" pitchFamily="18" charset="0"/>
              </a:rPr>
              <a:t>Orick</a:t>
            </a:r>
            <a:r>
              <a:rPr lang="en-US" sz="1400" dirty="0" smtClean="0">
                <a:latin typeface="Baskerville Old Face" pitchFamily="18" charset="0"/>
              </a:rPr>
              <a:t>, </a:t>
            </a:r>
            <a:r>
              <a:rPr lang="en-US" sz="1400" dirty="0" smtClean="0">
                <a:latin typeface="Baskerville Old Face" pitchFamily="18" charset="0"/>
              </a:rPr>
              <a:t>California</a:t>
            </a:r>
            <a:r>
              <a:rPr lang="hr-HR" sz="1400" dirty="0" smtClean="0">
                <a:latin typeface="Baskerville Old Face" pitchFamily="18" charset="0"/>
              </a:rPr>
              <a:t> </a:t>
            </a:r>
            <a:r>
              <a:rPr lang="en-US" sz="1400" dirty="0" smtClean="0">
                <a:latin typeface="Baskerville Old Face" pitchFamily="18" charset="0"/>
              </a:rPr>
              <a:t>and</a:t>
            </a:r>
            <a:r>
              <a:rPr lang="hr-HR" sz="1400" dirty="0" smtClean="0">
                <a:latin typeface="Baskerville Old Face" pitchFamily="18" charset="0"/>
              </a:rPr>
              <a:t>   </a:t>
            </a:r>
            <a:r>
              <a:rPr lang="en-US" sz="1400" dirty="0" smtClean="0">
                <a:latin typeface="Baskerville Old Face" pitchFamily="18" charset="0"/>
              </a:rPr>
              <a:t>the </a:t>
            </a:r>
            <a:r>
              <a:rPr lang="en-US" sz="1400" dirty="0" smtClean="0">
                <a:latin typeface="Baskerville Old Face" pitchFamily="18" charset="0"/>
              </a:rPr>
              <a:t>Redwood National and State Parks, where she was </a:t>
            </a:r>
            <a:r>
              <a:rPr lang="en-US" sz="1400" dirty="0" smtClean="0">
                <a:latin typeface="Baskerville Old Face" pitchFamily="18" charset="0"/>
              </a:rPr>
              <a:t>homeschooled</a:t>
            </a:r>
            <a:r>
              <a:rPr lang="hr-HR" sz="1400" dirty="0" smtClean="0">
                <a:latin typeface="Baskerville Old Face" pitchFamily="18" charset="0"/>
              </a:rPr>
              <a:t> </a:t>
            </a:r>
            <a:r>
              <a:rPr lang="en-US" sz="1400" dirty="0" smtClean="0">
                <a:latin typeface="Baskerville Old Face" pitchFamily="18" charset="0"/>
              </a:rPr>
              <a:t>by </a:t>
            </a:r>
            <a:r>
              <a:rPr lang="en-US" sz="1400" dirty="0" smtClean="0">
                <a:latin typeface="Baskerville Old Face" pitchFamily="18" charset="0"/>
              </a:rPr>
              <a:t>her hippie parents, Sarah and Mark. </a:t>
            </a:r>
            <a:r>
              <a:rPr lang="en-US" sz="1400" dirty="0" smtClean="0">
                <a:latin typeface="Baskerville Old Face" pitchFamily="18" charset="0"/>
              </a:rPr>
              <a:t>So </a:t>
            </a:r>
            <a:r>
              <a:rPr lang="en-US" sz="1400" dirty="0" smtClean="0">
                <a:latin typeface="Baskerville Old Face" pitchFamily="18" charset="0"/>
              </a:rPr>
              <a:t>when she moves to Crescent City, </a:t>
            </a:r>
            <a:r>
              <a:rPr lang="en-US" sz="1400" dirty="0" smtClean="0">
                <a:latin typeface="Baskerville Old Face" pitchFamily="18" charset="0"/>
              </a:rPr>
              <a:t>California</a:t>
            </a:r>
            <a:r>
              <a:rPr lang="hr-HR" sz="1400" dirty="0" smtClean="0">
                <a:latin typeface="Baskerville Old Face" pitchFamily="18" charset="0"/>
              </a:rPr>
              <a:t> </a:t>
            </a:r>
            <a:r>
              <a:rPr lang="en-US" sz="1400" dirty="0" smtClean="0">
                <a:latin typeface="Baskerville Old Face" pitchFamily="18" charset="0"/>
              </a:rPr>
              <a:t>to </a:t>
            </a:r>
            <a:r>
              <a:rPr lang="en-US" sz="1400" dirty="0" smtClean="0">
                <a:latin typeface="Baskerville Old Face" pitchFamily="18" charset="0"/>
              </a:rPr>
              <a:t>attend public </a:t>
            </a:r>
            <a:r>
              <a:rPr lang="en-US" sz="1400" dirty="0" smtClean="0">
                <a:latin typeface="Baskerville Old Face" pitchFamily="18" charset="0"/>
              </a:rPr>
              <a:t>school</a:t>
            </a:r>
            <a:r>
              <a:rPr lang="hr-HR" sz="1400" dirty="0" smtClean="0">
                <a:latin typeface="Baskerville Old Face" pitchFamily="18" charset="0"/>
              </a:rPr>
              <a:t> </a:t>
            </a:r>
            <a:r>
              <a:rPr lang="en-US" sz="1400" dirty="0" smtClean="0">
                <a:latin typeface="Baskerville Old Face" pitchFamily="18" charset="0"/>
              </a:rPr>
              <a:t>at </a:t>
            </a:r>
            <a:r>
              <a:rPr lang="en-US" sz="1400" dirty="0" smtClean="0">
                <a:latin typeface="Baskerville Old Face" pitchFamily="18" charset="0"/>
              </a:rPr>
              <a:t>Del Norte High </a:t>
            </a:r>
            <a:r>
              <a:rPr lang="en-US" sz="1400" dirty="0" smtClean="0">
                <a:latin typeface="Baskerville Old Face" pitchFamily="18" charset="0"/>
              </a:rPr>
              <a:t>School</a:t>
            </a:r>
            <a:r>
              <a:rPr lang="hr-HR" sz="1400" dirty="0" smtClean="0">
                <a:latin typeface="Baskerville Old Face" pitchFamily="18" charset="0"/>
              </a:rPr>
              <a:t>,</a:t>
            </a:r>
            <a:r>
              <a:rPr lang="en-US" sz="1400" dirty="0" smtClean="0">
                <a:latin typeface="Baskerville Old Face" pitchFamily="18" charset="0"/>
              </a:rPr>
              <a:t> Laurel </a:t>
            </a:r>
            <a:r>
              <a:rPr lang="en-US" sz="1400" dirty="0" smtClean="0">
                <a:latin typeface="Baskerville Old Face" pitchFamily="18" charset="0"/>
              </a:rPr>
              <a:t>has some adjustments to make. The reason for them to move is because of her father buying a bookstore, which was always a dream for the both of her parents. While she misses being outdoors all the time, she's getting along pretty well at her new school and soon befriends David, a handsome and sweet boy who understands Laurel and her strict vegan diet. Things are looking up until a bump between Laurel's shoulders sprouts into a small bud on her </a:t>
            </a:r>
            <a:r>
              <a:rPr lang="en-US" sz="1400" dirty="0" err="1" smtClean="0">
                <a:latin typeface="Baskerville Old Face" pitchFamily="18" charset="0"/>
              </a:rPr>
              <a:t>back.Hesitant</a:t>
            </a:r>
            <a:r>
              <a:rPr lang="en-US" sz="1400" dirty="0" smtClean="0">
                <a:latin typeface="Baskerville Old Face" pitchFamily="18" charset="0"/>
              </a:rPr>
              <a:t> </a:t>
            </a:r>
            <a:r>
              <a:rPr lang="en-US" sz="1400" dirty="0" smtClean="0">
                <a:latin typeface="Baskerville Old Face" pitchFamily="18" charset="0"/>
              </a:rPr>
              <a:t>to confide her recent affliction to her parents, Laurel seeks help from David, and together they investigate the strange phenomenon of her "wings" or blossom. Their only clue is that when she was about three years old, she was found on her parents' doorstep in a basket, with no knowledge of where she came from. It turns out that Laurel is actually a more advanced evolution of a plant; more or less a faerie. The two soon discover that Laurel's whole body is of plant cells and that she is a </a:t>
            </a:r>
            <a:r>
              <a:rPr lang="en-US" sz="1400" dirty="0" err="1" smtClean="0">
                <a:latin typeface="Baskerville Old Face" pitchFamily="18" charset="0"/>
              </a:rPr>
              <a:t>plant.On</a:t>
            </a:r>
            <a:r>
              <a:rPr lang="en-US" sz="1400" dirty="0" smtClean="0">
                <a:latin typeface="Baskerville Old Face" pitchFamily="18" charset="0"/>
              </a:rPr>
              <a:t> </a:t>
            </a:r>
            <a:r>
              <a:rPr lang="en-US" sz="1400" dirty="0" smtClean="0">
                <a:latin typeface="Baskerville Old Face" pitchFamily="18" charset="0"/>
              </a:rPr>
              <a:t>a trip back to the family home, Laurel's world is forever changed when she encounters </a:t>
            </a:r>
            <a:r>
              <a:rPr lang="en-US" sz="1400" dirty="0" err="1" smtClean="0">
                <a:latin typeface="Baskerville Old Face" pitchFamily="18" charset="0"/>
              </a:rPr>
              <a:t>Tamani</a:t>
            </a:r>
            <a:r>
              <a:rPr lang="en-US" sz="1400" dirty="0" smtClean="0">
                <a:latin typeface="Baskerville Old Face" pitchFamily="18" charset="0"/>
              </a:rPr>
              <a:t>. Laurel finds herself inexplicably drawn to him, and he provides many of the answers she has been seeking. It turns out she’s not even human; like </a:t>
            </a:r>
            <a:r>
              <a:rPr lang="en-US" sz="1400" dirty="0" err="1" smtClean="0">
                <a:latin typeface="Baskerville Old Face" pitchFamily="18" charset="0"/>
              </a:rPr>
              <a:t>Tamani</a:t>
            </a:r>
            <a:r>
              <a:rPr lang="en-US" sz="1400" dirty="0" smtClean="0">
                <a:latin typeface="Baskerville Old Face" pitchFamily="18" charset="0"/>
              </a:rPr>
              <a:t>, she’s a faerie. As a scion, a faerie sent to the humans, she was sent to her parents to inherit their land, which holds something very important to the </a:t>
            </a:r>
            <a:r>
              <a:rPr lang="en-US" sz="1400" dirty="0" err="1" smtClean="0">
                <a:latin typeface="Baskerville Old Face" pitchFamily="18" charset="0"/>
              </a:rPr>
              <a:t>fae</a:t>
            </a:r>
            <a:r>
              <a:rPr lang="en-US" sz="1400" dirty="0" smtClean="0">
                <a:latin typeface="Baskerville Old Face" pitchFamily="18" charset="0"/>
              </a:rPr>
              <a:t>. This plan is nearly thwarted when Laurel’s family moves and puts the land up for sale. The gate to </a:t>
            </a:r>
            <a:r>
              <a:rPr lang="en-US" sz="1400" dirty="0" smtClean="0">
                <a:latin typeface="Baskerville Old Face" pitchFamily="18" charset="0"/>
              </a:rPr>
              <a:t>Avalon</a:t>
            </a:r>
            <a:r>
              <a:rPr lang="hr-HR" sz="1400" dirty="0" smtClean="0">
                <a:latin typeface="Baskerville Old Face" pitchFamily="18" charset="0"/>
              </a:rPr>
              <a:t>,</a:t>
            </a:r>
            <a:r>
              <a:rPr lang="en-US" sz="1400" dirty="0" smtClean="0">
                <a:latin typeface="Baskerville Old Face" pitchFamily="18" charset="0"/>
              </a:rPr>
              <a:t> </a:t>
            </a:r>
            <a:r>
              <a:rPr lang="en-US" sz="1400" dirty="0" smtClean="0">
                <a:latin typeface="Baskerville Old Face" pitchFamily="18" charset="0"/>
              </a:rPr>
              <a:t>which the faeries have protected for ages, is now threatened, and Laurel must help save the faeries' secret, protect her family, sort out her confused feelings for David and </a:t>
            </a:r>
            <a:r>
              <a:rPr lang="en-US" sz="1400" dirty="0" err="1" smtClean="0">
                <a:latin typeface="Baskerville Old Face" pitchFamily="18" charset="0"/>
              </a:rPr>
              <a:t>Tamani</a:t>
            </a:r>
            <a:r>
              <a:rPr lang="en-US" sz="1400" dirty="0" smtClean="0">
                <a:latin typeface="Baskerville Old Face" pitchFamily="18" charset="0"/>
              </a:rPr>
              <a:t>, and figure out her own identity—and her place in both worlds.</a:t>
            </a:r>
          </a:p>
          <a:p>
            <a:endParaRPr lang="hr-HR" sz="1400" dirty="0">
              <a:latin typeface="Baskerville Old Face" pitchFamily="18" charset="0"/>
            </a:endParaRPr>
          </a:p>
        </p:txBody>
      </p:sp>
      <p:pic>
        <p:nvPicPr>
          <p:cNvPr id="5" name="Picture 2" descr="C:\Documents and Settings\User\Local Settings\Temporary Internet Files\Content.IE5\I24JH09S\alicia_enchantix_wings_contest_entry_by_mermaid_at_heart-d52bi5t[1].png"/>
          <p:cNvPicPr>
            <a:picLocks noChangeAspect="1" noChangeArrowheads="1"/>
          </p:cNvPicPr>
          <p:nvPr/>
        </p:nvPicPr>
        <p:blipFill>
          <a:blip r:embed="rId2" cstate="print"/>
          <a:srcRect/>
          <a:stretch>
            <a:fillRect/>
          </a:stretch>
        </p:blipFill>
        <p:spPr bwMode="auto">
          <a:xfrm rot="2142198">
            <a:off x="7602056" y="322250"/>
            <a:ext cx="1403128" cy="9276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7498080" cy="1143000"/>
          </a:xfrm>
        </p:spPr>
        <p:txBody>
          <a:bodyPr>
            <a:noAutofit/>
          </a:bodyPr>
          <a:lstStyle/>
          <a:p>
            <a:r>
              <a:rPr lang="hr-HR" sz="7200" dirty="0" smtClean="0">
                <a:latin typeface="Baskerville Old Face" pitchFamily="18" charset="0"/>
              </a:rPr>
              <a:t>The Wings series</a:t>
            </a:r>
            <a:endParaRPr lang="hr-HR" sz="7200" dirty="0">
              <a:latin typeface="Baskerville Old Face" pitchFamily="18" charset="0"/>
            </a:endParaRPr>
          </a:p>
        </p:txBody>
      </p:sp>
      <p:pic>
        <p:nvPicPr>
          <p:cNvPr id="8" name="Picture 7" descr="1.jpg"/>
          <p:cNvPicPr>
            <a:picLocks noChangeAspect="1"/>
          </p:cNvPicPr>
          <p:nvPr/>
        </p:nvPicPr>
        <p:blipFill>
          <a:blip r:embed="rId2"/>
          <a:stretch>
            <a:fillRect/>
          </a:stretch>
        </p:blipFill>
        <p:spPr>
          <a:xfrm>
            <a:off x="1071538" y="1857364"/>
            <a:ext cx="1857846" cy="2814637"/>
          </a:xfrm>
          <a:prstGeom prst="rect">
            <a:avLst/>
          </a:prstGeom>
        </p:spPr>
      </p:pic>
      <p:pic>
        <p:nvPicPr>
          <p:cNvPr id="9" name="Picture 8" descr="2.jpg"/>
          <p:cNvPicPr>
            <a:picLocks noChangeAspect="1"/>
          </p:cNvPicPr>
          <p:nvPr/>
        </p:nvPicPr>
        <p:blipFill>
          <a:blip r:embed="rId3"/>
          <a:stretch>
            <a:fillRect/>
          </a:stretch>
        </p:blipFill>
        <p:spPr>
          <a:xfrm>
            <a:off x="3071802" y="1857364"/>
            <a:ext cx="1857388" cy="2790344"/>
          </a:xfrm>
          <a:prstGeom prst="rect">
            <a:avLst/>
          </a:prstGeom>
        </p:spPr>
      </p:pic>
      <p:pic>
        <p:nvPicPr>
          <p:cNvPr id="10" name="Picture 9" descr="3.jpg"/>
          <p:cNvPicPr>
            <a:picLocks noChangeAspect="1"/>
          </p:cNvPicPr>
          <p:nvPr/>
        </p:nvPicPr>
        <p:blipFill>
          <a:blip r:embed="rId4"/>
          <a:stretch>
            <a:fillRect/>
          </a:stretch>
        </p:blipFill>
        <p:spPr>
          <a:xfrm>
            <a:off x="5072066" y="1857364"/>
            <a:ext cx="1838998" cy="2786082"/>
          </a:xfrm>
          <a:prstGeom prst="rect">
            <a:avLst/>
          </a:prstGeom>
        </p:spPr>
      </p:pic>
      <p:pic>
        <p:nvPicPr>
          <p:cNvPr id="11" name="Picture 10" descr="4.jpg"/>
          <p:cNvPicPr>
            <a:picLocks noChangeAspect="1"/>
          </p:cNvPicPr>
          <p:nvPr/>
        </p:nvPicPr>
        <p:blipFill>
          <a:blip r:embed="rId5"/>
          <a:stretch>
            <a:fillRect/>
          </a:stretch>
        </p:blipFill>
        <p:spPr>
          <a:xfrm>
            <a:off x="7072330" y="1857364"/>
            <a:ext cx="1857388" cy="2786082"/>
          </a:xfrm>
          <a:prstGeom prst="rect">
            <a:avLst/>
          </a:prstGeom>
        </p:spPr>
      </p:pic>
      <p:pic>
        <p:nvPicPr>
          <p:cNvPr id="14" name="Picture 2" descr="C:\Documents and Settings\User\Local Settings\Temporary Internet Files\Content.IE5\I24JH09S\alicia_enchantix_wings_contest_entry_by_mermaid_at_heart-d52bi5t[1].png"/>
          <p:cNvPicPr>
            <a:picLocks noChangeAspect="1" noChangeArrowheads="1"/>
          </p:cNvPicPr>
          <p:nvPr/>
        </p:nvPicPr>
        <p:blipFill>
          <a:blip r:embed="rId6" cstate="print"/>
          <a:srcRect/>
          <a:stretch>
            <a:fillRect/>
          </a:stretch>
        </p:blipFill>
        <p:spPr bwMode="auto">
          <a:xfrm rot="2142198">
            <a:off x="7602057" y="322251"/>
            <a:ext cx="1403128" cy="9276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357430"/>
            <a:ext cx="7406640" cy="1472184"/>
          </a:xfrm>
        </p:spPr>
        <p:txBody>
          <a:bodyPr>
            <a:noAutofit/>
          </a:bodyPr>
          <a:lstStyle/>
          <a:p>
            <a:r>
              <a:rPr lang="hr-HR" sz="16600" dirty="0" smtClean="0">
                <a:latin typeface="Baskerville Old Face" pitchFamily="18" charset="0"/>
              </a:rPr>
              <a:t>The end</a:t>
            </a:r>
            <a:endParaRPr lang="hr-HR" sz="16600" dirty="0">
              <a:latin typeface="Baskerville Old Face" pitchFamily="18" charset="0"/>
            </a:endParaRPr>
          </a:p>
        </p:txBody>
      </p:sp>
      <p:sp>
        <p:nvSpPr>
          <p:cNvPr id="3" name="Subtitle 2"/>
          <p:cNvSpPr>
            <a:spLocks noGrp="1"/>
          </p:cNvSpPr>
          <p:nvPr>
            <p:ph type="subTitle" idx="1"/>
          </p:nvPr>
        </p:nvSpPr>
        <p:spPr>
          <a:xfrm>
            <a:off x="1857356" y="4572008"/>
            <a:ext cx="7406640" cy="1752600"/>
          </a:xfrm>
        </p:spPr>
        <p:txBody>
          <a:bodyPr/>
          <a:lstStyle/>
          <a:p>
            <a:endParaRPr lang="hr-HR" dirty="0"/>
          </a:p>
        </p:txBody>
      </p:sp>
      <p:pic>
        <p:nvPicPr>
          <p:cNvPr id="4" name="Picture 2" descr="C:\Documents and Settings\User\Local Settings\Temporary Internet Files\Content.IE5\I24JH09S\alicia_enchantix_wings_contest_entry_by_mermaid_at_heart-d52bi5t[1].png"/>
          <p:cNvPicPr>
            <a:picLocks noChangeAspect="1" noChangeArrowheads="1"/>
          </p:cNvPicPr>
          <p:nvPr/>
        </p:nvPicPr>
        <p:blipFill>
          <a:blip r:embed="rId2" cstate="print"/>
          <a:srcRect/>
          <a:stretch>
            <a:fillRect/>
          </a:stretch>
        </p:blipFill>
        <p:spPr bwMode="auto">
          <a:xfrm rot="2142198">
            <a:off x="7602056" y="322251"/>
            <a:ext cx="1403128" cy="92762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TotalTime>
  <Words>538</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Wings</vt:lpstr>
      <vt:lpstr>Aprilynne Pike</vt:lpstr>
      <vt:lpstr>Plot summary</vt:lpstr>
      <vt:lpstr>The Wings series</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WINGS</dc:title>
  <dc:creator>User</dc:creator>
  <cp:lastModifiedBy>User</cp:lastModifiedBy>
  <cp:revision>9</cp:revision>
  <dcterms:created xsi:type="dcterms:W3CDTF">2015-03-01T16:09:02Z</dcterms:created>
  <dcterms:modified xsi:type="dcterms:W3CDTF">2015-03-01T17:25:37Z</dcterms:modified>
</cp:coreProperties>
</file>