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80C0E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11" autoAdjust="0"/>
    <p:restoredTop sz="94660"/>
  </p:normalViewPr>
  <p:slideViewPr>
    <p:cSldViewPr>
      <p:cViewPr varScale="1">
        <p:scale>
          <a:sx n="68" d="100"/>
          <a:sy n="68" d="100"/>
        </p:scale>
        <p:origin x="-156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dirty="0"/>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DC400-06DB-48FC-93E1-BB4C5484BF38}" type="datetimeFigureOut">
              <a:rPr lang="sr-Latn-CS" smtClean="0"/>
              <a:pPr/>
              <a:t>22.2.2016</a:t>
            </a:fld>
            <a:endParaRPr lang="hr-HR" dirty="0"/>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dirty="0"/>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dirty="0"/>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CB829-7620-4578-A09D-7D5D90B3EE02}" type="slidenum">
              <a:rPr lang="hr-HR" smtClean="0"/>
              <a:pPr/>
              <a:t>‹#›</a:t>
            </a:fld>
            <a:endParaRPr lang="hr-H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normAutofit/>
          </a:bodyPr>
          <a:lstStyle/>
          <a:p>
            <a:endParaRPr lang="hr-HR" dirty="0"/>
          </a:p>
        </p:txBody>
      </p:sp>
      <p:sp>
        <p:nvSpPr>
          <p:cNvPr id="4" name="Rezervirano mjesto broja slajda 3"/>
          <p:cNvSpPr>
            <a:spLocks noGrp="1"/>
          </p:cNvSpPr>
          <p:nvPr>
            <p:ph type="sldNum" sz="quarter" idx="10"/>
          </p:nvPr>
        </p:nvSpPr>
        <p:spPr/>
        <p:txBody>
          <a:bodyPr/>
          <a:lstStyle/>
          <a:p>
            <a:fld id="{27DCB829-7620-4578-A09D-7D5D90B3EE02}" type="slidenum">
              <a:rPr lang="hr-HR" smtClean="0"/>
              <a:pPr/>
              <a:t>12</a:t>
            </a:fld>
            <a:endParaRPr lang="hr-H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hr-HR" smtClean="0"/>
              <a:t>Kliknite da biste uredili stil naslova matrice</a:t>
            </a:r>
            <a:endParaRPr lang="hr-H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hr-HR"/>
          </a:p>
        </p:txBody>
      </p:sp>
      <p:sp>
        <p:nvSpPr>
          <p:cNvPr id="4" name="Rezervirano mjesto datuma 3"/>
          <p:cNvSpPr>
            <a:spLocks noGrp="1"/>
          </p:cNvSpPr>
          <p:nvPr>
            <p:ph type="dt" sz="half" idx="10"/>
          </p:nvPr>
        </p:nvSpPr>
        <p:spPr/>
        <p:txBody>
          <a:bodyPr/>
          <a:lstStyle/>
          <a:p>
            <a:fld id="{A757F3C0-6A24-4DA4-9DBB-49250BDB7A03}" type="datetimeFigureOut">
              <a:rPr lang="sr-Latn-CS" smtClean="0"/>
              <a:pPr/>
              <a:t>22.2.2016</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C407885E-DDF2-4E39-873F-79C1FD5BECE5}" type="slidenum">
              <a:rPr lang="hr-HR" smtClean="0"/>
              <a:pPr/>
              <a:t>‹#›</a:t>
            </a:fld>
            <a:endParaRPr lang="hr-H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757F3C0-6A24-4DA4-9DBB-49250BDB7A03}" type="datetimeFigureOut">
              <a:rPr lang="sr-Latn-CS" smtClean="0"/>
              <a:pPr/>
              <a:t>22.2.2016</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C407885E-DDF2-4E39-873F-79C1FD5BECE5}" type="slidenum">
              <a:rPr lang="hr-HR" smtClean="0"/>
              <a:pPr/>
              <a:t>‹#›</a:t>
            </a:fld>
            <a:endParaRPr lang="hr-H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274638"/>
            <a:ext cx="2057400" cy="5851525"/>
          </a:xfrm>
        </p:spPr>
        <p:txBody>
          <a:bodyPr vert="eaVert"/>
          <a:lstStyle/>
          <a:p>
            <a:r>
              <a:rPr lang="hr-HR" smtClean="0"/>
              <a:t>Kliknite da biste uredili stil naslova matrice</a:t>
            </a:r>
            <a:endParaRPr lang="hr-HR"/>
          </a:p>
        </p:txBody>
      </p:sp>
      <p:sp>
        <p:nvSpPr>
          <p:cNvPr id="3" name="Rezervirano mjesto okomitog teksta 2"/>
          <p:cNvSpPr>
            <a:spLocks noGrp="1"/>
          </p:cNvSpPr>
          <p:nvPr>
            <p:ph type="body" orient="vert" idx="1"/>
          </p:nvPr>
        </p:nvSpPr>
        <p:spPr>
          <a:xfrm>
            <a:off x="457200" y="274638"/>
            <a:ext cx="6019800" cy="5851525"/>
          </a:xfrm>
        </p:spPr>
        <p:txBody>
          <a:bodyPr vert="eaVert"/>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757F3C0-6A24-4DA4-9DBB-49250BDB7A03}" type="datetimeFigureOut">
              <a:rPr lang="sr-Latn-CS" smtClean="0"/>
              <a:pPr/>
              <a:t>22.2.2016</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C407885E-DDF2-4E39-873F-79C1FD5BECE5}" type="slidenum">
              <a:rPr lang="hr-HR" smtClean="0"/>
              <a:pPr/>
              <a:t>‹#›</a:t>
            </a:fld>
            <a:endParaRPr lang="hr-H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idx="1"/>
          </p:nvPr>
        </p:nvSpPr>
        <p:spPr/>
        <p:txBody>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10"/>
          </p:nvPr>
        </p:nvSpPr>
        <p:spPr/>
        <p:txBody>
          <a:bodyPr/>
          <a:lstStyle/>
          <a:p>
            <a:fld id="{A757F3C0-6A24-4DA4-9DBB-49250BDB7A03}" type="datetimeFigureOut">
              <a:rPr lang="sr-Latn-CS" smtClean="0"/>
              <a:pPr/>
              <a:t>22.2.2016</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C407885E-DDF2-4E39-873F-79C1FD5BECE5}" type="slidenum">
              <a:rPr lang="hr-HR" smtClean="0"/>
              <a:pPr/>
              <a:t>‹#›</a:t>
            </a:fld>
            <a:endParaRPr lang="hr-H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Kliknite da biste uredili stilove teksta matrice</a:t>
            </a:r>
          </a:p>
        </p:txBody>
      </p:sp>
      <p:sp>
        <p:nvSpPr>
          <p:cNvPr id="4" name="Rezervirano mjesto datuma 3"/>
          <p:cNvSpPr>
            <a:spLocks noGrp="1"/>
          </p:cNvSpPr>
          <p:nvPr>
            <p:ph type="dt" sz="half" idx="10"/>
          </p:nvPr>
        </p:nvSpPr>
        <p:spPr/>
        <p:txBody>
          <a:bodyPr/>
          <a:lstStyle/>
          <a:p>
            <a:fld id="{A757F3C0-6A24-4DA4-9DBB-49250BDB7A03}" type="datetimeFigureOut">
              <a:rPr lang="sr-Latn-CS" smtClean="0"/>
              <a:pPr/>
              <a:t>22.2.2016</a:t>
            </a:fld>
            <a:endParaRPr lang="hr-HR" dirty="0"/>
          </a:p>
        </p:txBody>
      </p:sp>
      <p:sp>
        <p:nvSpPr>
          <p:cNvPr id="5" name="Rezervirano mjesto podnožja 4"/>
          <p:cNvSpPr>
            <a:spLocks noGrp="1"/>
          </p:cNvSpPr>
          <p:nvPr>
            <p:ph type="ftr" sz="quarter" idx="11"/>
          </p:nvPr>
        </p:nvSpPr>
        <p:spPr/>
        <p:txBody>
          <a:bodyPr/>
          <a:lstStyle/>
          <a:p>
            <a:endParaRPr lang="hr-HR" dirty="0"/>
          </a:p>
        </p:txBody>
      </p:sp>
      <p:sp>
        <p:nvSpPr>
          <p:cNvPr id="6" name="Rezervirano mjesto broja slajda 5"/>
          <p:cNvSpPr>
            <a:spLocks noGrp="1"/>
          </p:cNvSpPr>
          <p:nvPr>
            <p:ph type="sldNum" sz="quarter" idx="12"/>
          </p:nvPr>
        </p:nvSpPr>
        <p:spPr/>
        <p:txBody>
          <a:bodyPr/>
          <a:lstStyle/>
          <a:p>
            <a:fld id="{C407885E-DDF2-4E39-873F-79C1FD5BECE5}" type="slidenum">
              <a:rPr lang="hr-HR" smtClean="0"/>
              <a:pPr/>
              <a:t>‹#›</a:t>
            </a:fld>
            <a:endParaRPr lang="hr-H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sadržaja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sadržaja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datuma 4"/>
          <p:cNvSpPr>
            <a:spLocks noGrp="1"/>
          </p:cNvSpPr>
          <p:nvPr>
            <p:ph type="dt" sz="half" idx="10"/>
          </p:nvPr>
        </p:nvSpPr>
        <p:spPr/>
        <p:txBody>
          <a:bodyPr/>
          <a:lstStyle/>
          <a:p>
            <a:fld id="{A757F3C0-6A24-4DA4-9DBB-49250BDB7A03}" type="datetimeFigureOut">
              <a:rPr lang="sr-Latn-CS" smtClean="0"/>
              <a:pPr/>
              <a:t>22.2.2016</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C407885E-DDF2-4E39-873F-79C1FD5BECE5}" type="slidenum">
              <a:rPr lang="hr-HR" smtClean="0"/>
              <a:pPr/>
              <a:t>‹#›</a:t>
            </a:fld>
            <a:endParaRPr lang="hr-H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4" name="Rezervirano mjesto sadržaja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5" name="Rezervirano mjesto tekst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Kliknite da biste uredili stilove teksta matrice</a:t>
            </a:r>
          </a:p>
        </p:txBody>
      </p:sp>
      <p:sp>
        <p:nvSpPr>
          <p:cNvPr id="6" name="Rezervirano mjesto sadržaja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7" name="Rezervirano mjesto datuma 6"/>
          <p:cNvSpPr>
            <a:spLocks noGrp="1"/>
          </p:cNvSpPr>
          <p:nvPr>
            <p:ph type="dt" sz="half" idx="10"/>
          </p:nvPr>
        </p:nvSpPr>
        <p:spPr/>
        <p:txBody>
          <a:bodyPr/>
          <a:lstStyle/>
          <a:p>
            <a:fld id="{A757F3C0-6A24-4DA4-9DBB-49250BDB7A03}" type="datetimeFigureOut">
              <a:rPr lang="sr-Latn-CS" smtClean="0"/>
              <a:pPr/>
              <a:t>22.2.2016</a:t>
            </a:fld>
            <a:endParaRPr lang="hr-HR" dirty="0"/>
          </a:p>
        </p:txBody>
      </p:sp>
      <p:sp>
        <p:nvSpPr>
          <p:cNvPr id="8" name="Rezervirano mjesto podnožja 7"/>
          <p:cNvSpPr>
            <a:spLocks noGrp="1"/>
          </p:cNvSpPr>
          <p:nvPr>
            <p:ph type="ftr" sz="quarter" idx="11"/>
          </p:nvPr>
        </p:nvSpPr>
        <p:spPr/>
        <p:txBody>
          <a:bodyPr/>
          <a:lstStyle/>
          <a:p>
            <a:endParaRPr lang="hr-HR" dirty="0"/>
          </a:p>
        </p:txBody>
      </p:sp>
      <p:sp>
        <p:nvSpPr>
          <p:cNvPr id="9" name="Rezervirano mjesto broja slajda 8"/>
          <p:cNvSpPr>
            <a:spLocks noGrp="1"/>
          </p:cNvSpPr>
          <p:nvPr>
            <p:ph type="sldNum" sz="quarter" idx="12"/>
          </p:nvPr>
        </p:nvSpPr>
        <p:spPr/>
        <p:txBody>
          <a:bodyPr/>
          <a:lstStyle/>
          <a:p>
            <a:fld id="{C407885E-DDF2-4E39-873F-79C1FD5BECE5}" type="slidenum">
              <a:rPr lang="hr-HR" smtClean="0"/>
              <a:pPr/>
              <a:t>‹#›</a:t>
            </a:fld>
            <a:endParaRPr lang="hr-H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Kliknite da biste uredili stil naslova matrice</a:t>
            </a:r>
            <a:endParaRPr lang="hr-HR"/>
          </a:p>
        </p:txBody>
      </p:sp>
      <p:sp>
        <p:nvSpPr>
          <p:cNvPr id="3" name="Rezervirano mjesto datuma 2"/>
          <p:cNvSpPr>
            <a:spLocks noGrp="1"/>
          </p:cNvSpPr>
          <p:nvPr>
            <p:ph type="dt" sz="half" idx="10"/>
          </p:nvPr>
        </p:nvSpPr>
        <p:spPr/>
        <p:txBody>
          <a:bodyPr/>
          <a:lstStyle/>
          <a:p>
            <a:fld id="{A757F3C0-6A24-4DA4-9DBB-49250BDB7A03}" type="datetimeFigureOut">
              <a:rPr lang="sr-Latn-CS" smtClean="0"/>
              <a:pPr/>
              <a:t>22.2.2016</a:t>
            </a:fld>
            <a:endParaRPr lang="hr-HR" dirty="0"/>
          </a:p>
        </p:txBody>
      </p:sp>
      <p:sp>
        <p:nvSpPr>
          <p:cNvPr id="4" name="Rezervirano mjesto podnožja 3"/>
          <p:cNvSpPr>
            <a:spLocks noGrp="1"/>
          </p:cNvSpPr>
          <p:nvPr>
            <p:ph type="ftr" sz="quarter" idx="11"/>
          </p:nvPr>
        </p:nvSpPr>
        <p:spPr/>
        <p:txBody>
          <a:bodyPr/>
          <a:lstStyle/>
          <a:p>
            <a:endParaRPr lang="hr-HR" dirty="0"/>
          </a:p>
        </p:txBody>
      </p:sp>
      <p:sp>
        <p:nvSpPr>
          <p:cNvPr id="5" name="Rezervirano mjesto broja slajda 4"/>
          <p:cNvSpPr>
            <a:spLocks noGrp="1"/>
          </p:cNvSpPr>
          <p:nvPr>
            <p:ph type="sldNum" sz="quarter" idx="12"/>
          </p:nvPr>
        </p:nvSpPr>
        <p:spPr/>
        <p:txBody>
          <a:bodyPr/>
          <a:lstStyle/>
          <a:p>
            <a:fld id="{C407885E-DDF2-4E39-873F-79C1FD5BECE5}" type="slidenum">
              <a:rPr lang="hr-HR" smtClean="0"/>
              <a:pPr/>
              <a:t>‹#›</a:t>
            </a:fld>
            <a:endParaRPr lang="hr-H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A757F3C0-6A24-4DA4-9DBB-49250BDB7A03}" type="datetimeFigureOut">
              <a:rPr lang="sr-Latn-CS" smtClean="0"/>
              <a:pPr/>
              <a:t>22.2.2016</a:t>
            </a:fld>
            <a:endParaRPr lang="hr-HR" dirty="0"/>
          </a:p>
        </p:txBody>
      </p:sp>
      <p:sp>
        <p:nvSpPr>
          <p:cNvPr id="3" name="Rezervirano mjesto podnožja 2"/>
          <p:cNvSpPr>
            <a:spLocks noGrp="1"/>
          </p:cNvSpPr>
          <p:nvPr>
            <p:ph type="ftr" sz="quarter" idx="11"/>
          </p:nvPr>
        </p:nvSpPr>
        <p:spPr/>
        <p:txBody>
          <a:bodyPr/>
          <a:lstStyle/>
          <a:p>
            <a:endParaRPr lang="hr-HR" dirty="0"/>
          </a:p>
        </p:txBody>
      </p:sp>
      <p:sp>
        <p:nvSpPr>
          <p:cNvPr id="4" name="Rezervirano mjesto broja slajda 3"/>
          <p:cNvSpPr>
            <a:spLocks noGrp="1"/>
          </p:cNvSpPr>
          <p:nvPr>
            <p:ph type="sldNum" sz="quarter" idx="12"/>
          </p:nvPr>
        </p:nvSpPr>
        <p:spPr/>
        <p:txBody>
          <a:bodyPr/>
          <a:lstStyle/>
          <a:p>
            <a:fld id="{C407885E-DDF2-4E39-873F-79C1FD5BECE5}" type="slidenum">
              <a:rPr lang="hr-HR" smtClean="0"/>
              <a:pPr/>
              <a:t>‹#›</a:t>
            </a:fld>
            <a:endParaRPr lang="hr-H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hr-HR" smtClean="0"/>
              <a:t>Kliknite da biste uredili stil naslova matrice</a:t>
            </a:r>
            <a:endParaRPr lang="hr-HR"/>
          </a:p>
        </p:txBody>
      </p:sp>
      <p:sp>
        <p:nvSpPr>
          <p:cNvPr id="3" name="Rezervirano mjesto sadržaja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tekst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A757F3C0-6A24-4DA4-9DBB-49250BDB7A03}" type="datetimeFigureOut">
              <a:rPr lang="sr-Latn-CS" smtClean="0"/>
              <a:pPr/>
              <a:t>22.2.2016</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C407885E-DDF2-4E39-873F-79C1FD5BECE5}" type="slidenum">
              <a:rPr lang="hr-HR" smtClean="0"/>
              <a:pPr/>
              <a:t>‹#›</a:t>
            </a:fld>
            <a:endParaRPr lang="hr-H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hr-HR" smtClean="0"/>
              <a:t>Kliknite da biste uredili stil naslova matrice</a:t>
            </a:r>
            <a:endParaRPr lang="hr-HR"/>
          </a:p>
        </p:txBody>
      </p:sp>
      <p:sp>
        <p:nvSpPr>
          <p:cNvPr id="3" name="Rezervirano mjesto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dirty="0"/>
          </a:p>
        </p:txBody>
      </p:sp>
      <p:sp>
        <p:nvSpPr>
          <p:cNvPr id="4" name="Rezervirano mjesto tekst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Kliknite da biste uredili stilove teksta matrice</a:t>
            </a:r>
          </a:p>
        </p:txBody>
      </p:sp>
      <p:sp>
        <p:nvSpPr>
          <p:cNvPr id="5" name="Rezervirano mjesto datuma 4"/>
          <p:cNvSpPr>
            <a:spLocks noGrp="1"/>
          </p:cNvSpPr>
          <p:nvPr>
            <p:ph type="dt" sz="half" idx="10"/>
          </p:nvPr>
        </p:nvSpPr>
        <p:spPr/>
        <p:txBody>
          <a:bodyPr/>
          <a:lstStyle/>
          <a:p>
            <a:fld id="{A757F3C0-6A24-4DA4-9DBB-49250BDB7A03}" type="datetimeFigureOut">
              <a:rPr lang="sr-Latn-CS" smtClean="0"/>
              <a:pPr/>
              <a:t>22.2.2016</a:t>
            </a:fld>
            <a:endParaRPr lang="hr-HR" dirty="0"/>
          </a:p>
        </p:txBody>
      </p:sp>
      <p:sp>
        <p:nvSpPr>
          <p:cNvPr id="6" name="Rezervirano mjesto podnožja 5"/>
          <p:cNvSpPr>
            <a:spLocks noGrp="1"/>
          </p:cNvSpPr>
          <p:nvPr>
            <p:ph type="ftr" sz="quarter" idx="11"/>
          </p:nvPr>
        </p:nvSpPr>
        <p:spPr/>
        <p:txBody>
          <a:bodyPr/>
          <a:lstStyle/>
          <a:p>
            <a:endParaRPr lang="hr-HR" dirty="0"/>
          </a:p>
        </p:txBody>
      </p:sp>
      <p:sp>
        <p:nvSpPr>
          <p:cNvPr id="7" name="Rezervirano mjesto broja slajda 6"/>
          <p:cNvSpPr>
            <a:spLocks noGrp="1"/>
          </p:cNvSpPr>
          <p:nvPr>
            <p:ph type="sldNum" sz="quarter" idx="12"/>
          </p:nvPr>
        </p:nvSpPr>
        <p:spPr/>
        <p:txBody>
          <a:bodyPr/>
          <a:lstStyle/>
          <a:p>
            <a:fld id="{C407885E-DDF2-4E39-873F-79C1FD5BECE5}" type="slidenum">
              <a:rPr lang="hr-HR" smtClean="0"/>
              <a:pPr/>
              <a:t>‹#›</a:t>
            </a:fld>
            <a:endParaRPr lang="hr-H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r-HR" smtClean="0"/>
              <a:t>Kliknite da biste uredili stil naslova matrice</a:t>
            </a:r>
            <a:endParaRPr lang="hr-HR"/>
          </a:p>
        </p:txBody>
      </p:sp>
      <p:sp>
        <p:nvSpPr>
          <p:cNvPr id="3" name="Rezervirano mjesto tekst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4" name="Rezervirano mjesto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7F3C0-6A24-4DA4-9DBB-49250BDB7A03}" type="datetimeFigureOut">
              <a:rPr lang="sr-Latn-CS" smtClean="0"/>
              <a:pPr/>
              <a:t>22.2.2016</a:t>
            </a:fld>
            <a:endParaRPr lang="hr-HR" dirty="0"/>
          </a:p>
        </p:txBody>
      </p:sp>
      <p:sp>
        <p:nvSpPr>
          <p:cNvPr id="5" name="Rezervirano mjesto podnožj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dirty="0"/>
          </a:p>
        </p:txBody>
      </p:sp>
      <p:sp>
        <p:nvSpPr>
          <p:cNvPr id="6" name="Rezervirano mjesto broja slajd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7885E-DDF2-4E39-873F-79C1FD5BECE5}" type="slidenum">
              <a:rPr lang="hr-HR" smtClean="0"/>
              <a:pPr/>
              <a:t>‹#›</a:t>
            </a:fld>
            <a:endParaRPr lang="hr-H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33000" r="-33000"/>
          </a:stretch>
        </a:blipFill>
        <a:effectLst/>
      </p:bgPr>
    </p:bg>
    <p:spTree>
      <p:nvGrpSpPr>
        <p:cNvPr id="1" name=""/>
        <p:cNvGrpSpPr/>
        <p:nvPr/>
      </p:nvGrpSpPr>
      <p:grpSpPr>
        <a:xfrm>
          <a:off x="0" y="0"/>
          <a:ext cx="0" cy="0"/>
          <a:chOff x="0" y="0"/>
          <a:chExt cx="0" cy="0"/>
        </a:xfrm>
      </p:grpSpPr>
      <p:sp>
        <p:nvSpPr>
          <p:cNvPr id="3" name="Podnaslov 2"/>
          <p:cNvSpPr>
            <a:spLocks noGrp="1"/>
          </p:cNvSpPr>
          <p:nvPr>
            <p:ph type="subTitle" idx="1"/>
          </p:nvPr>
        </p:nvSpPr>
        <p:spPr>
          <a:xfrm>
            <a:off x="742936" y="4929198"/>
            <a:ext cx="8401064" cy="1752600"/>
          </a:xfrm>
        </p:spPr>
        <p:txBody>
          <a:bodyPr>
            <a:normAutofit fontScale="85000" lnSpcReduction="20000"/>
          </a:bodyPr>
          <a:lstStyle/>
          <a:p>
            <a:endParaRPr lang="hr-HR" b="1" dirty="0" smtClean="0">
              <a:solidFill>
                <a:schemeClr val="bg1"/>
              </a:solidFill>
              <a:latin typeface="Bradley Hand ITC" pitchFamily="66" charset="0"/>
            </a:endParaRPr>
          </a:p>
          <a:p>
            <a:endParaRPr lang="hr-HR" b="1" dirty="0">
              <a:solidFill>
                <a:schemeClr val="bg1"/>
              </a:solidFill>
              <a:latin typeface="Bradley Hand ITC" pitchFamily="66" charset="0"/>
            </a:endParaRPr>
          </a:p>
          <a:p>
            <a:r>
              <a:rPr lang="hr-HR" b="1" dirty="0" smtClean="0">
                <a:solidFill>
                  <a:schemeClr val="bg1"/>
                </a:solidFill>
                <a:latin typeface="Bradley Hand ITC" pitchFamily="66" charset="0"/>
              </a:rPr>
              <a:t>              </a:t>
            </a:r>
          </a:p>
          <a:p>
            <a:r>
              <a:rPr lang="hr-HR" b="1" dirty="0">
                <a:solidFill>
                  <a:schemeClr val="bg1"/>
                </a:solidFill>
                <a:latin typeface="Bradley Hand ITC" pitchFamily="66" charset="0"/>
              </a:rPr>
              <a:t> </a:t>
            </a:r>
            <a:r>
              <a:rPr lang="hr-HR" b="1" dirty="0" smtClean="0">
                <a:solidFill>
                  <a:schemeClr val="bg1"/>
                </a:solidFill>
                <a:latin typeface="Bradley Hand ITC" pitchFamily="66" charset="0"/>
              </a:rPr>
              <a:t>                         By: Arika,Zorica,Marita,Patrizia,Nina   </a:t>
            </a:r>
            <a:endParaRPr lang="hr-HR" b="1" dirty="0">
              <a:solidFill>
                <a:schemeClr val="bg1"/>
              </a:solidFill>
              <a:latin typeface="Bradley Hand ITC"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472518" cy="1143000"/>
          </a:xfrm>
        </p:spPr>
        <p:txBody>
          <a:bodyPr>
            <a:noAutofit/>
          </a:bodyPr>
          <a:lstStyle/>
          <a:p>
            <a:r>
              <a:rPr lang="hr-HR" sz="3200" b="1" dirty="0" smtClean="0">
                <a:latin typeface="Bradley Hand ITC" pitchFamily="66" charset="0"/>
              </a:rPr>
              <a:t>Frannie Lancaster (Laura Dern) and Michael Lancaster (Sam Trammell)</a:t>
            </a:r>
            <a:endParaRPr lang="hr-HR" sz="3200" b="1" dirty="0">
              <a:latin typeface="Bradley Hand ITC" pitchFamily="66" charset="0"/>
            </a:endParaRPr>
          </a:p>
        </p:txBody>
      </p:sp>
      <p:pic>
        <p:nvPicPr>
          <p:cNvPr id="4" name="Rezervirano mjesto sadržaja 3" descr="ttttttttttt.jpg"/>
          <p:cNvPicPr>
            <a:picLocks noGrp="1" noChangeAspect="1"/>
          </p:cNvPicPr>
          <p:nvPr>
            <p:ph idx="1"/>
          </p:nvPr>
        </p:nvPicPr>
        <p:blipFill>
          <a:blip r:embed="rId2" cstate="print"/>
          <a:stretch>
            <a:fillRect/>
          </a:stretch>
        </p:blipFill>
        <p:spPr>
          <a:xfrm>
            <a:off x="357158" y="1571612"/>
            <a:ext cx="8358246" cy="50712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0034" y="571480"/>
            <a:ext cx="8229600" cy="1143000"/>
          </a:xfrm>
        </p:spPr>
        <p:txBody>
          <a:bodyPr>
            <a:normAutofit fontScale="90000"/>
          </a:bodyPr>
          <a:lstStyle/>
          <a:p>
            <a:r>
              <a:rPr lang="hr-HR" sz="4000" b="1" dirty="0" smtClean="0">
                <a:latin typeface="Bradley Hand ITC" pitchFamily="66" charset="0"/>
              </a:rPr>
              <a:t>Isaac (Nat </a:t>
            </a:r>
            <a:r>
              <a:rPr lang="hr-HR" sz="3200" b="1" dirty="0" smtClean="0">
                <a:latin typeface="Bradley Hand ITC" pitchFamily="66" charset="0"/>
              </a:rPr>
              <a:t>Wolff</a:t>
            </a:r>
            <a:r>
              <a:rPr lang="hr-HR" sz="4000" b="1" dirty="0" smtClean="0">
                <a:latin typeface="Bradley Hand ITC" pitchFamily="66" charset="0"/>
              </a:rPr>
              <a:t>) Augustus’s best friend</a:t>
            </a:r>
            <a:endParaRPr lang="hr-HR" sz="4000" b="1" dirty="0">
              <a:latin typeface="Bradley Hand ITC" pitchFamily="66" charset="0"/>
            </a:endParaRPr>
          </a:p>
        </p:txBody>
      </p:sp>
      <p:pic>
        <p:nvPicPr>
          <p:cNvPr id="4" name="Rezervirano mjesto sadržaja 3" descr="GGG.png"/>
          <p:cNvPicPr>
            <a:picLocks noGrp="1" noChangeAspect="1"/>
          </p:cNvPicPr>
          <p:nvPr>
            <p:ph idx="1"/>
          </p:nvPr>
        </p:nvPicPr>
        <p:blipFill>
          <a:blip r:embed="rId2" cstate="print"/>
          <a:stretch>
            <a:fillRect/>
          </a:stretch>
        </p:blipFill>
        <p:spPr>
          <a:xfrm>
            <a:off x="428596" y="2000240"/>
            <a:ext cx="8358246" cy="429220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7" name="Oblak 6"/>
          <p:cNvSpPr/>
          <p:nvPr/>
        </p:nvSpPr>
        <p:spPr>
          <a:xfrm>
            <a:off x="857224" y="1571612"/>
            <a:ext cx="7572428" cy="3786214"/>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dirty="0"/>
          </a:p>
        </p:txBody>
      </p:sp>
      <p:sp>
        <p:nvSpPr>
          <p:cNvPr id="8" name="TekstniOkvir 7"/>
          <p:cNvSpPr txBox="1"/>
          <p:nvPr/>
        </p:nvSpPr>
        <p:spPr>
          <a:xfrm>
            <a:off x="1928794" y="2928934"/>
            <a:ext cx="5857916" cy="1569660"/>
          </a:xfrm>
          <a:prstGeom prst="rect">
            <a:avLst/>
          </a:prstGeom>
          <a:noFill/>
        </p:spPr>
        <p:txBody>
          <a:bodyPr wrap="square" rtlCol="0">
            <a:spAutoFit/>
          </a:bodyPr>
          <a:lstStyle/>
          <a:p>
            <a:r>
              <a:rPr lang="hr-HR" sz="4800" dirty="0" err="1" smtClean="0">
                <a:solidFill>
                  <a:srgbClr val="0099FF"/>
                </a:solidFill>
              </a:rPr>
              <a:t>Quot</a:t>
            </a:r>
            <a:r>
              <a:rPr lang="hr-HR" sz="4800" dirty="0" err="1" smtClean="0">
                <a:solidFill>
                  <a:srgbClr val="0099FF"/>
                </a:solidFill>
              </a:rPr>
              <a:t>ations</a:t>
            </a:r>
            <a:r>
              <a:rPr lang="hr-HR" sz="4800" dirty="0" smtClean="0">
                <a:solidFill>
                  <a:srgbClr val="0099FF"/>
                </a:solidFill>
              </a:rPr>
              <a:t> </a:t>
            </a:r>
            <a:r>
              <a:rPr lang="hr-HR" sz="4800" dirty="0" smtClean="0">
                <a:solidFill>
                  <a:srgbClr val="0099FF"/>
                </a:solidFill>
              </a:rPr>
              <a:t>in the book…</a:t>
            </a:r>
            <a:endParaRPr lang="hr-HR" sz="4800" dirty="0">
              <a:solidFill>
                <a:srgbClr val="0099F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tumblr_myuef60ZyF1rvjgxgo1_128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fault-in-our-stars-8.jpg"/>
          <p:cNvPicPr>
            <a:picLocks noChangeAspect="1"/>
          </p:cNvPicPr>
          <p:nvPr/>
        </p:nvPicPr>
        <p:blipFill>
          <a:blip r:embed="rId2" cstate="print"/>
          <a:stretch>
            <a:fillRect/>
          </a:stretch>
        </p:blipFill>
        <p:spPr>
          <a:xfrm>
            <a:off x="0" y="428604"/>
            <a:ext cx="8520797" cy="550515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descr="tumblr_n1k6swRLS31sbz0e8o3_500.jpg"/>
          <p:cNvPicPr>
            <a:picLocks noChangeAspect="1"/>
          </p:cNvPicPr>
          <p:nvPr/>
        </p:nvPicPr>
        <p:blipFill>
          <a:blip r:embed="rId2" cstate="print"/>
          <a:stretch>
            <a:fillRect/>
          </a:stretch>
        </p:blipFill>
        <p:spPr>
          <a:xfrm>
            <a:off x="0" y="0"/>
            <a:ext cx="9096106"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tumblr_mxt0nrzUzx1r42cito3_1280.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z3yxp5s1k3hnmrcw_v6_.png"/>
          <p:cNvPicPr>
            <a:picLocks noChangeAspect="1"/>
          </p:cNvPicPr>
          <p:nvPr/>
        </p:nvPicPr>
        <p:blipFill>
          <a:blip r:embed="rId2" cstate="print"/>
          <a:stretch>
            <a:fillRect/>
          </a:stretch>
        </p:blipFill>
        <p:spPr>
          <a:xfrm>
            <a:off x="-1" y="-1"/>
            <a:ext cx="9144001" cy="707233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lak 3"/>
          <p:cNvSpPr/>
          <p:nvPr/>
        </p:nvSpPr>
        <p:spPr>
          <a:xfrm>
            <a:off x="2143108" y="1643050"/>
            <a:ext cx="4643470" cy="3571900"/>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hr-HR" dirty="0"/>
          </a:p>
        </p:txBody>
      </p:sp>
      <p:sp>
        <p:nvSpPr>
          <p:cNvPr id="5" name="TekstniOkvir 4"/>
          <p:cNvSpPr txBox="1"/>
          <p:nvPr/>
        </p:nvSpPr>
        <p:spPr>
          <a:xfrm>
            <a:off x="2857488" y="2928934"/>
            <a:ext cx="3857652" cy="830997"/>
          </a:xfrm>
          <a:prstGeom prst="rect">
            <a:avLst/>
          </a:prstGeom>
          <a:noFill/>
        </p:spPr>
        <p:txBody>
          <a:bodyPr wrap="square" rtlCol="0">
            <a:spAutoFit/>
          </a:bodyPr>
          <a:lstStyle/>
          <a:p>
            <a:r>
              <a:rPr lang="hr-HR" sz="4800" b="1" dirty="0" smtClean="0">
                <a:solidFill>
                  <a:srgbClr val="0099FF"/>
                </a:solidFill>
                <a:latin typeface="Bradley Hand ITC" pitchFamily="66" charset="0"/>
              </a:rPr>
              <a:t>The</a:t>
            </a:r>
            <a:r>
              <a:rPr lang="hr-HR" sz="4800" b="1" dirty="0" smtClean="0">
                <a:latin typeface="Bradley Hand ITC" pitchFamily="66" charset="0"/>
              </a:rPr>
              <a:t> </a:t>
            </a:r>
            <a:r>
              <a:rPr lang="hr-HR" sz="4800" b="1" dirty="0" smtClean="0">
                <a:solidFill>
                  <a:srgbClr val="0099FF"/>
                </a:solidFill>
                <a:latin typeface="Bradley Hand ITC" pitchFamily="66" charset="0"/>
              </a:rPr>
              <a:t>End</a:t>
            </a:r>
            <a:r>
              <a:rPr lang="hr-HR" sz="4800" b="1" dirty="0" smtClean="0">
                <a:latin typeface="Bradley Hand ITC" pitchFamily="66" charset="0"/>
              </a:rPr>
              <a:t> </a:t>
            </a:r>
            <a:r>
              <a:rPr lang="hr-HR" sz="4800" b="1" dirty="0" smtClean="0">
                <a:solidFill>
                  <a:srgbClr val="0099FF"/>
                </a:solidFill>
                <a:latin typeface="Bradley Hand ITC" pitchFamily="66" charset="0"/>
                <a:sym typeface="Wingdings" pitchFamily="2" charset="2"/>
              </a:rPr>
              <a:t></a:t>
            </a:r>
            <a:r>
              <a:rPr lang="hr-HR" sz="4800" b="1" dirty="0" smtClean="0">
                <a:latin typeface="Bradley Hand ITC" pitchFamily="66" charset="0"/>
                <a:sym typeface="Wingdings" pitchFamily="2" charset="2"/>
              </a:rPr>
              <a:t></a:t>
            </a:r>
            <a:endParaRPr lang="hr-HR" sz="4800" b="1" dirty="0">
              <a:latin typeface="Bradley Hand ITC" pitchFamily="66" charset="0"/>
            </a:endParaRPr>
          </a:p>
        </p:txBody>
      </p:sp>
      <p:pic>
        <p:nvPicPr>
          <p:cNvPr id="6" name="Slika 5" descr="tumblr_n8wsvpqv2j1qbvkymo1_500.jpg"/>
          <p:cNvPicPr>
            <a:picLocks noChangeAspect="1"/>
          </p:cNvPicPr>
          <p:nvPr/>
        </p:nvPicPr>
        <p:blipFill>
          <a:blip r:embed="rId2" cstate="print"/>
          <a:stretch>
            <a:fillRect/>
          </a:stretch>
        </p:blipFill>
        <p:spPr>
          <a:xfrm>
            <a:off x="0" y="142852"/>
            <a:ext cx="2928957" cy="1857387"/>
          </a:xfrm>
          <a:prstGeom prst="rect">
            <a:avLst/>
          </a:prstGeom>
        </p:spPr>
      </p:pic>
      <p:pic>
        <p:nvPicPr>
          <p:cNvPr id="8" name="Slika 7" descr="il_340x270.567598235_gp5f.jpg"/>
          <p:cNvPicPr>
            <a:picLocks noChangeAspect="1"/>
          </p:cNvPicPr>
          <p:nvPr/>
        </p:nvPicPr>
        <p:blipFill>
          <a:blip r:embed="rId3" cstate="print"/>
          <a:stretch>
            <a:fillRect/>
          </a:stretch>
        </p:blipFill>
        <p:spPr>
          <a:xfrm>
            <a:off x="6215074" y="4357694"/>
            <a:ext cx="2643206" cy="20990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57200" y="928670"/>
            <a:ext cx="5400684" cy="5429288"/>
          </a:xfrm>
        </p:spPr>
        <p:txBody>
          <a:bodyPr/>
          <a:lstStyle/>
          <a:p>
            <a:pPr fontAlgn="t"/>
            <a:r>
              <a:rPr lang="hr-HR" b="1" dirty="0" smtClean="0">
                <a:solidFill>
                  <a:srgbClr val="80C0EC"/>
                </a:solidFill>
                <a:latin typeface="Bradley Hand ITC" pitchFamily="66" charset="0"/>
              </a:rPr>
              <a:t>Author: John Green </a:t>
            </a:r>
          </a:p>
          <a:p>
            <a:pPr fontAlgn="t"/>
            <a:r>
              <a:rPr lang="hr-HR" b="1" dirty="0" smtClean="0">
                <a:solidFill>
                  <a:srgbClr val="80C0EC"/>
                </a:solidFill>
                <a:latin typeface="Bradley Hand ITC" pitchFamily="66" charset="0"/>
              </a:rPr>
              <a:t>Cover artist: Rodrigo Corral</a:t>
            </a:r>
            <a:endParaRPr lang="hr-HR" b="1" dirty="0">
              <a:solidFill>
                <a:srgbClr val="80C0EC"/>
              </a:solidFill>
              <a:latin typeface="Bradley Hand ITC" pitchFamily="66" charset="0"/>
            </a:endParaRPr>
          </a:p>
          <a:p>
            <a:pPr fontAlgn="t"/>
            <a:r>
              <a:rPr lang="hr-HR" b="1" dirty="0" smtClean="0">
                <a:solidFill>
                  <a:srgbClr val="80C0EC"/>
                </a:solidFill>
                <a:latin typeface="Bradley Hand ITC" pitchFamily="66" charset="0"/>
              </a:rPr>
              <a:t>Country: </a:t>
            </a:r>
            <a:r>
              <a:rPr lang="hr-HR" b="1" dirty="0" err="1" smtClean="0">
                <a:solidFill>
                  <a:srgbClr val="80C0EC"/>
                </a:solidFill>
                <a:latin typeface="Bradley Hand ITC" pitchFamily="66" charset="0"/>
              </a:rPr>
              <a:t>the</a:t>
            </a:r>
            <a:r>
              <a:rPr lang="hr-HR" b="1" dirty="0" smtClean="0">
                <a:solidFill>
                  <a:srgbClr val="80C0EC"/>
                </a:solidFill>
                <a:latin typeface="Bradley Hand ITC" pitchFamily="66" charset="0"/>
              </a:rPr>
              <a:t> United </a:t>
            </a:r>
            <a:r>
              <a:rPr lang="hr-HR" b="1" dirty="0" smtClean="0">
                <a:solidFill>
                  <a:srgbClr val="80C0EC"/>
                </a:solidFill>
                <a:latin typeface="Bradley Hand ITC" pitchFamily="66" charset="0"/>
              </a:rPr>
              <a:t>States</a:t>
            </a:r>
          </a:p>
          <a:p>
            <a:pPr fontAlgn="t"/>
            <a:r>
              <a:rPr lang="hr-HR" b="1" dirty="0" smtClean="0">
                <a:solidFill>
                  <a:srgbClr val="80C0EC"/>
                </a:solidFill>
                <a:latin typeface="Bradley Hand ITC" pitchFamily="66" charset="0"/>
              </a:rPr>
              <a:t>Genre: Realistic fiction</a:t>
            </a:r>
          </a:p>
          <a:p>
            <a:r>
              <a:rPr lang="hr-HR" b="1" dirty="0" smtClean="0">
                <a:solidFill>
                  <a:srgbClr val="80C0EC"/>
                </a:solidFill>
                <a:latin typeface="Bradley Hand ITC" pitchFamily="66" charset="0"/>
              </a:rPr>
              <a:t>Publisher: Dutton Books</a:t>
            </a:r>
          </a:p>
          <a:p>
            <a:r>
              <a:rPr lang="hr-HR" b="1" dirty="0" smtClean="0">
                <a:solidFill>
                  <a:srgbClr val="80C0EC"/>
                </a:solidFill>
                <a:latin typeface="Bradley Hand ITC" pitchFamily="66" charset="0"/>
              </a:rPr>
              <a:t>Publication date: January 10, 2012</a:t>
            </a:r>
          </a:p>
          <a:p>
            <a:r>
              <a:rPr lang="hr-HR" b="1" dirty="0" smtClean="0">
                <a:solidFill>
                  <a:srgbClr val="80C0EC"/>
                </a:solidFill>
                <a:latin typeface="Bradley Hand ITC" pitchFamily="66" charset="0"/>
              </a:rPr>
              <a:t>Pages: 313</a:t>
            </a:r>
            <a:endParaRPr lang="hr-HR" b="1" dirty="0">
              <a:solidFill>
                <a:srgbClr val="80C0EC"/>
              </a:solidFill>
              <a:latin typeface="Bradley Hand ITC" pitchFamily="66" charset="0"/>
            </a:endParaRPr>
          </a:p>
        </p:txBody>
      </p:sp>
      <p:pic>
        <p:nvPicPr>
          <p:cNvPr id="5" name="Slika 4" descr="johnnn.jpg"/>
          <p:cNvPicPr>
            <a:picLocks noChangeAspect="1"/>
          </p:cNvPicPr>
          <p:nvPr/>
        </p:nvPicPr>
        <p:blipFill>
          <a:blip r:embed="rId2" cstate="print"/>
          <a:stretch>
            <a:fillRect/>
          </a:stretch>
        </p:blipFill>
        <p:spPr>
          <a:xfrm>
            <a:off x="5786446" y="857232"/>
            <a:ext cx="3071834" cy="50006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4" name="Oblak 3"/>
          <p:cNvSpPr/>
          <p:nvPr/>
        </p:nvSpPr>
        <p:spPr>
          <a:xfrm>
            <a:off x="500034" y="1357298"/>
            <a:ext cx="8143932" cy="5143536"/>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
        <p:nvSpPr>
          <p:cNvPr id="2" name="Naslov 1"/>
          <p:cNvSpPr>
            <a:spLocks noGrp="1"/>
          </p:cNvSpPr>
          <p:nvPr>
            <p:ph type="title"/>
          </p:nvPr>
        </p:nvSpPr>
        <p:spPr>
          <a:xfrm>
            <a:off x="642910" y="214290"/>
            <a:ext cx="8229600" cy="1143000"/>
          </a:xfrm>
        </p:spPr>
        <p:txBody>
          <a:bodyPr>
            <a:normAutofit/>
          </a:bodyPr>
          <a:lstStyle/>
          <a:p>
            <a:r>
              <a:rPr lang="hr-HR" sz="6000" b="1" dirty="0" smtClean="0">
                <a:latin typeface="Bradley Hand ITC" pitchFamily="66" charset="0"/>
              </a:rPr>
              <a:t>John Green</a:t>
            </a:r>
            <a:endParaRPr lang="hr-HR" sz="6000" b="1" dirty="0">
              <a:latin typeface="Bradley Hand ITC" pitchFamily="66" charset="0"/>
            </a:endParaRPr>
          </a:p>
        </p:txBody>
      </p:sp>
      <p:sp>
        <p:nvSpPr>
          <p:cNvPr id="3" name="Rezervirano mjesto sadržaja 2"/>
          <p:cNvSpPr>
            <a:spLocks noGrp="1"/>
          </p:cNvSpPr>
          <p:nvPr>
            <p:ph idx="1"/>
          </p:nvPr>
        </p:nvSpPr>
        <p:spPr>
          <a:xfrm>
            <a:off x="1857356" y="2071678"/>
            <a:ext cx="5143536" cy="3857651"/>
          </a:xfrm>
        </p:spPr>
        <p:txBody>
          <a:bodyPr>
            <a:normAutofit fontScale="85000" lnSpcReduction="20000"/>
          </a:bodyPr>
          <a:lstStyle/>
          <a:p>
            <a:pPr>
              <a:buNone/>
            </a:pPr>
            <a:r>
              <a:rPr lang="hr-HR" dirty="0" smtClean="0">
                <a:solidFill>
                  <a:schemeClr val="bg1"/>
                </a:solidFill>
                <a:latin typeface="Bradley Hand ITC" pitchFamily="66" charset="0"/>
              </a:rPr>
              <a:t>    </a:t>
            </a:r>
            <a:r>
              <a:rPr lang="en-US" dirty="0" smtClean="0">
                <a:solidFill>
                  <a:schemeClr val="bg1"/>
                </a:solidFill>
                <a:latin typeface="Bradley Hand ITC" pitchFamily="66" charset="0"/>
              </a:rPr>
              <a:t>John </a:t>
            </a:r>
            <a:r>
              <a:rPr lang="en-US" dirty="0">
                <a:solidFill>
                  <a:schemeClr val="bg1"/>
                </a:solidFill>
                <a:latin typeface="Bradley Hand ITC" pitchFamily="66" charset="0"/>
              </a:rPr>
              <a:t>Michael </a:t>
            </a:r>
            <a:r>
              <a:rPr lang="en-US" dirty="0" smtClean="0">
                <a:solidFill>
                  <a:schemeClr val="bg1"/>
                </a:solidFill>
                <a:latin typeface="Bradley Hand ITC" pitchFamily="66" charset="0"/>
              </a:rPr>
              <a:t>Green</a:t>
            </a:r>
            <a:r>
              <a:rPr lang="hr-HR" dirty="0" smtClean="0">
                <a:solidFill>
                  <a:schemeClr val="bg1"/>
                </a:solidFill>
                <a:latin typeface="Bradley Hand ITC" pitchFamily="66" charset="0"/>
              </a:rPr>
              <a:t> was</a:t>
            </a:r>
            <a:r>
              <a:rPr lang="en-US" dirty="0">
                <a:solidFill>
                  <a:schemeClr val="bg1"/>
                </a:solidFill>
                <a:latin typeface="Bradley Hand ITC" pitchFamily="66" charset="0"/>
              </a:rPr>
              <a:t> </a:t>
            </a:r>
            <a:r>
              <a:rPr lang="en-US" dirty="0" smtClean="0">
                <a:solidFill>
                  <a:schemeClr val="bg1"/>
                </a:solidFill>
                <a:latin typeface="Bradley Hand ITC" pitchFamily="66" charset="0"/>
              </a:rPr>
              <a:t>born</a:t>
            </a:r>
            <a:r>
              <a:rPr lang="hr-HR" dirty="0" smtClean="0">
                <a:solidFill>
                  <a:schemeClr val="bg1"/>
                </a:solidFill>
                <a:latin typeface="Bradley Hand ITC" pitchFamily="66" charset="0"/>
              </a:rPr>
              <a:t> in</a:t>
            </a:r>
            <a:r>
              <a:rPr lang="en-US" dirty="0" smtClean="0">
                <a:solidFill>
                  <a:schemeClr val="bg1"/>
                </a:solidFill>
                <a:latin typeface="Bradley Hand ITC" pitchFamily="66" charset="0"/>
              </a:rPr>
              <a:t> </a:t>
            </a:r>
            <a:r>
              <a:rPr lang="en-US" dirty="0">
                <a:solidFill>
                  <a:schemeClr val="bg1"/>
                </a:solidFill>
                <a:latin typeface="Bradley Hand ITC" pitchFamily="66" charset="0"/>
              </a:rPr>
              <a:t>August 24, </a:t>
            </a:r>
            <a:r>
              <a:rPr lang="en-US" dirty="0" smtClean="0">
                <a:solidFill>
                  <a:schemeClr val="bg1"/>
                </a:solidFill>
                <a:latin typeface="Bradley Hand ITC" pitchFamily="66" charset="0"/>
              </a:rPr>
              <a:t>1977</a:t>
            </a:r>
            <a:r>
              <a:rPr lang="hr-HR" dirty="0" smtClean="0">
                <a:solidFill>
                  <a:schemeClr val="bg1"/>
                </a:solidFill>
                <a:latin typeface="Bradley Hand ITC" pitchFamily="66" charset="0"/>
              </a:rPr>
              <a:t>. He</a:t>
            </a:r>
            <a:r>
              <a:rPr lang="en-US" dirty="0" smtClean="0">
                <a:solidFill>
                  <a:schemeClr val="bg1"/>
                </a:solidFill>
                <a:latin typeface="Bradley Hand ITC" pitchFamily="66" charset="0"/>
              </a:rPr>
              <a:t> </a:t>
            </a:r>
            <a:r>
              <a:rPr lang="en-US" dirty="0">
                <a:solidFill>
                  <a:schemeClr val="bg1"/>
                </a:solidFill>
                <a:latin typeface="Bradley Hand ITC" pitchFamily="66" charset="0"/>
              </a:rPr>
              <a:t>is an American author of young adult fiction. He won the 2006 Printz Award for </a:t>
            </a:r>
            <a:r>
              <a:rPr lang="en-US" dirty="0" smtClean="0">
                <a:solidFill>
                  <a:schemeClr val="bg1"/>
                </a:solidFill>
                <a:latin typeface="Bradley Hand ITC" pitchFamily="66" charset="0"/>
              </a:rPr>
              <a:t>his</a:t>
            </a:r>
            <a:r>
              <a:rPr lang="hr-HR" dirty="0" smtClean="0">
                <a:solidFill>
                  <a:schemeClr val="bg1"/>
                </a:solidFill>
                <a:latin typeface="Bradley Hand ITC" pitchFamily="66" charset="0"/>
              </a:rPr>
              <a:t> </a:t>
            </a:r>
            <a:r>
              <a:rPr lang="en-US" dirty="0" smtClean="0">
                <a:solidFill>
                  <a:schemeClr val="bg1"/>
                </a:solidFill>
                <a:latin typeface="Bradley Hand ITC" pitchFamily="66" charset="0"/>
              </a:rPr>
              <a:t>debut </a:t>
            </a:r>
            <a:r>
              <a:rPr lang="en-US" dirty="0">
                <a:solidFill>
                  <a:schemeClr val="bg1"/>
                </a:solidFill>
                <a:latin typeface="Bradley Hand ITC" pitchFamily="66" charset="0"/>
              </a:rPr>
              <a:t>novel, </a:t>
            </a:r>
            <a:r>
              <a:rPr lang="en-US" i="1" dirty="0">
                <a:solidFill>
                  <a:schemeClr val="bg1"/>
                </a:solidFill>
                <a:latin typeface="Bradley Hand ITC" pitchFamily="66" charset="0"/>
              </a:rPr>
              <a:t>Looking for Alaska</a:t>
            </a:r>
            <a:r>
              <a:rPr lang="en-US" dirty="0" smtClean="0">
                <a:solidFill>
                  <a:schemeClr val="bg1"/>
                </a:solidFill>
                <a:latin typeface="Bradley Hand ITC" pitchFamily="66" charset="0"/>
              </a:rPr>
              <a:t>,</a:t>
            </a:r>
            <a:r>
              <a:rPr lang="en-US" dirty="0">
                <a:solidFill>
                  <a:schemeClr val="bg1"/>
                </a:solidFill>
                <a:latin typeface="Bradley Hand ITC" pitchFamily="66" charset="0"/>
              </a:rPr>
              <a:t> and his sixth novel, </a:t>
            </a:r>
            <a:r>
              <a:rPr lang="en-US" i="1" dirty="0">
                <a:solidFill>
                  <a:schemeClr val="bg1"/>
                </a:solidFill>
                <a:latin typeface="Bradley Hand ITC" pitchFamily="66" charset="0"/>
              </a:rPr>
              <a:t>The Fault in Our </a:t>
            </a:r>
            <a:r>
              <a:rPr lang="en-US" i="1" dirty="0" smtClean="0">
                <a:solidFill>
                  <a:schemeClr val="bg1"/>
                </a:solidFill>
                <a:latin typeface="Bradley Hand ITC" pitchFamily="66" charset="0"/>
              </a:rPr>
              <a:t>Stars</a:t>
            </a:r>
            <a:r>
              <a:rPr lang="hr-HR" i="1" dirty="0" smtClean="0">
                <a:solidFill>
                  <a:schemeClr val="bg1"/>
                </a:solidFill>
                <a:latin typeface="Bradley Hand ITC" pitchFamily="66" charset="0"/>
              </a:rPr>
              <a:t>.</a:t>
            </a:r>
            <a:endParaRPr lang="en-US" i="1" dirty="0" smtClean="0">
              <a:solidFill>
                <a:schemeClr val="bg1"/>
              </a:solidFill>
              <a:latin typeface="Bradley Hand ITC" pitchFamily="66" charset="0"/>
            </a:endParaRPr>
          </a:p>
          <a:p>
            <a:pPr>
              <a:buNone/>
            </a:pPr>
            <a:r>
              <a:rPr lang="en-US" dirty="0" smtClean="0">
                <a:solidFill>
                  <a:schemeClr val="bg1"/>
                </a:solidFill>
                <a:latin typeface="Bradley Hand ITC" pitchFamily="66" charset="0"/>
              </a:rPr>
              <a:t> </a:t>
            </a:r>
            <a:r>
              <a:rPr lang="hr-HR" dirty="0" smtClean="0">
                <a:solidFill>
                  <a:schemeClr val="bg1"/>
                </a:solidFill>
                <a:latin typeface="Bradley Hand ITC" pitchFamily="66" charset="0"/>
              </a:rPr>
              <a:t>   </a:t>
            </a:r>
            <a:r>
              <a:rPr lang="en-US" dirty="0" smtClean="0">
                <a:solidFill>
                  <a:schemeClr val="bg1"/>
                </a:solidFill>
                <a:latin typeface="Bradley Hand ITC" pitchFamily="66" charset="0"/>
              </a:rPr>
              <a:t>In 2007, he launched the </a:t>
            </a:r>
            <a:r>
              <a:rPr lang="en-US" dirty="0" err="1" smtClean="0">
                <a:solidFill>
                  <a:schemeClr val="bg1"/>
                </a:solidFill>
                <a:latin typeface="Bradley Hand ITC" pitchFamily="66" charset="0"/>
              </a:rPr>
              <a:t>Vlog</a:t>
            </a:r>
            <a:r>
              <a:rPr lang="hr-HR" dirty="0" smtClean="0">
                <a:solidFill>
                  <a:schemeClr val="bg1"/>
                </a:solidFill>
                <a:latin typeface="Bradley Hand ITC" pitchFamily="66" charset="0"/>
              </a:rPr>
              <a:t> </a:t>
            </a:r>
            <a:r>
              <a:rPr lang="en-US" dirty="0" smtClean="0">
                <a:solidFill>
                  <a:schemeClr val="bg1"/>
                </a:solidFill>
                <a:latin typeface="Bradley Hand ITC" pitchFamily="66" charset="0"/>
              </a:rPr>
              <a:t>Brothers</a:t>
            </a:r>
            <a:r>
              <a:rPr lang="en-US" dirty="0" smtClean="0">
                <a:solidFill>
                  <a:schemeClr val="bg1"/>
                </a:solidFill>
                <a:latin typeface="Bradley Hand ITC" pitchFamily="66" charset="0"/>
              </a:rPr>
              <a:t> channel with his brother, Hank Green</a:t>
            </a:r>
            <a:r>
              <a:rPr lang="hr-HR" dirty="0" smtClean="0">
                <a:solidFill>
                  <a:schemeClr val="bg1"/>
                </a:solidFill>
                <a:latin typeface="Bradley Hand ITC" pitchFamily="66" charset="0"/>
              </a:rPr>
              <a:t>.</a:t>
            </a:r>
            <a:endParaRPr lang="en-US" dirty="0">
              <a:solidFill>
                <a:schemeClr val="bg1"/>
              </a:solidFill>
              <a:latin typeface="Bradley Hand ITC"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28596" y="142852"/>
            <a:ext cx="8229600" cy="1082660"/>
          </a:xfrm>
        </p:spPr>
        <p:txBody>
          <a:bodyPr>
            <a:normAutofit/>
          </a:bodyPr>
          <a:lstStyle/>
          <a:p>
            <a:r>
              <a:rPr lang="hr-HR" sz="6000" b="1" dirty="0" smtClean="0">
                <a:latin typeface="Bradley Hand ITC" pitchFamily="66" charset="0"/>
              </a:rPr>
              <a:t>Summary</a:t>
            </a:r>
            <a:endParaRPr lang="hr-HR" sz="6000" b="1" dirty="0">
              <a:latin typeface="Bradley Hand ITC" pitchFamily="66" charset="0"/>
            </a:endParaRPr>
          </a:p>
        </p:txBody>
      </p:sp>
      <p:sp>
        <p:nvSpPr>
          <p:cNvPr id="3" name="Rezervirano mjesto sadržaja 2"/>
          <p:cNvSpPr>
            <a:spLocks noGrp="1"/>
          </p:cNvSpPr>
          <p:nvPr>
            <p:ph idx="1"/>
          </p:nvPr>
        </p:nvSpPr>
        <p:spPr>
          <a:xfrm>
            <a:off x="-214346" y="1428736"/>
            <a:ext cx="5857916" cy="5000660"/>
          </a:xfrm>
        </p:spPr>
        <p:txBody>
          <a:bodyPr>
            <a:noAutofit/>
          </a:bodyPr>
          <a:lstStyle/>
          <a:p>
            <a:pPr>
              <a:buNone/>
            </a:pPr>
            <a:r>
              <a:rPr lang="hr-HR" sz="2000" dirty="0" smtClean="0"/>
              <a:t>      </a:t>
            </a:r>
            <a:r>
              <a:rPr lang="en-US" sz="2000" b="1" dirty="0" smtClean="0">
                <a:latin typeface="Bradley Hand ITC" pitchFamily="66" charset="0"/>
              </a:rPr>
              <a:t>Hazel </a:t>
            </a:r>
            <a:r>
              <a:rPr lang="en-US" sz="2000" b="1" dirty="0">
                <a:latin typeface="Bradley Hand ITC" pitchFamily="66" charset="0"/>
              </a:rPr>
              <a:t>Grace Lancaster, a 16-year-old with thyroid cancer that has spread to her lungs, attends a cancer patient support group at her mother's behest. During the support meeting, Hazel meets a 17-year-old boy named Augustus Waters, whose osteosarcoma caused him to lose his leg. The two bond immediately and agree to read each other's favorite novels. </a:t>
            </a:r>
            <a:r>
              <a:rPr lang="en-US" sz="2000" b="1" smtClean="0">
                <a:latin typeface="Bradley Hand ITC" pitchFamily="66" charset="0"/>
              </a:rPr>
              <a:t>Hazel recommends</a:t>
            </a:r>
            <a:r>
              <a:rPr lang="en-US" sz="2000" b="1" dirty="0">
                <a:latin typeface="Bradley Hand ITC" pitchFamily="66" charset="0"/>
              </a:rPr>
              <a:t> </a:t>
            </a:r>
            <a:r>
              <a:rPr lang="en-US" sz="2000" b="1" i="1" dirty="0">
                <a:latin typeface="Bradley Hand ITC" pitchFamily="66" charset="0"/>
              </a:rPr>
              <a:t>An Imperial Affliction</a:t>
            </a:r>
            <a:r>
              <a:rPr lang="en-US" sz="2000" b="1" dirty="0">
                <a:latin typeface="Bradley Hand ITC" pitchFamily="66" charset="0"/>
              </a:rPr>
              <a:t>, a novel written by Peter Van Houten about a cancer-stricken girl named Anna that parallels Hazel's own experience. After Augustus finishes reading her book, he is frustrated upon learning that the novel ends abruptly without a conclusion. Hazel explains the novel's author had retreated following the novel's publication and has not been heard from since.</a:t>
            </a:r>
            <a:endParaRPr lang="hr-HR" sz="2000" b="1" dirty="0">
              <a:latin typeface="Bradley Hand ITC" pitchFamily="66" charset="0"/>
            </a:endParaRPr>
          </a:p>
        </p:txBody>
      </p:sp>
      <p:pic>
        <p:nvPicPr>
          <p:cNvPr id="4" name="Slika 3" descr="ansel.jpg"/>
          <p:cNvPicPr>
            <a:picLocks noChangeAspect="1"/>
          </p:cNvPicPr>
          <p:nvPr/>
        </p:nvPicPr>
        <p:blipFill>
          <a:blip r:embed="rId2" cstate="print"/>
          <a:stretch>
            <a:fillRect/>
          </a:stretch>
        </p:blipFill>
        <p:spPr>
          <a:xfrm>
            <a:off x="5500694" y="1357298"/>
            <a:ext cx="3643306" cy="5143536"/>
          </a:xfrm>
          <a:prstGeom prst="rect">
            <a:avLst/>
          </a:prstGeom>
          <a:ln>
            <a:noFill/>
          </a:ln>
          <a:effectLst>
            <a:softEdge rad="112500"/>
          </a:effectLst>
        </p:spPr>
      </p:pic>
      <p:pic>
        <p:nvPicPr>
          <p:cNvPr id="5" name="Slika 4" descr="bzbzbzb.png"/>
          <p:cNvPicPr>
            <a:picLocks noChangeAspect="1"/>
          </p:cNvPicPr>
          <p:nvPr/>
        </p:nvPicPr>
        <p:blipFill>
          <a:blip r:embed="rId3" cstate="print"/>
          <a:stretch>
            <a:fillRect/>
          </a:stretch>
        </p:blipFill>
        <p:spPr>
          <a:xfrm>
            <a:off x="642910" y="0"/>
            <a:ext cx="1571636" cy="15534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l="-43000" r="-43000"/>
          </a:stretch>
        </a:blip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28596" y="928670"/>
            <a:ext cx="8229600" cy="5715040"/>
          </a:xfrm>
        </p:spPr>
        <p:txBody>
          <a:bodyPr>
            <a:normAutofit fontScale="47500" lnSpcReduction="20000"/>
          </a:bodyPr>
          <a:lstStyle/>
          <a:p>
            <a:pPr>
              <a:buNone/>
            </a:pPr>
            <a:r>
              <a:rPr lang="hr-HR" dirty="0" smtClean="0"/>
              <a:t>    </a:t>
            </a:r>
            <a:endParaRPr lang="en-US" b="1" dirty="0" smtClean="0">
              <a:latin typeface="Bradley Hand ITC" pitchFamily="66" charset="0"/>
            </a:endParaRPr>
          </a:p>
          <a:p>
            <a:endParaRPr lang="hr-HR" dirty="0" smtClean="0"/>
          </a:p>
          <a:p>
            <a:pPr>
              <a:buNone/>
            </a:pPr>
            <a:r>
              <a:rPr lang="hr-HR" sz="3400" b="1" dirty="0" smtClean="0">
                <a:latin typeface="Bradley Hand ITC" pitchFamily="66" charset="0"/>
              </a:rPr>
              <a:t>      </a:t>
            </a:r>
            <a:r>
              <a:rPr lang="en-US" sz="5100" b="1" dirty="0" smtClean="0">
                <a:latin typeface="Bradley Hand ITC" pitchFamily="66" charset="0"/>
              </a:rPr>
              <a:t>A </a:t>
            </a:r>
            <a:r>
              <a:rPr lang="en-US" sz="5100" b="1" dirty="0">
                <a:latin typeface="Bradley Hand ITC" pitchFamily="66" charset="0"/>
              </a:rPr>
              <a:t>week </a:t>
            </a:r>
            <a:r>
              <a:rPr lang="hr-HR" sz="5100" b="1" dirty="0" smtClean="0">
                <a:latin typeface="Bradley Hand ITC" pitchFamily="66" charset="0"/>
              </a:rPr>
              <a:t> </a:t>
            </a:r>
            <a:r>
              <a:rPr lang="en-US" sz="5100" b="1" dirty="0" smtClean="0">
                <a:latin typeface="Bradley Hand ITC" pitchFamily="66" charset="0"/>
              </a:rPr>
              <a:t>later</a:t>
            </a:r>
            <a:r>
              <a:rPr lang="en-US" sz="5100" b="1" dirty="0">
                <a:latin typeface="Bradley Hand ITC" pitchFamily="66" charset="0"/>
              </a:rPr>
              <a:t>, Augustus </a:t>
            </a:r>
            <a:r>
              <a:rPr lang="hr-HR" sz="5100" b="1" dirty="0" smtClean="0">
                <a:latin typeface="Bradley Hand ITC" pitchFamily="66" charset="0"/>
              </a:rPr>
              <a:t> </a:t>
            </a:r>
            <a:r>
              <a:rPr lang="en-US" sz="5100" b="1" dirty="0" smtClean="0">
                <a:latin typeface="Bradley Hand ITC" pitchFamily="66" charset="0"/>
              </a:rPr>
              <a:t>reveals </a:t>
            </a:r>
            <a:r>
              <a:rPr lang="en-US" sz="5100" b="1" dirty="0">
                <a:latin typeface="Bradley Hand ITC" pitchFamily="66" charset="0"/>
              </a:rPr>
              <a:t>to Hazel that he has tracked down Van Houten's assistant, Lidewij, </a:t>
            </a:r>
            <a:r>
              <a:rPr lang="en-US" sz="5100" b="1" dirty="0" smtClean="0">
                <a:latin typeface="Bradley Hand ITC" pitchFamily="66" charset="0"/>
              </a:rPr>
              <a:t>and</a:t>
            </a:r>
            <a:r>
              <a:rPr lang="hr-HR" sz="5100" b="1" dirty="0" smtClean="0">
                <a:latin typeface="Bradley Hand ITC" pitchFamily="66" charset="0"/>
              </a:rPr>
              <a:t> </a:t>
            </a:r>
            <a:r>
              <a:rPr lang="en-US" sz="5100" b="1" dirty="0" smtClean="0">
                <a:latin typeface="Bradley Hand ITC" pitchFamily="66" charset="0"/>
              </a:rPr>
              <a:t> </a:t>
            </a:r>
            <a:r>
              <a:rPr lang="en-US" sz="5100" b="1" dirty="0">
                <a:latin typeface="Bradley Hand ITC" pitchFamily="66" charset="0"/>
              </a:rPr>
              <a:t>through her, has managed to start an e-mail correspondence with Van Houten. The </a:t>
            </a:r>
            <a:r>
              <a:rPr lang="hr-HR" sz="5100" b="1" dirty="0" smtClean="0">
                <a:latin typeface="Bradley Hand ITC" pitchFamily="66" charset="0"/>
              </a:rPr>
              <a:t> </a:t>
            </a:r>
            <a:r>
              <a:rPr lang="en-US" sz="5100" b="1" dirty="0" smtClean="0">
                <a:latin typeface="Bradley Hand ITC" pitchFamily="66" charset="0"/>
              </a:rPr>
              <a:t>two </a:t>
            </a:r>
            <a:r>
              <a:rPr lang="en-US" sz="5100" b="1" dirty="0">
                <a:latin typeface="Bradley Hand ITC" pitchFamily="66" charset="0"/>
              </a:rPr>
              <a:t>wrote to Van Houten with questions regarding the novel's ending and the fate of the mother of Anna. Van Houten eventually replies, explaining that he can only answer Hazel's questions in person. At a picnic, Augustus surprises Hazel with tickets to Amsterdam to meet Van </a:t>
            </a:r>
            <a:r>
              <a:rPr lang="en-US" sz="5100" b="1" dirty="0" smtClean="0">
                <a:latin typeface="Bradley Hand ITC" pitchFamily="66" charset="0"/>
              </a:rPr>
              <a:t>Houte</a:t>
            </a:r>
            <a:r>
              <a:rPr lang="hr-HR" sz="5100" b="1" dirty="0" smtClean="0">
                <a:latin typeface="Bradley Hand ITC" pitchFamily="66" charset="0"/>
              </a:rPr>
              <a:t>n.</a:t>
            </a:r>
            <a:r>
              <a:rPr lang="en-US" sz="5100" b="1" dirty="0" smtClean="0">
                <a:latin typeface="Bradley Hand ITC" pitchFamily="66" charset="0"/>
              </a:rPr>
              <a:t>While </a:t>
            </a:r>
            <a:r>
              <a:rPr lang="en-US" sz="5100" b="1" dirty="0">
                <a:latin typeface="Bradley Hand ITC" pitchFamily="66" charset="0"/>
              </a:rPr>
              <a:t>in Amsterdam, Augustus confesses his love for Hazel. Hazel and Augustus finally meet Van Houten but are shocked to find that he is a mean-spirited drunk. Horrified by Van Houten's behavior, Lidewij confesses to having arranged the meeting on his behalf, angering Van Houten, who proceeds to insult Hazel's cancer, starting an argument and causing Hazel and Augustus to flee from the </a:t>
            </a:r>
            <a:r>
              <a:rPr lang="en-US" sz="5100" b="1" dirty="0" smtClean="0">
                <a:latin typeface="Bradley Hand ITC" pitchFamily="66" charset="0"/>
              </a:rPr>
              <a:t>drunken</a:t>
            </a:r>
            <a:r>
              <a:rPr lang="hr-HR" sz="5100" b="1" dirty="0" smtClean="0">
                <a:latin typeface="Bradley Hand ITC" pitchFamily="66" charset="0"/>
              </a:rPr>
              <a:t> </a:t>
            </a:r>
            <a:r>
              <a:rPr lang="en-US" sz="5100" b="1" dirty="0">
                <a:latin typeface="Bradley Hand ITC" pitchFamily="66" charset="0"/>
              </a:rPr>
              <a:t> author's home.</a:t>
            </a:r>
          </a:p>
          <a:p>
            <a:endParaRPr lang="hr-HR" sz="3400" b="1" dirty="0">
              <a:latin typeface="Bradley Hand ITC"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l="-12000" r="-36000"/>
          </a:stretch>
        </a:blipFill>
        <a:effectLst/>
      </p:bgPr>
    </p:bg>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428596" y="1142984"/>
            <a:ext cx="8229600" cy="5429288"/>
          </a:xfrm>
        </p:spPr>
        <p:txBody>
          <a:bodyPr>
            <a:normAutofit fontScale="62500" lnSpcReduction="20000"/>
          </a:bodyPr>
          <a:lstStyle/>
          <a:p>
            <a:pPr>
              <a:buNone/>
            </a:pPr>
            <a:r>
              <a:rPr lang="hr-HR" dirty="0" smtClean="0"/>
              <a:t>       </a:t>
            </a:r>
            <a:r>
              <a:rPr lang="en-US" sz="4000" b="1" dirty="0" smtClean="0">
                <a:latin typeface="Bradley Hand ITC" pitchFamily="66" charset="0"/>
              </a:rPr>
              <a:t>Augustus </a:t>
            </a:r>
            <a:r>
              <a:rPr lang="en-US" sz="4000" b="1" dirty="0">
                <a:latin typeface="Bradley Hand ITC" pitchFamily="66" charset="0"/>
              </a:rPr>
              <a:t>confesses that his health is not as good as Hazel had been led to believe. The two affirm their love and support for each other. Upon their return to Indianapolis, Augustus' health worsens and he ends up in the ICU for a few days. Fearing his death, Augustus invites Isaac and Hazel to his pre-funeral, where they give eulogies. An extremely sick Augustus died soon after. After this traumatic event, Van Houten shows up at Augustus' funeral to apologize to Hazel.</a:t>
            </a:r>
          </a:p>
          <a:p>
            <a:pPr>
              <a:buNone/>
            </a:pPr>
            <a:r>
              <a:rPr lang="hr-HR" sz="4000" b="1" dirty="0" smtClean="0">
                <a:latin typeface="Bradley Hand ITC" pitchFamily="66" charset="0"/>
              </a:rPr>
              <a:t>     </a:t>
            </a:r>
            <a:r>
              <a:rPr lang="en-US" sz="4000" b="1" dirty="0" smtClean="0">
                <a:latin typeface="Bradley Hand ITC" pitchFamily="66" charset="0"/>
              </a:rPr>
              <a:t>Hazel </a:t>
            </a:r>
            <a:r>
              <a:rPr lang="en-US" sz="4000" b="1" dirty="0">
                <a:latin typeface="Bradley Hand ITC" pitchFamily="66" charset="0"/>
              </a:rPr>
              <a:t>learns that Augustus was writing a sequel to </a:t>
            </a:r>
            <a:r>
              <a:rPr lang="en-US" sz="4000" b="1" i="1" dirty="0">
                <a:latin typeface="Bradley Hand ITC" pitchFamily="66" charset="0"/>
              </a:rPr>
              <a:t>An Imperial Affliction</a:t>
            </a:r>
            <a:r>
              <a:rPr lang="en-US" sz="4000" b="1" dirty="0">
                <a:latin typeface="Bradley Hand ITC" pitchFamily="66" charset="0"/>
              </a:rPr>
              <a:t>. Hazel reads Augustus' words. He says getting hurt in this world is inevitable, but we do get to choose who we allow to hurt us, and that he is happy with his choice, and hopes she likes her choice too. The book closes with Hazel stating that she does.</a:t>
            </a:r>
          </a:p>
          <a:p>
            <a:pPr>
              <a:buNone/>
            </a:pPr>
            <a:endParaRPr lang="hr-HR" b="1" dirty="0">
              <a:latin typeface="Bradley Hand ITC"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74000"/>
          </a:schemeClr>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b="1" dirty="0" smtClean="0">
                <a:latin typeface="Bradley Hand ITC" pitchFamily="66" charset="0"/>
              </a:rPr>
              <a:t>Actors in the movie:</a:t>
            </a:r>
            <a:endParaRPr lang="hr-HR" b="1" dirty="0">
              <a:latin typeface="Bradley Hand ITC" pitchFamily="66" charset="0"/>
            </a:endParaRPr>
          </a:p>
        </p:txBody>
      </p:sp>
      <p:pic>
        <p:nvPicPr>
          <p:cNvPr id="4" name="Rezervirano mjesto sadržaja 3" descr="jjjjj.gif"/>
          <p:cNvPicPr>
            <a:picLocks noGrp="1" noChangeAspect="1"/>
          </p:cNvPicPr>
          <p:nvPr>
            <p:ph idx="1"/>
          </p:nvPr>
        </p:nvPicPr>
        <p:blipFill>
          <a:blip r:embed="rId2" cstate="print"/>
          <a:stretch>
            <a:fillRect/>
          </a:stretch>
        </p:blipFill>
        <p:spPr>
          <a:xfrm>
            <a:off x="-32926" y="2786058"/>
            <a:ext cx="9176926" cy="4071942"/>
          </a:xfrm>
          <a:prstGeom prst="rect">
            <a:avLst/>
          </a:prstGeom>
          <a:ln>
            <a:noFill/>
          </a:ln>
          <a:effectLst>
            <a:softEdge rad="112500"/>
          </a:effectLst>
        </p:spPr>
      </p:pic>
      <p:sp>
        <p:nvSpPr>
          <p:cNvPr id="5" name="TekstniOkvir 4"/>
          <p:cNvSpPr txBox="1"/>
          <p:nvPr/>
        </p:nvSpPr>
        <p:spPr>
          <a:xfrm>
            <a:off x="357158" y="2000240"/>
            <a:ext cx="7429552" cy="584775"/>
          </a:xfrm>
          <a:prstGeom prst="rect">
            <a:avLst/>
          </a:prstGeom>
          <a:noFill/>
        </p:spPr>
        <p:txBody>
          <a:bodyPr wrap="square" rtlCol="0">
            <a:spAutoFit/>
          </a:bodyPr>
          <a:lstStyle/>
          <a:p>
            <a:r>
              <a:rPr lang="hr-HR" sz="3200" b="1" dirty="0" smtClean="0">
                <a:latin typeface="Bradley Hand ITC" pitchFamily="66" charset="0"/>
              </a:rPr>
              <a:t>Hazel Grace Lancaster (Shailene Woodly)</a:t>
            </a:r>
            <a:endParaRPr lang="hr-HR" sz="3200" b="1" dirty="0">
              <a:latin typeface="Bradley Hand ITC"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descr="eeeeeeeeeeeee.jpg"/>
          <p:cNvPicPr>
            <a:picLocks noChangeAspect="1"/>
          </p:cNvPicPr>
          <p:nvPr/>
        </p:nvPicPr>
        <p:blipFill>
          <a:blip r:embed="rId2" cstate="print"/>
          <a:stretch>
            <a:fillRect/>
          </a:stretch>
        </p:blipFill>
        <p:spPr>
          <a:xfrm>
            <a:off x="214282" y="1428736"/>
            <a:ext cx="8715404" cy="5101697"/>
          </a:xfrm>
          <a:prstGeom prst="rect">
            <a:avLst/>
          </a:prstGeom>
          <a:ln>
            <a:noFill/>
          </a:ln>
          <a:effectLst>
            <a:softEdge rad="112500"/>
          </a:effectLst>
        </p:spPr>
      </p:pic>
      <p:sp>
        <p:nvSpPr>
          <p:cNvPr id="5" name="TekstniOkvir 4"/>
          <p:cNvSpPr txBox="1"/>
          <p:nvPr/>
        </p:nvSpPr>
        <p:spPr>
          <a:xfrm>
            <a:off x="500034" y="571480"/>
            <a:ext cx="6286544" cy="584775"/>
          </a:xfrm>
          <a:prstGeom prst="rect">
            <a:avLst/>
          </a:prstGeom>
          <a:noFill/>
        </p:spPr>
        <p:txBody>
          <a:bodyPr wrap="square" rtlCol="0">
            <a:spAutoFit/>
          </a:bodyPr>
          <a:lstStyle/>
          <a:p>
            <a:r>
              <a:rPr lang="hr-HR" sz="3200" b="1" dirty="0" smtClean="0">
                <a:latin typeface="Bradley Hand ITC" pitchFamily="66" charset="0"/>
              </a:rPr>
              <a:t>Augustus Waters ( Ansel Elgort</a:t>
            </a:r>
            <a:r>
              <a:rPr lang="hr-HR" sz="2400" b="1" dirty="0" smtClean="0">
                <a:latin typeface="Bradley Hand ITC" pitchFamily="66" charset="0"/>
              </a:rPr>
              <a:t>)</a:t>
            </a:r>
            <a:endParaRPr lang="hr-HR" sz="2400" b="1" dirty="0">
              <a:latin typeface="Bradley Hand ITC"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00034" y="642918"/>
            <a:ext cx="5929354" cy="1000132"/>
          </a:xfrm>
        </p:spPr>
        <p:txBody>
          <a:bodyPr>
            <a:normAutofit/>
          </a:bodyPr>
          <a:lstStyle/>
          <a:p>
            <a:r>
              <a:rPr lang="hr-HR" sz="3200" b="1" dirty="0" smtClean="0">
                <a:latin typeface="Bradley Hand ITC" pitchFamily="66" charset="0"/>
              </a:rPr>
              <a:t>Peter Van Houten(Willem Dafoe)</a:t>
            </a:r>
            <a:endParaRPr lang="hr-HR" sz="3200" b="1" dirty="0">
              <a:latin typeface="Bradley Hand ITC" pitchFamily="66" charset="0"/>
            </a:endParaRPr>
          </a:p>
        </p:txBody>
      </p:sp>
      <p:pic>
        <p:nvPicPr>
          <p:cNvPr id="4" name="Rezervirano mjesto sadržaja 3" descr="debil.jpg"/>
          <p:cNvPicPr>
            <a:picLocks noGrp="1" noChangeAspect="1"/>
          </p:cNvPicPr>
          <p:nvPr>
            <p:ph idx="1"/>
          </p:nvPr>
        </p:nvPicPr>
        <p:blipFill>
          <a:blip r:embed="rId2" cstate="print"/>
          <a:stretch>
            <a:fillRect/>
          </a:stretch>
        </p:blipFill>
        <p:spPr>
          <a:xfrm>
            <a:off x="285720" y="1785926"/>
            <a:ext cx="8501122" cy="47149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TotalTime>
  <Words>429</Words>
  <Application>Microsoft Office PowerPoint</Application>
  <PresentationFormat>Prikaz na zaslonu (4:3)</PresentationFormat>
  <Paragraphs>30</Paragraphs>
  <Slides>18</Slides>
  <Notes>1</Notes>
  <HiddenSlides>0</HiddenSlides>
  <MMClips>0</MMClips>
  <ScaleCrop>false</ScaleCrop>
  <HeadingPairs>
    <vt:vector size="4" baseType="variant">
      <vt:variant>
        <vt:lpstr>Tema</vt:lpstr>
      </vt:variant>
      <vt:variant>
        <vt:i4>1</vt:i4>
      </vt:variant>
      <vt:variant>
        <vt:lpstr>Naslovi slajdova</vt:lpstr>
      </vt:variant>
      <vt:variant>
        <vt:i4>18</vt:i4>
      </vt:variant>
    </vt:vector>
  </HeadingPairs>
  <TitlesOfParts>
    <vt:vector size="19" baseType="lpstr">
      <vt:lpstr>Office tema</vt:lpstr>
      <vt:lpstr>Slajd 1</vt:lpstr>
      <vt:lpstr>Slajd 2</vt:lpstr>
      <vt:lpstr>John Green</vt:lpstr>
      <vt:lpstr>Summary</vt:lpstr>
      <vt:lpstr>Slajd 5</vt:lpstr>
      <vt:lpstr>Slajd 6</vt:lpstr>
      <vt:lpstr>Actors in the movie:</vt:lpstr>
      <vt:lpstr>Slajd 8</vt:lpstr>
      <vt:lpstr>Peter Van Houten(Willem Dafoe)</vt:lpstr>
      <vt:lpstr>Frannie Lancaster (Laura Dern) and Michael Lancaster (Sam Trammell)</vt:lpstr>
      <vt:lpstr>Isaac (Nat Wolff) Augustus’s best friend</vt:lpstr>
      <vt:lpstr>Slajd 12</vt:lpstr>
      <vt:lpstr>Slajd 13</vt:lpstr>
      <vt:lpstr>Slajd 14</vt:lpstr>
      <vt:lpstr>Slajd 15</vt:lpstr>
      <vt:lpstr>Slajd 16</vt:lpstr>
      <vt:lpstr>Slajd 17</vt:lpstr>
      <vt:lpstr>Slajd 18</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Fault In Our Stars</dc:title>
  <dc:creator>Archies</dc:creator>
  <cp:lastModifiedBy>Moškatelo</cp:lastModifiedBy>
  <cp:revision>28</cp:revision>
  <dcterms:created xsi:type="dcterms:W3CDTF">2016-02-18T14:42:56Z</dcterms:created>
  <dcterms:modified xsi:type="dcterms:W3CDTF">2016-02-22T18:04:18Z</dcterms:modified>
</cp:coreProperties>
</file>