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6" r:id="rId2"/>
    <p:sldId id="256" r:id="rId3"/>
    <p:sldId id="261" r:id="rId4"/>
    <p:sldId id="262" r:id="rId5"/>
    <p:sldId id="263" r:id="rId6"/>
    <p:sldId id="264" r:id="rId7"/>
    <p:sldId id="266" r:id="rId8"/>
    <p:sldId id="265" r:id="rId9"/>
    <p:sldId id="267" r:id="rId10"/>
    <p:sldId id="273" r:id="rId11"/>
    <p:sldId id="272" r:id="rId12"/>
    <p:sldId id="274" r:id="rId13"/>
    <p:sldId id="275" r:id="rId14"/>
    <p:sldId id="258" r:id="rId15"/>
    <p:sldId id="259" r:id="rId16"/>
    <p:sldId id="260" r:id="rId17"/>
    <p:sldId id="277"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80" d="100"/>
          <a:sy n="80" d="100"/>
        </p:scale>
        <p:origin x="-1794" y="-582"/>
      </p:cViewPr>
      <p:guideLst>
        <p:guide orient="horz" pos="2160"/>
        <p:guide pos="1474"/>
      </p:guideLst>
    </p:cSldViewPr>
  </p:slideViewPr>
  <p:notesTextViewPr>
    <p:cViewPr>
      <p:scale>
        <a:sx n="1" d="1"/>
        <a:sy n="1" d="1"/>
      </p:scale>
      <p:origin x="0" y="0"/>
    </p:cViewPr>
  </p:notesTextViewPr>
  <p:notesViewPr>
    <p:cSldViewPr showGuides="1">
      <p:cViewPr varScale="1">
        <p:scale>
          <a:sx n="82" d="100"/>
          <a:sy n="82" d="100"/>
        </p:scale>
        <p:origin x="-31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0D3D5-0F71-4174-AF58-FEC0AF73F7F0}" type="datetimeFigureOut">
              <a:rPr lang="es-ES" smtClean="0"/>
              <a:t>22/10/2018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59CBF3-4D39-47D9-AF98-425C255C9CA6}" type="slidenum">
              <a:rPr lang="es-ES" smtClean="0"/>
              <a:t>‹Nº›</a:t>
            </a:fld>
            <a:endParaRPr lang="es-ES"/>
          </a:p>
        </p:txBody>
      </p:sp>
    </p:spTree>
    <p:extLst>
      <p:ext uri="{BB962C8B-B14F-4D97-AF65-F5344CB8AC3E}">
        <p14:creationId xmlns:p14="http://schemas.microsoft.com/office/powerpoint/2010/main" val="2181708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BC59CBF3-4D39-47D9-AF98-425C255C9CA6}" type="slidenum">
              <a:rPr lang="es-ES" smtClean="0"/>
              <a:t>4</a:t>
            </a:fld>
            <a:endParaRPr lang="es-ES"/>
          </a:p>
        </p:txBody>
      </p:sp>
    </p:spTree>
    <p:extLst>
      <p:ext uri="{BB962C8B-B14F-4D97-AF65-F5344CB8AC3E}">
        <p14:creationId xmlns:p14="http://schemas.microsoft.com/office/powerpoint/2010/main" val="1532005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Las respuestas</a:t>
            </a:r>
            <a:r>
              <a:rPr lang="es-ES" baseline="0" dirty="0" smtClean="0"/>
              <a:t> correctas serían: gafas de seguridad, guantes, bata, gradilla </a:t>
            </a:r>
            <a:r>
              <a:rPr lang="es-ES" baseline="0" smtClean="0"/>
              <a:t>y matraz</a:t>
            </a:r>
            <a:endParaRPr lang="es-ES"/>
          </a:p>
        </p:txBody>
      </p:sp>
      <p:sp>
        <p:nvSpPr>
          <p:cNvPr id="4" name="3 Marcador de número de diapositiva"/>
          <p:cNvSpPr>
            <a:spLocks noGrp="1"/>
          </p:cNvSpPr>
          <p:nvPr>
            <p:ph type="sldNum" sz="quarter" idx="10"/>
          </p:nvPr>
        </p:nvSpPr>
        <p:spPr/>
        <p:txBody>
          <a:bodyPr/>
          <a:lstStyle/>
          <a:p>
            <a:fld id="{C9B1E496-25E9-4829-BDA5-FB47A5C49299}" type="slidenum">
              <a:rPr lang="es-ES" smtClean="0"/>
              <a:t>15</a:t>
            </a:fld>
            <a:endParaRPr lang="es-ES"/>
          </a:p>
        </p:txBody>
      </p:sp>
    </p:spTree>
    <p:extLst>
      <p:ext uri="{BB962C8B-B14F-4D97-AF65-F5344CB8AC3E}">
        <p14:creationId xmlns:p14="http://schemas.microsoft.com/office/powerpoint/2010/main" val="3043207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561C0CC-118F-406B-B384-230A9948FA67}" type="datetimeFigureOut">
              <a:rPr lang="es-ES" smtClean="0"/>
              <a:t>22/10/2018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C69060-4A3F-41A8-BBE4-8B97821B9A47}" type="slidenum">
              <a:rPr lang="es-ES" smtClean="0"/>
              <a:t>‹Nº›</a:t>
            </a:fld>
            <a:endParaRPr lang="es-ES"/>
          </a:p>
        </p:txBody>
      </p:sp>
    </p:spTree>
    <p:extLst>
      <p:ext uri="{BB962C8B-B14F-4D97-AF65-F5344CB8AC3E}">
        <p14:creationId xmlns:p14="http://schemas.microsoft.com/office/powerpoint/2010/main" val="918088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561C0CC-118F-406B-B384-230A9948FA67}" type="datetimeFigureOut">
              <a:rPr lang="es-ES" smtClean="0"/>
              <a:t>22/10/2018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C69060-4A3F-41A8-BBE4-8B97821B9A47}" type="slidenum">
              <a:rPr lang="es-ES" smtClean="0"/>
              <a:t>‹Nº›</a:t>
            </a:fld>
            <a:endParaRPr lang="es-ES"/>
          </a:p>
        </p:txBody>
      </p:sp>
    </p:spTree>
    <p:extLst>
      <p:ext uri="{BB962C8B-B14F-4D97-AF65-F5344CB8AC3E}">
        <p14:creationId xmlns:p14="http://schemas.microsoft.com/office/powerpoint/2010/main" val="3793293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561C0CC-118F-406B-B384-230A9948FA67}" type="datetimeFigureOut">
              <a:rPr lang="es-ES" smtClean="0"/>
              <a:t>22/10/2018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C69060-4A3F-41A8-BBE4-8B97821B9A47}" type="slidenum">
              <a:rPr lang="es-ES" smtClean="0"/>
              <a:t>‹Nº›</a:t>
            </a:fld>
            <a:endParaRPr lang="es-ES"/>
          </a:p>
        </p:txBody>
      </p:sp>
    </p:spTree>
    <p:extLst>
      <p:ext uri="{BB962C8B-B14F-4D97-AF65-F5344CB8AC3E}">
        <p14:creationId xmlns:p14="http://schemas.microsoft.com/office/powerpoint/2010/main" val="119359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561C0CC-118F-406B-B384-230A9948FA67}" type="datetimeFigureOut">
              <a:rPr lang="es-ES" smtClean="0"/>
              <a:t>22/10/2018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C69060-4A3F-41A8-BBE4-8B97821B9A47}" type="slidenum">
              <a:rPr lang="es-ES" smtClean="0"/>
              <a:t>‹Nº›</a:t>
            </a:fld>
            <a:endParaRPr lang="es-ES"/>
          </a:p>
        </p:txBody>
      </p:sp>
    </p:spTree>
    <p:extLst>
      <p:ext uri="{BB962C8B-B14F-4D97-AF65-F5344CB8AC3E}">
        <p14:creationId xmlns:p14="http://schemas.microsoft.com/office/powerpoint/2010/main" val="2157088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561C0CC-118F-406B-B384-230A9948FA67}" type="datetimeFigureOut">
              <a:rPr lang="es-ES" smtClean="0"/>
              <a:t>22/10/2018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C69060-4A3F-41A8-BBE4-8B97821B9A47}" type="slidenum">
              <a:rPr lang="es-ES" smtClean="0"/>
              <a:t>‹Nº›</a:t>
            </a:fld>
            <a:endParaRPr lang="es-ES"/>
          </a:p>
        </p:txBody>
      </p:sp>
    </p:spTree>
    <p:extLst>
      <p:ext uri="{BB962C8B-B14F-4D97-AF65-F5344CB8AC3E}">
        <p14:creationId xmlns:p14="http://schemas.microsoft.com/office/powerpoint/2010/main" val="154636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561C0CC-118F-406B-B384-230A9948FA67}" type="datetimeFigureOut">
              <a:rPr lang="es-ES" smtClean="0"/>
              <a:t>22/10/2018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C69060-4A3F-41A8-BBE4-8B97821B9A47}" type="slidenum">
              <a:rPr lang="es-ES" smtClean="0"/>
              <a:t>‹Nº›</a:t>
            </a:fld>
            <a:endParaRPr lang="es-ES"/>
          </a:p>
        </p:txBody>
      </p:sp>
    </p:spTree>
    <p:extLst>
      <p:ext uri="{BB962C8B-B14F-4D97-AF65-F5344CB8AC3E}">
        <p14:creationId xmlns:p14="http://schemas.microsoft.com/office/powerpoint/2010/main" val="176973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561C0CC-118F-406B-B384-230A9948FA67}" type="datetimeFigureOut">
              <a:rPr lang="es-ES" smtClean="0"/>
              <a:t>22/10/2018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3C69060-4A3F-41A8-BBE4-8B97821B9A47}" type="slidenum">
              <a:rPr lang="es-ES" smtClean="0"/>
              <a:t>‹Nº›</a:t>
            </a:fld>
            <a:endParaRPr lang="es-ES"/>
          </a:p>
        </p:txBody>
      </p:sp>
    </p:spTree>
    <p:extLst>
      <p:ext uri="{BB962C8B-B14F-4D97-AF65-F5344CB8AC3E}">
        <p14:creationId xmlns:p14="http://schemas.microsoft.com/office/powerpoint/2010/main" val="304099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561C0CC-118F-406B-B384-230A9948FA67}" type="datetimeFigureOut">
              <a:rPr lang="es-ES" smtClean="0"/>
              <a:t>22/10/2018</a:t>
            </a:fld>
            <a:endParaRPr lang="es-ES"/>
          </a:p>
        </p:txBody>
      </p:sp>
      <p:sp>
        <p:nvSpPr>
          <p:cNvPr id="4" name="3 Marcador de pie de página"/>
          <p:cNvSpPr>
            <a:spLocks noGrp="1"/>
          </p:cNvSpPr>
          <p:nvPr>
            <p:ph type="ftr" sz="quarter" idx="11"/>
          </p:nvPr>
        </p:nvSpPr>
        <p:spPr/>
        <p:txBody>
          <a:bodyPr/>
          <a:lstStyle/>
          <a:p>
            <a:endParaRPr lang="es-ES"/>
          </a:p>
        </p:txBody>
      </p:sp>
      <p:sp>
        <p:nvSpPr>
          <p:cNvPr id="6" name="5 Elipse"/>
          <p:cNvSpPr/>
          <p:nvPr userDrawn="1"/>
        </p:nvSpPr>
        <p:spPr>
          <a:xfrm>
            <a:off x="76546" y="118608"/>
            <a:ext cx="756000" cy="7200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userDrawn="1"/>
        </p:nvSpPr>
        <p:spPr>
          <a:xfrm>
            <a:off x="6372200" y="6381328"/>
            <a:ext cx="2448272" cy="307777"/>
          </a:xfrm>
          <a:prstGeom prst="rect">
            <a:avLst/>
          </a:prstGeom>
          <a:noFill/>
        </p:spPr>
        <p:txBody>
          <a:bodyPr wrap="square" rtlCol="0">
            <a:spAutoFit/>
          </a:bodyPr>
          <a:lstStyle/>
          <a:p>
            <a:r>
              <a:rPr lang="es-ES" sz="1400" dirty="0" smtClean="0"/>
              <a:t>https://11defebrero.org</a:t>
            </a:r>
            <a:endParaRPr lang="es-ES" sz="1400" dirty="0"/>
          </a:p>
        </p:txBody>
      </p:sp>
    </p:spTree>
    <p:extLst>
      <p:ext uri="{BB962C8B-B14F-4D97-AF65-F5344CB8AC3E}">
        <p14:creationId xmlns:p14="http://schemas.microsoft.com/office/powerpoint/2010/main" val="1353964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561C0CC-118F-406B-B384-230A9948FA67}" type="datetimeFigureOut">
              <a:rPr lang="es-ES" smtClean="0"/>
              <a:t>22/10/2018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3C69060-4A3F-41A8-BBE4-8B97821B9A47}" type="slidenum">
              <a:rPr lang="es-ES" smtClean="0"/>
              <a:t>‹Nº›</a:t>
            </a:fld>
            <a:endParaRPr lang="es-ES"/>
          </a:p>
        </p:txBody>
      </p:sp>
      <p:sp>
        <p:nvSpPr>
          <p:cNvPr id="5" name="4 Elipse"/>
          <p:cNvSpPr/>
          <p:nvPr userDrawn="1"/>
        </p:nvSpPr>
        <p:spPr>
          <a:xfrm>
            <a:off x="76546" y="118608"/>
            <a:ext cx="756000" cy="7200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userDrawn="1"/>
        </p:nvSpPr>
        <p:spPr>
          <a:xfrm>
            <a:off x="6372200" y="6381328"/>
            <a:ext cx="2448272" cy="307777"/>
          </a:xfrm>
          <a:prstGeom prst="rect">
            <a:avLst/>
          </a:prstGeom>
          <a:noFill/>
        </p:spPr>
        <p:txBody>
          <a:bodyPr wrap="square" rtlCol="0">
            <a:spAutoFit/>
          </a:bodyPr>
          <a:lstStyle/>
          <a:p>
            <a:r>
              <a:rPr lang="es-ES" sz="1400" dirty="0" smtClean="0"/>
              <a:t>https://11defebrero.org</a:t>
            </a:r>
            <a:endParaRPr lang="es-ES" sz="1400" dirty="0"/>
          </a:p>
        </p:txBody>
      </p:sp>
    </p:spTree>
    <p:extLst>
      <p:ext uri="{BB962C8B-B14F-4D97-AF65-F5344CB8AC3E}">
        <p14:creationId xmlns:p14="http://schemas.microsoft.com/office/powerpoint/2010/main" val="1598598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561C0CC-118F-406B-B384-230A9948FA67}" type="datetimeFigureOut">
              <a:rPr lang="es-ES" smtClean="0"/>
              <a:t>22/10/2018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C69060-4A3F-41A8-BBE4-8B97821B9A47}" type="slidenum">
              <a:rPr lang="es-ES" smtClean="0"/>
              <a:t>‹Nº›</a:t>
            </a:fld>
            <a:endParaRPr lang="es-ES"/>
          </a:p>
        </p:txBody>
      </p:sp>
    </p:spTree>
    <p:extLst>
      <p:ext uri="{BB962C8B-B14F-4D97-AF65-F5344CB8AC3E}">
        <p14:creationId xmlns:p14="http://schemas.microsoft.com/office/powerpoint/2010/main" val="82425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561C0CC-118F-406B-B384-230A9948FA67}" type="datetimeFigureOut">
              <a:rPr lang="es-ES" smtClean="0"/>
              <a:t>22/10/2018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C69060-4A3F-41A8-BBE4-8B97821B9A47}" type="slidenum">
              <a:rPr lang="es-ES" smtClean="0"/>
              <a:t>‹Nº›</a:t>
            </a:fld>
            <a:endParaRPr lang="es-ES"/>
          </a:p>
        </p:txBody>
      </p:sp>
    </p:spTree>
    <p:extLst>
      <p:ext uri="{BB962C8B-B14F-4D97-AF65-F5344CB8AC3E}">
        <p14:creationId xmlns:p14="http://schemas.microsoft.com/office/powerpoint/2010/main" val="4106299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1C0CC-118F-406B-B384-230A9948FA67}" type="datetimeFigureOut">
              <a:rPr lang="es-ES" smtClean="0"/>
              <a:t>22/10/2018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69060-4A3F-41A8-BBE4-8B97821B9A47}" type="slidenum">
              <a:rPr lang="es-ES" smtClean="0"/>
              <a:t>‹Nº›</a:t>
            </a:fld>
            <a:endParaRPr lang="es-ES"/>
          </a:p>
        </p:txBody>
      </p:sp>
    </p:spTree>
    <p:extLst>
      <p:ext uri="{BB962C8B-B14F-4D97-AF65-F5344CB8AC3E}">
        <p14:creationId xmlns:p14="http://schemas.microsoft.com/office/powerpoint/2010/main" val="3684969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11.jpe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7.png"/><Relationship Id="rId5" Type="http://schemas.openxmlformats.org/officeDocument/2006/relationships/image" Target="../media/image24.jpeg"/><Relationship Id="rId10" Type="http://schemas.openxmlformats.org/officeDocument/2006/relationships/image" Target="../media/image22.jpeg"/><Relationship Id="rId4" Type="http://schemas.openxmlformats.org/officeDocument/2006/relationships/image" Target="../media/image10.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8.png"/><Relationship Id="rId7"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hyperlink" Target="http://elisegravel.com/en/blog/some-famous-scientists/" TargetMode="External"/><Relationship Id="rId2" Type="http://schemas.openxmlformats.org/officeDocument/2006/relationships/hyperlink" Target="https://11defebrero.org/para-colorear/"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pic>
        <p:nvPicPr>
          <p:cNvPr id="1026" name="Picture 2" descr="https://11defebrero.files.wordpress.com/2017/11/cartel-286k.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9" y="3735"/>
            <a:ext cx="9235173" cy="652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080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latin typeface="Escolar1" panose="00000400000000000000" pitchFamily="2" charset="0"/>
              </a:rPr>
              <a:t>¿Quién inventó…?</a:t>
            </a:r>
            <a:endParaRPr lang="es-ES" b="1" dirty="0">
              <a:latin typeface="Escolar1" panose="00000400000000000000" pitchFamily="2"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03" y="1340768"/>
            <a:ext cx="22764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8538"/>
          <a:stretch/>
        </p:blipFill>
        <p:spPr bwMode="auto">
          <a:xfrm>
            <a:off x="2588214" y="1265655"/>
            <a:ext cx="89557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852"/>
          <a:stretch/>
        </p:blipFill>
        <p:spPr bwMode="auto">
          <a:xfrm>
            <a:off x="2393617" y="2345655"/>
            <a:ext cx="127759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Resultado de imagen de cooki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752" y="3933056"/>
            <a:ext cx="2649019" cy="19875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8538"/>
          <a:stretch/>
        </p:blipFill>
        <p:spPr bwMode="auto">
          <a:xfrm>
            <a:off x="2939511" y="3760604"/>
            <a:ext cx="89557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852"/>
          <a:stretch/>
        </p:blipFill>
        <p:spPr bwMode="auto">
          <a:xfrm>
            <a:off x="2744914" y="4840604"/>
            <a:ext cx="127759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323528" y="3429000"/>
            <a:ext cx="1656184" cy="400110"/>
          </a:xfrm>
          <a:prstGeom prst="rect">
            <a:avLst/>
          </a:prstGeom>
          <a:noFill/>
        </p:spPr>
        <p:txBody>
          <a:bodyPr wrap="square" rtlCol="0">
            <a:spAutoFit/>
          </a:bodyPr>
          <a:lstStyle/>
          <a:p>
            <a:r>
              <a:rPr lang="es-ES" sz="2000" dirty="0" smtClean="0">
                <a:latin typeface="Escolar1" panose="00000400000000000000" pitchFamily="2" charset="0"/>
              </a:rPr>
              <a:t>Lavavajillas </a:t>
            </a:r>
            <a:endParaRPr lang="es-ES" sz="2000" dirty="0">
              <a:latin typeface="Escolar1" panose="00000400000000000000" pitchFamily="2" charset="0"/>
            </a:endParaRPr>
          </a:p>
        </p:txBody>
      </p:sp>
      <p:sp>
        <p:nvSpPr>
          <p:cNvPr id="11" name="10 CuadroTexto"/>
          <p:cNvSpPr txBox="1"/>
          <p:nvPr/>
        </p:nvSpPr>
        <p:spPr>
          <a:xfrm>
            <a:off x="457200" y="5735938"/>
            <a:ext cx="1656184" cy="707886"/>
          </a:xfrm>
          <a:prstGeom prst="rect">
            <a:avLst/>
          </a:prstGeom>
          <a:noFill/>
        </p:spPr>
        <p:txBody>
          <a:bodyPr wrap="square" rtlCol="0">
            <a:spAutoFit/>
          </a:bodyPr>
          <a:lstStyle/>
          <a:p>
            <a:r>
              <a:rPr lang="es-ES" sz="2000" dirty="0" smtClean="0">
                <a:latin typeface="Escolar1" panose="00000400000000000000" pitchFamily="2" charset="0"/>
              </a:rPr>
              <a:t>Galletas con chocolate</a:t>
            </a:r>
            <a:endParaRPr lang="es-ES" sz="2000" dirty="0">
              <a:latin typeface="Escolar1" panose="00000400000000000000" pitchFamily="2" charset="0"/>
            </a:endParaRPr>
          </a:p>
        </p:txBody>
      </p:sp>
      <p:pic>
        <p:nvPicPr>
          <p:cNvPr id="717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1" y="4300604"/>
            <a:ext cx="2568327" cy="1406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4499991" y="6012937"/>
            <a:ext cx="2309242" cy="400110"/>
          </a:xfrm>
          <a:prstGeom prst="rect">
            <a:avLst/>
          </a:prstGeom>
          <a:noFill/>
        </p:spPr>
        <p:txBody>
          <a:bodyPr wrap="square" rtlCol="0">
            <a:spAutoFit/>
          </a:bodyPr>
          <a:lstStyle/>
          <a:p>
            <a:r>
              <a:rPr lang="es-ES" sz="2000" dirty="0" smtClean="0">
                <a:latin typeface="Escolar1" panose="00000400000000000000" pitchFamily="2" charset="0"/>
              </a:rPr>
              <a:t>Limpiaparabrisas</a:t>
            </a:r>
            <a:endParaRPr lang="es-ES" sz="2000" dirty="0">
              <a:latin typeface="Escolar1" panose="00000400000000000000" pitchFamily="2" charset="0"/>
            </a:endParaRPr>
          </a:p>
        </p:txBody>
      </p:sp>
      <p:pic>
        <p:nvPicPr>
          <p:cNvPr id="1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852"/>
          <a:stretch/>
        </p:blipFill>
        <p:spPr bwMode="auto">
          <a:xfrm>
            <a:off x="7427305" y="3933607"/>
            <a:ext cx="127759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8538"/>
          <a:stretch/>
        </p:blipFill>
        <p:spPr bwMode="auto">
          <a:xfrm>
            <a:off x="7618314" y="4958003"/>
            <a:ext cx="89557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4572000" y="3445164"/>
            <a:ext cx="2309242" cy="707886"/>
          </a:xfrm>
          <a:prstGeom prst="rect">
            <a:avLst/>
          </a:prstGeom>
          <a:noFill/>
        </p:spPr>
        <p:txBody>
          <a:bodyPr wrap="square" rtlCol="0">
            <a:spAutoFit/>
          </a:bodyPr>
          <a:lstStyle/>
          <a:p>
            <a:r>
              <a:rPr lang="es-ES" sz="2000" dirty="0" smtClean="0">
                <a:latin typeface="Escolar1" panose="00000400000000000000" pitchFamily="2" charset="0"/>
              </a:rPr>
              <a:t>Primer fármaco contra la leucemia</a:t>
            </a:r>
            <a:endParaRPr lang="es-ES" sz="2000" dirty="0">
              <a:latin typeface="Escolar1" panose="00000400000000000000" pitchFamily="2" charset="0"/>
            </a:endParaRPr>
          </a:p>
        </p:txBody>
      </p:sp>
      <p:pic>
        <p:nvPicPr>
          <p:cNvPr id="2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852"/>
          <a:stretch/>
        </p:blipFill>
        <p:spPr bwMode="auto">
          <a:xfrm>
            <a:off x="7236296" y="1340768"/>
            <a:ext cx="127759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8538"/>
          <a:stretch/>
        </p:blipFill>
        <p:spPr bwMode="auto">
          <a:xfrm>
            <a:off x="7427305" y="2365164"/>
            <a:ext cx="89557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4031" y="130951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83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3641" y="4326812"/>
            <a:ext cx="1949503" cy="248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03" y="1340768"/>
            <a:ext cx="22764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Resultado de imagen de cooki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752" y="3933056"/>
            <a:ext cx="2649019" cy="19875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0852"/>
          <a:stretch/>
        </p:blipFill>
        <p:spPr bwMode="auto">
          <a:xfrm>
            <a:off x="2339975" y="4076796"/>
            <a:ext cx="852151" cy="720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251520" y="3429000"/>
            <a:ext cx="2242592" cy="707886"/>
          </a:xfrm>
          <a:prstGeom prst="rect">
            <a:avLst/>
          </a:prstGeom>
          <a:noFill/>
        </p:spPr>
        <p:txBody>
          <a:bodyPr wrap="square" rtlCol="0">
            <a:spAutoFit/>
          </a:bodyPr>
          <a:lstStyle/>
          <a:p>
            <a:r>
              <a:rPr lang="es-ES" sz="2000" dirty="0" smtClean="0">
                <a:latin typeface="Escolar1" panose="00000400000000000000" pitchFamily="2" charset="0"/>
              </a:rPr>
              <a:t>Lavavajillas</a:t>
            </a:r>
          </a:p>
          <a:p>
            <a:r>
              <a:rPr lang="es-ES" sz="2000" dirty="0" err="1" smtClean="0">
                <a:latin typeface="Escolar1" panose="00000400000000000000" pitchFamily="2" charset="0"/>
              </a:rPr>
              <a:t>Josephine</a:t>
            </a:r>
            <a:r>
              <a:rPr lang="es-ES" sz="2000" dirty="0" smtClean="0">
                <a:latin typeface="Escolar1" panose="00000400000000000000" pitchFamily="2" charset="0"/>
              </a:rPr>
              <a:t> Cochrane </a:t>
            </a:r>
            <a:endParaRPr lang="es-ES" sz="2000" dirty="0">
              <a:latin typeface="Escolar1" panose="00000400000000000000" pitchFamily="2" charset="0"/>
            </a:endParaRPr>
          </a:p>
        </p:txBody>
      </p:sp>
      <p:sp>
        <p:nvSpPr>
          <p:cNvPr id="11" name="10 CuadroTexto"/>
          <p:cNvSpPr txBox="1"/>
          <p:nvPr/>
        </p:nvSpPr>
        <p:spPr>
          <a:xfrm>
            <a:off x="395535" y="5735938"/>
            <a:ext cx="2262131" cy="1015663"/>
          </a:xfrm>
          <a:prstGeom prst="rect">
            <a:avLst/>
          </a:prstGeom>
          <a:noFill/>
        </p:spPr>
        <p:txBody>
          <a:bodyPr wrap="square" rtlCol="0">
            <a:spAutoFit/>
          </a:bodyPr>
          <a:lstStyle/>
          <a:p>
            <a:r>
              <a:rPr lang="es-ES" sz="2000" dirty="0" smtClean="0">
                <a:latin typeface="Escolar1" panose="00000400000000000000" pitchFamily="2" charset="0"/>
              </a:rPr>
              <a:t>Galletas con chocolate</a:t>
            </a:r>
          </a:p>
          <a:p>
            <a:r>
              <a:rPr lang="es-ES" sz="2000" dirty="0" smtClean="0">
                <a:latin typeface="Escolar1" panose="00000400000000000000" pitchFamily="2" charset="0"/>
              </a:rPr>
              <a:t>Ruth Wakefield</a:t>
            </a:r>
            <a:endParaRPr lang="es-ES" sz="2000" dirty="0">
              <a:latin typeface="Escolar1" panose="00000400000000000000" pitchFamily="2" charset="0"/>
            </a:endParaRPr>
          </a:p>
        </p:txBody>
      </p:sp>
      <p:pic>
        <p:nvPicPr>
          <p:cNvPr id="717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0519" y="4300604"/>
            <a:ext cx="2568327" cy="1406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4608511" y="5828271"/>
            <a:ext cx="2489215" cy="400110"/>
          </a:xfrm>
          <a:prstGeom prst="rect">
            <a:avLst/>
          </a:prstGeom>
          <a:noFill/>
        </p:spPr>
        <p:txBody>
          <a:bodyPr wrap="square" rtlCol="0">
            <a:spAutoFit/>
          </a:bodyPr>
          <a:lstStyle/>
          <a:p>
            <a:r>
              <a:rPr lang="es-ES" sz="2000" dirty="0" smtClean="0">
                <a:latin typeface="Escolar1" panose="00000400000000000000" pitchFamily="2" charset="0"/>
              </a:rPr>
              <a:t>Limpiaparabrisas</a:t>
            </a:r>
            <a:endParaRPr lang="es-ES" sz="2000" dirty="0">
              <a:latin typeface="Escolar1" panose="00000400000000000000" pitchFamily="2" charset="0"/>
            </a:endParaRPr>
          </a:p>
        </p:txBody>
      </p:sp>
      <p:sp>
        <p:nvSpPr>
          <p:cNvPr id="20" name="19 CuadroTexto"/>
          <p:cNvSpPr txBox="1"/>
          <p:nvPr/>
        </p:nvSpPr>
        <p:spPr>
          <a:xfrm>
            <a:off x="4644515" y="6165337"/>
            <a:ext cx="2489215" cy="400110"/>
          </a:xfrm>
          <a:prstGeom prst="rect">
            <a:avLst/>
          </a:prstGeom>
          <a:noFill/>
        </p:spPr>
        <p:txBody>
          <a:bodyPr wrap="square" rtlCol="0">
            <a:spAutoFit/>
          </a:bodyPr>
          <a:lstStyle/>
          <a:p>
            <a:r>
              <a:rPr lang="es-ES" sz="2000" dirty="0" smtClean="0">
                <a:latin typeface="Escolar1" panose="00000400000000000000" pitchFamily="2" charset="0"/>
              </a:rPr>
              <a:t>Mary Anderson</a:t>
            </a:r>
            <a:endParaRPr lang="es-ES" sz="2000" dirty="0">
              <a:latin typeface="Escolar1" panose="00000400000000000000" pitchFamily="2" charset="0"/>
            </a:endParaRPr>
          </a:p>
        </p:txBody>
      </p:sp>
      <p:pic>
        <p:nvPicPr>
          <p:cNvPr id="819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304" y="4300604"/>
            <a:ext cx="1670475" cy="244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852"/>
          <a:stretch/>
        </p:blipFill>
        <p:spPr bwMode="auto">
          <a:xfrm>
            <a:off x="7046537" y="1196752"/>
            <a:ext cx="766642"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1865051"/>
            <a:ext cx="190500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0852"/>
          <a:stretch/>
        </p:blipFill>
        <p:spPr bwMode="auto">
          <a:xfrm>
            <a:off x="2151973" y="1084519"/>
            <a:ext cx="923337" cy="78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9624" y="990382"/>
            <a:ext cx="233362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21 CuadroTexto"/>
          <p:cNvSpPr txBox="1"/>
          <p:nvPr/>
        </p:nvSpPr>
        <p:spPr>
          <a:xfrm>
            <a:off x="4292551" y="3284984"/>
            <a:ext cx="3057286" cy="1015663"/>
          </a:xfrm>
          <a:prstGeom prst="rect">
            <a:avLst/>
          </a:prstGeom>
          <a:noFill/>
        </p:spPr>
        <p:txBody>
          <a:bodyPr wrap="square" rtlCol="0">
            <a:spAutoFit/>
          </a:bodyPr>
          <a:lstStyle/>
          <a:p>
            <a:r>
              <a:rPr lang="es-ES" sz="2000" dirty="0" smtClean="0">
                <a:latin typeface="Escolar1" panose="00000400000000000000" pitchFamily="2" charset="0"/>
              </a:rPr>
              <a:t>Primer fármaco contra la leucemia</a:t>
            </a:r>
          </a:p>
          <a:p>
            <a:r>
              <a:rPr lang="es-ES" sz="2000" dirty="0" err="1" smtClean="0">
                <a:latin typeface="Escolar1" panose="00000400000000000000" pitchFamily="2" charset="0"/>
              </a:rPr>
              <a:t>Gertrude</a:t>
            </a:r>
            <a:r>
              <a:rPr lang="es-ES" sz="2000" dirty="0" smtClean="0">
                <a:latin typeface="Escolar1" panose="00000400000000000000" pitchFamily="2" charset="0"/>
              </a:rPr>
              <a:t> B. </a:t>
            </a:r>
            <a:r>
              <a:rPr lang="es-ES" sz="2000" dirty="0" err="1" smtClean="0">
                <a:latin typeface="Escolar1" panose="00000400000000000000" pitchFamily="2" charset="0"/>
              </a:rPr>
              <a:t>Elion</a:t>
            </a:r>
            <a:endParaRPr lang="es-ES" sz="2000" dirty="0">
              <a:latin typeface="Escolar1" panose="00000400000000000000" pitchFamily="2" charset="0"/>
            </a:endParaRPr>
          </a:p>
        </p:txBody>
      </p:sp>
      <p:pic>
        <p:nvPicPr>
          <p:cNvPr id="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0852"/>
          <a:stretch/>
        </p:blipFill>
        <p:spPr bwMode="auto">
          <a:xfrm>
            <a:off x="6551939" y="967303"/>
            <a:ext cx="951845" cy="80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84031" y="130951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latin typeface="Escolar1" panose="00000400000000000000" pitchFamily="2" charset="0"/>
              </a:rPr>
              <a:t>¿Quién inventó… (respuestas)?</a:t>
            </a:r>
            <a:endParaRPr lang="es-ES" b="1" dirty="0">
              <a:latin typeface="Escolar1" panose="00000400000000000000" pitchFamily="2" charset="0"/>
            </a:endParaRPr>
          </a:p>
        </p:txBody>
      </p:sp>
      <p:pic>
        <p:nvPicPr>
          <p:cNvPr id="1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0852"/>
          <a:stretch/>
        </p:blipFill>
        <p:spPr bwMode="auto">
          <a:xfrm>
            <a:off x="8473355" y="3717032"/>
            <a:ext cx="851173" cy="71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14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790" y="905655"/>
            <a:ext cx="1285714"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040"/>
          <a:stretch/>
        </p:blipFill>
        <p:spPr bwMode="auto">
          <a:xfrm>
            <a:off x="1151620" y="2338906"/>
            <a:ext cx="1816282" cy="105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latin typeface="Escolar1" panose="00000400000000000000" pitchFamily="2" charset="0"/>
              </a:rPr>
              <a:t>¿Quién inventó…?</a:t>
            </a:r>
            <a:endParaRPr lang="es-ES" b="1" dirty="0">
              <a:latin typeface="Escolar1" panose="00000400000000000000" pitchFamily="2" charset="0"/>
            </a:endParaRPr>
          </a:p>
        </p:txBody>
      </p:sp>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58538"/>
          <a:stretch/>
        </p:blipFill>
        <p:spPr bwMode="auto">
          <a:xfrm>
            <a:off x="2588214" y="1265655"/>
            <a:ext cx="89557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0852"/>
          <a:stretch/>
        </p:blipFill>
        <p:spPr bwMode="auto">
          <a:xfrm>
            <a:off x="2393617" y="2345655"/>
            <a:ext cx="127759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58538"/>
          <a:stretch/>
        </p:blipFill>
        <p:spPr bwMode="auto">
          <a:xfrm>
            <a:off x="2939511" y="3760604"/>
            <a:ext cx="89557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0852"/>
          <a:stretch/>
        </p:blipFill>
        <p:spPr bwMode="auto">
          <a:xfrm>
            <a:off x="2744914" y="4840604"/>
            <a:ext cx="127759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323528" y="3429000"/>
            <a:ext cx="1656184" cy="400110"/>
          </a:xfrm>
          <a:prstGeom prst="rect">
            <a:avLst/>
          </a:prstGeom>
          <a:noFill/>
        </p:spPr>
        <p:txBody>
          <a:bodyPr wrap="square" rtlCol="0">
            <a:spAutoFit/>
          </a:bodyPr>
          <a:lstStyle/>
          <a:p>
            <a:r>
              <a:rPr lang="es-ES" sz="2000" dirty="0" err="1" smtClean="0">
                <a:latin typeface="Escolar1" panose="00000400000000000000" pitchFamily="2" charset="0"/>
              </a:rPr>
              <a:t>Kevlar</a:t>
            </a:r>
            <a:endParaRPr lang="es-ES" sz="2000" dirty="0">
              <a:latin typeface="Escolar1" panose="00000400000000000000" pitchFamily="2" charset="0"/>
            </a:endParaRPr>
          </a:p>
        </p:txBody>
      </p:sp>
      <p:sp>
        <p:nvSpPr>
          <p:cNvPr id="11" name="10 CuadroTexto"/>
          <p:cNvSpPr txBox="1"/>
          <p:nvPr/>
        </p:nvSpPr>
        <p:spPr>
          <a:xfrm>
            <a:off x="406368" y="5920604"/>
            <a:ext cx="2181845" cy="400110"/>
          </a:xfrm>
          <a:prstGeom prst="rect">
            <a:avLst/>
          </a:prstGeom>
          <a:noFill/>
        </p:spPr>
        <p:txBody>
          <a:bodyPr wrap="square" rtlCol="0">
            <a:spAutoFit/>
          </a:bodyPr>
          <a:lstStyle/>
          <a:p>
            <a:r>
              <a:rPr lang="es-ES" sz="2000" dirty="0" smtClean="0">
                <a:latin typeface="Escolar1" panose="00000400000000000000" pitchFamily="2" charset="0"/>
              </a:rPr>
              <a:t>Antecesor del </a:t>
            </a:r>
            <a:r>
              <a:rPr lang="es-ES" sz="2000" dirty="0" err="1" smtClean="0">
                <a:latin typeface="Escolar1" panose="00000400000000000000" pitchFamily="2" charset="0"/>
              </a:rPr>
              <a:t>ebook</a:t>
            </a:r>
            <a:endParaRPr lang="es-ES" sz="2000" dirty="0">
              <a:latin typeface="Escolar1" panose="00000400000000000000" pitchFamily="2" charset="0"/>
            </a:endParaRPr>
          </a:p>
        </p:txBody>
      </p:sp>
      <p:pic>
        <p:nvPicPr>
          <p:cNvPr id="1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0852"/>
          <a:stretch/>
        </p:blipFill>
        <p:spPr bwMode="auto">
          <a:xfrm>
            <a:off x="7236296" y="1340768"/>
            <a:ext cx="127759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58538"/>
          <a:stretch/>
        </p:blipFill>
        <p:spPr bwMode="auto">
          <a:xfrm>
            <a:off x="7427305" y="2365164"/>
            <a:ext cx="89557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4499990" y="6012937"/>
            <a:ext cx="3118324" cy="400110"/>
          </a:xfrm>
          <a:prstGeom prst="rect">
            <a:avLst/>
          </a:prstGeom>
          <a:noFill/>
        </p:spPr>
        <p:txBody>
          <a:bodyPr wrap="square" rtlCol="0">
            <a:spAutoFit/>
          </a:bodyPr>
          <a:lstStyle/>
          <a:p>
            <a:r>
              <a:rPr lang="es-ES" sz="2000" dirty="0" smtClean="0">
                <a:latin typeface="Escolar1" panose="00000400000000000000" pitchFamily="2" charset="0"/>
              </a:rPr>
              <a:t>Bases de la tecnología </a:t>
            </a:r>
            <a:r>
              <a:rPr lang="es-ES" sz="2000" dirty="0" err="1" smtClean="0">
                <a:latin typeface="Escolar1" panose="00000400000000000000" pitchFamily="2" charset="0"/>
              </a:rPr>
              <a:t>wifi</a:t>
            </a:r>
            <a:endParaRPr lang="es-ES" sz="2000" dirty="0">
              <a:latin typeface="Escolar1" panose="00000400000000000000" pitchFamily="2" charset="0"/>
            </a:endParaRPr>
          </a:p>
        </p:txBody>
      </p:sp>
      <p:pic>
        <p:nvPicPr>
          <p:cNvPr id="1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0852"/>
          <a:stretch/>
        </p:blipFill>
        <p:spPr bwMode="auto">
          <a:xfrm>
            <a:off x="7427305" y="3933607"/>
            <a:ext cx="127759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58538"/>
          <a:stretch/>
        </p:blipFill>
        <p:spPr bwMode="auto">
          <a:xfrm>
            <a:off x="7618314" y="4958003"/>
            <a:ext cx="89557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4091495"/>
            <a:ext cx="2348387" cy="191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Resultado de imagen de wif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5792" y="4223612"/>
            <a:ext cx="1881658" cy="188165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Resultado de imagen de pañ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1465" y="1822790"/>
            <a:ext cx="2381250" cy="1709738"/>
          </a:xfrm>
          <a:prstGeom prst="rect">
            <a:avLst/>
          </a:prstGeom>
          <a:noFill/>
          <a:extLst>
            <a:ext uri="{909E8E84-426E-40DD-AFC4-6F175D3DCCD1}">
              <a14:hiddenFill xmlns:a14="http://schemas.microsoft.com/office/drawing/2010/main">
                <a:solidFill>
                  <a:srgbClr val="FFFFFF"/>
                </a:solidFill>
              </a14:hiddenFill>
            </a:ext>
          </a:extLst>
        </p:spPr>
      </p:pic>
      <p:sp>
        <p:nvSpPr>
          <p:cNvPr id="22" name="21 CuadroTexto"/>
          <p:cNvSpPr txBox="1"/>
          <p:nvPr/>
        </p:nvSpPr>
        <p:spPr>
          <a:xfrm>
            <a:off x="4724400" y="3597564"/>
            <a:ext cx="2309242" cy="400110"/>
          </a:xfrm>
          <a:prstGeom prst="rect">
            <a:avLst/>
          </a:prstGeom>
          <a:noFill/>
        </p:spPr>
        <p:txBody>
          <a:bodyPr wrap="square" rtlCol="0">
            <a:spAutoFit/>
          </a:bodyPr>
          <a:lstStyle/>
          <a:p>
            <a:r>
              <a:rPr lang="es-ES" sz="2000" dirty="0" smtClean="0">
                <a:latin typeface="Escolar1" panose="00000400000000000000" pitchFamily="2" charset="0"/>
              </a:rPr>
              <a:t>Pañales desechables </a:t>
            </a:r>
          </a:p>
        </p:txBody>
      </p:sp>
    </p:spTree>
    <p:extLst>
      <p:ext uri="{BB962C8B-B14F-4D97-AF65-F5344CB8AC3E}">
        <p14:creationId xmlns:p14="http://schemas.microsoft.com/office/powerpoint/2010/main" val="724038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790" y="905655"/>
            <a:ext cx="1285714"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881" y="154923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0852"/>
          <a:stretch/>
        </p:blipFill>
        <p:spPr bwMode="auto">
          <a:xfrm>
            <a:off x="3042556" y="927192"/>
            <a:ext cx="979953" cy="8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latin typeface="Escolar1" panose="00000400000000000000" pitchFamily="2" charset="0"/>
              </a:rPr>
              <a:t>¿Quién inventó…(respuestas)?</a:t>
            </a:r>
            <a:endParaRPr lang="es-ES" b="1" dirty="0">
              <a:latin typeface="Escolar1" panose="00000400000000000000" pitchFamily="2" charset="0"/>
            </a:endParaRPr>
          </a:p>
        </p:txBody>
      </p:sp>
      <p:pic>
        <p:nvPicPr>
          <p:cNvPr id="3" name="Imagen 4" descr="logosaturado.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7504" y="130893"/>
            <a:ext cx="742143" cy="569361"/>
          </a:xfrm>
          <a:prstGeom prst="rect">
            <a:avLst/>
          </a:prstGeom>
        </p:spPr>
      </p:pic>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0852"/>
          <a:stretch/>
        </p:blipFill>
        <p:spPr bwMode="auto">
          <a:xfrm>
            <a:off x="2588213" y="3676196"/>
            <a:ext cx="944319" cy="79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323527" y="3429000"/>
            <a:ext cx="2851897" cy="707886"/>
          </a:xfrm>
          <a:prstGeom prst="rect">
            <a:avLst/>
          </a:prstGeom>
          <a:noFill/>
        </p:spPr>
        <p:txBody>
          <a:bodyPr wrap="square" rtlCol="0">
            <a:spAutoFit/>
          </a:bodyPr>
          <a:lstStyle/>
          <a:p>
            <a:r>
              <a:rPr lang="es-ES" sz="2000" dirty="0" err="1" smtClean="0">
                <a:latin typeface="Escolar1" panose="00000400000000000000" pitchFamily="2" charset="0"/>
              </a:rPr>
              <a:t>Kevlar</a:t>
            </a:r>
            <a:endParaRPr lang="es-ES" sz="2000" dirty="0" smtClean="0">
              <a:latin typeface="Escolar1" panose="00000400000000000000" pitchFamily="2" charset="0"/>
            </a:endParaRPr>
          </a:p>
          <a:p>
            <a:r>
              <a:rPr lang="es-ES" sz="2000" dirty="0" smtClean="0">
                <a:latin typeface="Escolar1" panose="00000400000000000000" pitchFamily="2" charset="0"/>
              </a:rPr>
              <a:t>Stephanie </a:t>
            </a:r>
            <a:r>
              <a:rPr lang="es-ES" sz="2000" dirty="0" err="1" smtClean="0">
                <a:latin typeface="Escolar1" panose="00000400000000000000" pitchFamily="2" charset="0"/>
              </a:rPr>
              <a:t>Kwolek</a:t>
            </a:r>
            <a:endParaRPr lang="es-ES" sz="2000" dirty="0">
              <a:latin typeface="Escolar1" panose="00000400000000000000" pitchFamily="2" charset="0"/>
            </a:endParaRPr>
          </a:p>
        </p:txBody>
      </p:sp>
      <p:sp>
        <p:nvSpPr>
          <p:cNvPr id="11" name="10 CuadroTexto"/>
          <p:cNvSpPr txBox="1"/>
          <p:nvPr/>
        </p:nvSpPr>
        <p:spPr>
          <a:xfrm>
            <a:off x="406368" y="5920604"/>
            <a:ext cx="2468931" cy="707886"/>
          </a:xfrm>
          <a:prstGeom prst="rect">
            <a:avLst/>
          </a:prstGeom>
          <a:noFill/>
        </p:spPr>
        <p:txBody>
          <a:bodyPr wrap="square" rtlCol="0">
            <a:spAutoFit/>
          </a:bodyPr>
          <a:lstStyle/>
          <a:p>
            <a:r>
              <a:rPr lang="es-ES" sz="2000" dirty="0" smtClean="0">
                <a:latin typeface="Escolar1" panose="00000400000000000000" pitchFamily="2" charset="0"/>
              </a:rPr>
              <a:t>Antecesor del </a:t>
            </a:r>
            <a:r>
              <a:rPr lang="es-ES" sz="2000" dirty="0" err="1" smtClean="0">
                <a:latin typeface="Escolar1" panose="00000400000000000000" pitchFamily="2" charset="0"/>
              </a:rPr>
              <a:t>ebook</a:t>
            </a:r>
            <a:endParaRPr lang="es-ES" sz="2000" dirty="0" smtClean="0">
              <a:latin typeface="Escolar1" panose="00000400000000000000" pitchFamily="2" charset="0"/>
            </a:endParaRPr>
          </a:p>
          <a:p>
            <a:r>
              <a:rPr lang="es-ES" sz="2000" dirty="0" smtClean="0">
                <a:latin typeface="Escolar1" panose="00000400000000000000" pitchFamily="2" charset="0"/>
              </a:rPr>
              <a:t>Ángela Ruiz Robles</a:t>
            </a:r>
            <a:endParaRPr lang="es-ES" sz="2000" dirty="0">
              <a:latin typeface="Escolar1" panose="00000400000000000000" pitchFamily="2" charset="0"/>
            </a:endParaRPr>
          </a:p>
        </p:txBody>
      </p:sp>
      <p:sp>
        <p:nvSpPr>
          <p:cNvPr id="17" name="16 CuadroTexto"/>
          <p:cNvSpPr txBox="1"/>
          <p:nvPr/>
        </p:nvSpPr>
        <p:spPr>
          <a:xfrm>
            <a:off x="4283968" y="6012937"/>
            <a:ext cx="3096346" cy="707886"/>
          </a:xfrm>
          <a:prstGeom prst="rect">
            <a:avLst/>
          </a:prstGeom>
          <a:noFill/>
        </p:spPr>
        <p:txBody>
          <a:bodyPr wrap="square" rtlCol="0">
            <a:spAutoFit/>
          </a:bodyPr>
          <a:lstStyle/>
          <a:p>
            <a:r>
              <a:rPr lang="es-ES" sz="2000" dirty="0" smtClean="0">
                <a:latin typeface="Escolar1" panose="00000400000000000000" pitchFamily="2" charset="0"/>
              </a:rPr>
              <a:t>Bases de la tecnología </a:t>
            </a:r>
            <a:r>
              <a:rPr lang="es-ES" sz="2000" dirty="0" err="1" smtClean="0">
                <a:latin typeface="Escolar1" panose="00000400000000000000" pitchFamily="2" charset="0"/>
              </a:rPr>
              <a:t>wifi</a:t>
            </a:r>
            <a:endParaRPr lang="es-ES" sz="2000" dirty="0" smtClean="0">
              <a:latin typeface="Escolar1" panose="00000400000000000000" pitchFamily="2" charset="0"/>
            </a:endParaRPr>
          </a:p>
          <a:p>
            <a:r>
              <a:rPr lang="es-ES" sz="2000" dirty="0" err="1" smtClean="0">
                <a:latin typeface="Escolar1" panose="00000400000000000000" pitchFamily="2" charset="0"/>
              </a:rPr>
              <a:t>Hedy</a:t>
            </a:r>
            <a:r>
              <a:rPr lang="es-ES" sz="2000" dirty="0" smtClean="0">
                <a:latin typeface="Escolar1" panose="00000400000000000000" pitchFamily="2" charset="0"/>
              </a:rPr>
              <a:t> </a:t>
            </a:r>
            <a:r>
              <a:rPr lang="es-ES" sz="2000" dirty="0" err="1" smtClean="0">
                <a:latin typeface="Escolar1" panose="00000400000000000000" pitchFamily="2" charset="0"/>
              </a:rPr>
              <a:t>Lamarr</a:t>
            </a:r>
            <a:endParaRPr lang="es-ES" sz="2000" dirty="0">
              <a:latin typeface="Escolar1" panose="00000400000000000000" pitchFamily="2" charset="0"/>
            </a:endParaRPr>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4091495"/>
            <a:ext cx="2348387" cy="191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Resultado de imagen de wif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5792" y="4223612"/>
            <a:ext cx="1881658" cy="18816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8500" y="4336259"/>
            <a:ext cx="16764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0852"/>
          <a:stretch/>
        </p:blipFill>
        <p:spPr bwMode="auto">
          <a:xfrm>
            <a:off x="8460432" y="4075331"/>
            <a:ext cx="817103" cy="69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0448" y="4374707"/>
            <a:ext cx="1692969" cy="1692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7" descr="Resultado de imagen de paña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9992" y="1624519"/>
            <a:ext cx="2381250" cy="1709738"/>
          </a:xfrm>
          <a:prstGeom prst="rect">
            <a:avLst/>
          </a:prstGeom>
          <a:noFill/>
          <a:extLst>
            <a:ext uri="{909E8E84-426E-40DD-AFC4-6F175D3DCCD1}">
              <a14:hiddenFill xmlns:a14="http://schemas.microsoft.com/office/drawing/2010/main">
                <a:solidFill>
                  <a:srgbClr val="FFFFFF"/>
                </a:solidFill>
              </a14:hiddenFill>
            </a:ext>
          </a:extLst>
        </p:spPr>
      </p:pic>
      <p:sp>
        <p:nvSpPr>
          <p:cNvPr id="21" name="20 CuadroTexto"/>
          <p:cNvSpPr txBox="1"/>
          <p:nvPr/>
        </p:nvSpPr>
        <p:spPr>
          <a:xfrm>
            <a:off x="4572000" y="3445164"/>
            <a:ext cx="2613090" cy="707886"/>
          </a:xfrm>
          <a:prstGeom prst="rect">
            <a:avLst/>
          </a:prstGeom>
          <a:noFill/>
        </p:spPr>
        <p:txBody>
          <a:bodyPr wrap="square" rtlCol="0">
            <a:spAutoFit/>
          </a:bodyPr>
          <a:lstStyle/>
          <a:p>
            <a:r>
              <a:rPr lang="es-ES" sz="2000" dirty="0" smtClean="0">
                <a:latin typeface="Escolar1" panose="00000400000000000000" pitchFamily="2" charset="0"/>
              </a:rPr>
              <a:t>Pañales desechables </a:t>
            </a:r>
          </a:p>
          <a:p>
            <a:r>
              <a:rPr lang="es-ES" sz="2000" dirty="0" smtClean="0">
                <a:latin typeface="Escolar1" panose="00000400000000000000" pitchFamily="2" charset="0"/>
              </a:rPr>
              <a:t>Marion Donovan</a:t>
            </a:r>
            <a:endParaRPr lang="es-ES" sz="2000" dirty="0">
              <a:latin typeface="Escolar1" panose="00000400000000000000" pitchFamily="2" charset="0"/>
            </a:endParaRPr>
          </a:p>
        </p:txBody>
      </p:sp>
      <p:pic>
        <p:nvPicPr>
          <p:cNvPr id="22"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81541" y="1387672"/>
            <a:ext cx="15240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852"/>
          <a:stretch/>
        </p:blipFill>
        <p:spPr bwMode="auto">
          <a:xfrm>
            <a:off x="7046537" y="1196752"/>
            <a:ext cx="766642"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990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2" y="6330082"/>
            <a:ext cx="1037492"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82084" y="6309320"/>
            <a:ext cx="1877747" cy="369332"/>
          </a:xfrm>
          <a:prstGeom prst="rect">
            <a:avLst/>
          </a:prstGeom>
          <a:noFill/>
        </p:spPr>
        <p:txBody>
          <a:bodyPr wrap="square" rtlCol="0">
            <a:spAutoFit/>
          </a:bodyPr>
          <a:lstStyle/>
          <a:p>
            <a:r>
              <a:rPr lang="es-ES" b="1" i="1" dirty="0" smtClean="0">
                <a:latin typeface="Bodoni MT Condensed" panose="02070606080606020203" pitchFamily="18" charset="0"/>
              </a:rPr>
              <a:t>Teresa Valdés-Solís</a:t>
            </a:r>
            <a:endParaRPr lang="es-ES" b="1" i="1" dirty="0">
              <a:latin typeface="Bodoni MT Condensed" panose="02070606080606020203" pitchFamily="18" charset="0"/>
            </a:endParaRPr>
          </a:p>
        </p:txBody>
      </p:sp>
      <p:sp>
        <p:nvSpPr>
          <p:cNvPr id="6" name="5 CuadroTexto"/>
          <p:cNvSpPr txBox="1"/>
          <p:nvPr/>
        </p:nvSpPr>
        <p:spPr>
          <a:xfrm>
            <a:off x="890737" y="217087"/>
            <a:ext cx="7245113" cy="584775"/>
          </a:xfrm>
          <a:prstGeom prst="rect">
            <a:avLst/>
          </a:prstGeom>
          <a:noFill/>
        </p:spPr>
        <p:txBody>
          <a:bodyPr wrap="square" rtlCol="0">
            <a:spAutoFit/>
          </a:bodyPr>
          <a:lstStyle/>
          <a:p>
            <a:pPr algn="ctr"/>
            <a:r>
              <a:rPr lang="es-ES" sz="3200" b="1" dirty="0" smtClean="0">
                <a:latin typeface="Escolar1" panose="00000400000000000000" pitchFamily="2" charset="0"/>
              </a:rPr>
              <a:t>La ciencia y los científicos</a:t>
            </a:r>
            <a:endParaRPr lang="es-ES" sz="3200" b="1" dirty="0">
              <a:latin typeface="Escolar1" panose="00000400000000000000" pitchFamily="2"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204" y="980728"/>
            <a:ext cx="2146562" cy="1547872"/>
          </a:xfrm>
          <a:prstGeom prst="rect">
            <a:avLst/>
          </a:prstGeom>
          <a:noFill/>
          <a:ln w="28575">
            <a:solidFill>
              <a:schemeClr val="tx1"/>
            </a:solidFill>
            <a:prstDash val="dash"/>
            <a:miter lim="800000"/>
            <a:headEnd/>
            <a:tailEnd/>
          </a:ln>
          <a:extLst>
            <a:ext uri="{909E8E84-426E-40DD-AFC4-6F175D3DCCD1}">
              <a14:hiddenFill xmlns:a14="http://schemas.microsoft.com/office/drawing/2010/main">
                <a:solidFill>
                  <a:schemeClr val="accent1"/>
                </a:solidFill>
              </a14:hiddenFill>
            </a:ext>
          </a:extLst>
        </p:spPr>
      </p:pic>
      <p:sp>
        <p:nvSpPr>
          <p:cNvPr id="7" name="6 CuadroTexto"/>
          <p:cNvSpPr txBox="1"/>
          <p:nvPr/>
        </p:nvSpPr>
        <p:spPr>
          <a:xfrm>
            <a:off x="2871032" y="6319379"/>
            <a:ext cx="6295234" cy="369332"/>
          </a:xfrm>
          <a:prstGeom prst="rect">
            <a:avLst/>
          </a:prstGeom>
          <a:solidFill>
            <a:schemeClr val="bg1"/>
          </a:solidFill>
        </p:spPr>
        <p:txBody>
          <a:bodyPr wrap="square" rtlCol="0">
            <a:spAutoFit/>
          </a:bodyPr>
          <a:lstStyle/>
          <a:p>
            <a:r>
              <a:rPr lang="es-ES" dirty="0" smtClean="0">
                <a:latin typeface="Escolar1" panose="00000400000000000000" pitchFamily="2" charset="0"/>
              </a:rPr>
              <a:t>Rodea a los científicos y traza las líneas de los que no son científicos </a:t>
            </a:r>
            <a:endParaRPr lang="es-ES" dirty="0">
              <a:latin typeface="Escolar1" panose="00000400000000000000" pitchFamily="2" charset="0"/>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2622" y="3443557"/>
            <a:ext cx="2259943" cy="1836204"/>
          </a:xfrm>
          <a:prstGeom prst="rect">
            <a:avLst/>
          </a:prstGeom>
          <a:noFill/>
          <a:ln w="38100">
            <a:solidFill>
              <a:schemeClr val="tx1"/>
            </a:solidFill>
            <a:prstDash val="dash"/>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0226" y="984176"/>
            <a:ext cx="2332157" cy="1669860"/>
          </a:xfrm>
          <a:prstGeom prst="rect">
            <a:avLst/>
          </a:prstGeom>
          <a:noFill/>
          <a:ln w="38100">
            <a:solidFill>
              <a:schemeClr val="tx1"/>
            </a:solidFill>
            <a:prstDash val="dash"/>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0246" y="3484522"/>
            <a:ext cx="2438520" cy="1754274"/>
          </a:xfrm>
          <a:prstGeom prst="rect">
            <a:avLst/>
          </a:prstGeom>
          <a:noFill/>
          <a:ln w="38100">
            <a:solidFill>
              <a:schemeClr val="tx1"/>
            </a:solidFill>
            <a:prstDash val="dash"/>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7848" y="3461371"/>
            <a:ext cx="2637957" cy="1897749"/>
          </a:xfrm>
          <a:prstGeom prst="rect">
            <a:avLst/>
          </a:prstGeom>
          <a:noFill/>
          <a:ln w="38100">
            <a:solidFill>
              <a:schemeClr val="tx1"/>
            </a:solidFill>
            <a:prstDash val="dash"/>
            <a:miter lim="800000"/>
            <a:headEnd/>
            <a:tailEnd/>
          </a:ln>
          <a:extLst>
            <a:ext uri="{909E8E84-426E-40DD-AFC4-6F175D3DCCD1}">
              <a14:hiddenFill xmlns:a14="http://schemas.microsoft.com/office/drawing/2010/main">
                <a:solidFill>
                  <a:schemeClr val="accent1"/>
                </a:solidFill>
              </a14:hiddenFill>
            </a:ext>
          </a:extLst>
        </p:spPr>
      </p:pic>
      <p:pic>
        <p:nvPicPr>
          <p:cNvPr id="8" name="7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34316" y="954722"/>
            <a:ext cx="2786871" cy="1728769"/>
          </a:xfrm>
          <a:prstGeom prst="rect">
            <a:avLst/>
          </a:prstGeom>
          <a:ln w="28575">
            <a:solidFill>
              <a:schemeClr val="tx1"/>
            </a:solidFill>
            <a:prstDash val="dash"/>
          </a:ln>
        </p:spPr>
      </p:pic>
    </p:spTree>
    <p:extLst>
      <p:ext uri="{BB962C8B-B14F-4D97-AF65-F5344CB8AC3E}">
        <p14:creationId xmlns:p14="http://schemas.microsoft.com/office/powerpoint/2010/main" val="2363951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82" y="6330082"/>
            <a:ext cx="1037492"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182084" y="6309320"/>
            <a:ext cx="1805739" cy="369332"/>
          </a:xfrm>
          <a:prstGeom prst="rect">
            <a:avLst/>
          </a:prstGeom>
          <a:noFill/>
        </p:spPr>
        <p:txBody>
          <a:bodyPr wrap="square" rtlCol="0">
            <a:spAutoFit/>
          </a:bodyPr>
          <a:lstStyle/>
          <a:p>
            <a:r>
              <a:rPr lang="es-ES" b="1" i="1" dirty="0" smtClean="0">
                <a:latin typeface="Bodoni MT Condensed" panose="02070606080606020203" pitchFamily="18" charset="0"/>
              </a:rPr>
              <a:t>Teresa Valdés-Solís</a:t>
            </a:r>
            <a:endParaRPr lang="es-ES" b="1" i="1" dirty="0">
              <a:latin typeface="Bodoni MT Condensed" panose="02070606080606020203" pitchFamily="18" charset="0"/>
            </a:endParaRPr>
          </a:p>
        </p:txBody>
      </p:sp>
      <p:sp>
        <p:nvSpPr>
          <p:cNvPr id="4" name="3 CuadroTexto"/>
          <p:cNvSpPr txBox="1"/>
          <p:nvPr/>
        </p:nvSpPr>
        <p:spPr>
          <a:xfrm>
            <a:off x="890737" y="188641"/>
            <a:ext cx="7245113" cy="584775"/>
          </a:xfrm>
          <a:prstGeom prst="rect">
            <a:avLst/>
          </a:prstGeom>
          <a:noFill/>
        </p:spPr>
        <p:txBody>
          <a:bodyPr wrap="square" rtlCol="0">
            <a:spAutoFit/>
          </a:bodyPr>
          <a:lstStyle/>
          <a:p>
            <a:pPr algn="ctr"/>
            <a:r>
              <a:rPr lang="es-ES" sz="3200" b="1" dirty="0" smtClean="0">
                <a:latin typeface="Escolar1" panose="00000400000000000000" pitchFamily="2" charset="0"/>
              </a:rPr>
              <a:t>La ciencia y los científicos</a:t>
            </a:r>
            <a:endParaRPr lang="es-ES" sz="3200" b="1" dirty="0">
              <a:latin typeface="Escolar1" panose="00000400000000000000" pitchFamily="2"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458" y="1124746"/>
            <a:ext cx="2005340" cy="1591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251520" y="3059668"/>
            <a:ext cx="2060537" cy="369332"/>
          </a:xfrm>
          <a:prstGeom prst="rect">
            <a:avLst/>
          </a:prstGeom>
          <a:noFill/>
        </p:spPr>
        <p:txBody>
          <a:bodyPr wrap="square" rtlCol="0">
            <a:spAutoFit/>
          </a:bodyPr>
          <a:lstStyle/>
          <a:p>
            <a:r>
              <a:rPr lang="es-ES" dirty="0" smtClean="0">
                <a:latin typeface="Escolar1" panose="00000400000000000000" pitchFamily="2" charset="0"/>
              </a:rPr>
              <a:t>Gafas de seguridad</a:t>
            </a:r>
            <a:endParaRPr lang="es-ES" dirty="0">
              <a:latin typeface="Escolar1" panose="00000400000000000000" pitchFamily="2" charset="0"/>
            </a:endParaRPr>
          </a:p>
        </p:txBody>
      </p:sp>
      <p:pic>
        <p:nvPicPr>
          <p:cNvPr id="2051" name="Picture 3" descr="C:\Documents and Settings\teresa_valdes\Configuración local\Archivos temporales de Internet\Content.IE5\68PVPK18\7772685798_ec7c999c13_z[1].jpg"/>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6851431" y="794535"/>
            <a:ext cx="1629694" cy="1765502"/>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6699005" y="2716066"/>
            <a:ext cx="2060537" cy="369332"/>
          </a:xfrm>
          <a:prstGeom prst="rect">
            <a:avLst/>
          </a:prstGeom>
          <a:noFill/>
        </p:spPr>
        <p:txBody>
          <a:bodyPr wrap="square" rtlCol="0">
            <a:spAutoFit/>
          </a:bodyPr>
          <a:lstStyle/>
          <a:p>
            <a:r>
              <a:rPr lang="es-ES" dirty="0" smtClean="0">
                <a:latin typeface="Escolar1" panose="00000400000000000000" pitchFamily="2" charset="0"/>
              </a:rPr>
              <a:t>Bata de laboratorio</a:t>
            </a:r>
            <a:endParaRPr lang="es-ES" dirty="0">
              <a:latin typeface="Escolar1" panose="00000400000000000000" pitchFamily="2" charset="0"/>
            </a:endParaRPr>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8303" y="1239022"/>
            <a:ext cx="1652954"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CuadroTexto"/>
          <p:cNvSpPr txBox="1"/>
          <p:nvPr/>
        </p:nvSpPr>
        <p:spPr>
          <a:xfrm>
            <a:off x="2806159" y="2997223"/>
            <a:ext cx="2060537" cy="369332"/>
          </a:xfrm>
          <a:prstGeom prst="rect">
            <a:avLst/>
          </a:prstGeom>
          <a:noFill/>
        </p:spPr>
        <p:txBody>
          <a:bodyPr wrap="square" rtlCol="0">
            <a:spAutoFit/>
          </a:bodyPr>
          <a:lstStyle/>
          <a:p>
            <a:r>
              <a:rPr lang="es-ES" dirty="0" smtClean="0">
                <a:latin typeface="Escolar1" panose="00000400000000000000" pitchFamily="2" charset="0"/>
              </a:rPr>
              <a:t>Guantes</a:t>
            </a:r>
            <a:endParaRPr lang="es-ES" dirty="0">
              <a:latin typeface="Escolar1" panose="00000400000000000000" pitchFamily="2" charset="0"/>
            </a:endParaRPr>
          </a:p>
        </p:txBody>
      </p:sp>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560788">
            <a:off x="535726" y="3216147"/>
            <a:ext cx="1442324" cy="2080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CuadroTexto"/>
          <p:cNvSpPr txBox="1"/>
          <p:nvPr/>
        </p:nvSpPr>
        <p:spPr>
          <a:xfrm>
            <a:off x="251820" y="5085127"/>
            <a:ext cx="2060537" cy="369332"/>
          </a:xfrm>
          <a:prstGeom prst="rect">
            <a:avLst/>
          </a:prstGeom>
          <a:noFill/>
        </p:spPr>
        <p:txBody>
          <a:bodyPr wrap="square" rtlCol="0">
            <a:spAutoFit/>
          </a:bodyPr>
          <a:lstStyle/>
          <a:p>
            <a:r>
              <a:rPr lang="es-ES" dirty="0" smtClean="0">
                <a:latin typeface="Escolar1" panose="00000400000000000000" pitchFamily="2" charset="0"/>
              </a:rPr>
              <a:t>Martillo</a:t>
            </a:r>
            <a:endParaRPr lang="es-ES" dirty="0">
              <a:latin typeface="Escolar1" panose="00000400000000000000" pitchFamily="2" charset="0"/>
            </a:endParaRPr>
          </a:p>
        </p:txBody>
      </p:sp>
      <p:pic>
        <p:nvPicPr>
          <p:cNvPr id="2056" name="Picture 8" descr="Matraz, Líquido, Laboratorio, La Ciencia, Químic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97346" y="3576453"/>
            <a:ext cx="1144520" cy="1728833"/>
          </a:xfrm>
          <a:prstGeom prst="rect">
            <a:avLst/>
          </a:prstGeom>
          <a:noFill/>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7397345" y="5495484"/>
            <a:ext cx="1495134" cy="369332"/>
          </a:xfrm>
          <a:prstGeom prst="rect">
            <a:avLst/>
          </a:prstGeom>
          <a:noFill/>
        </p:spPr>
        <p:txBody>
          <a:bodyPr wrap="square" rtlCol="0">
            <a:spAutoFit/>
          </a:bodyPr>
          <a:lstStyle/>
          <a:p>
            <a:r>
              <a:rPr lang="es-ES" dirty="0" smtClean="0">
                <a:latin typeface="Escolar1" panose="00000400000000000000" pitchFamily="2" charset="0"/>
              </a:rPr>
              <a:t>Matraz</a:t>
            </a:r>
            <a:endParaRPr lang="es-ES" dirty="0">
              <a:latin typeface="Escolar1" panose="00000400000000000000" pitchFamily="2" charset="0"/>
            </a:endParaRPr>
          </a:p>
        </p:txBody>
      </p:sp>
      <p:pic>
        <p:nvPicPr>
          <p:cNvPr id="2058" name="Picture 10" descr="Gradilla, Tubos De Ensayo, Laboratorio, Química"/>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2806160" y="3480126"/>
            <a:ext cx="1707134" cy="1777154"/>
          </a:xfrm>
          <a:prstGeom prst="rect">
            <a:avLst/>
          </a:prstGeom>
          <a:noFill/>
          <a:extLst>
            <a:ext uri="{909E8E84-426E-40DD-AFC4-6F175D3DCCD1}">
              <a14:hiddenFill xmlns:a14="http://schemas.microsoft.com/office/drawing/2010/main">
                <a:solidFill>
                  <a:srgbClr val="FFFFFF"/>
                </a:solidFill>
              </a14:hiddenFill>
            </a:ext>
          </a:extLst>
        </p:spPr>
      </p:pic>
      <p:sp>
        <p:nvSpPr>
          <p:cNvPr id="19" name="18 CuadroTexto"/>
          <p:cNvSpPr txBox="1"/>
          <p:nvPr/>
        </p:nvSpPr>
        <p:spPr>
          <a:xfrm>
            <a:off x="2659372" y="5454460"/>
            <a:ext cx="1984635" cy="646331"/>
          </a:xfrm>
          <a:prstGeom prst="rect">
            <a:avLst/>
          </a:prstGeom>
          <a:noFill/>
        </p:spPr>
        <p:txBody>
          <a:bodyPr wrap="square" rtlCol="0">
            <a:spAutoFit/>
          </a:bodyPr>
          <a:lstStyle/>
          <a:p>
            <a:r>
              <a:rPr lang="es-ES" dirty="0" smtClean="0">
                <a:latin typeface="Escolar1" panose="00000400000000000000" pitchFamily="2" charset="0"/>
              </a:rPr>
              <a:t>Gradilla con tubos de ensayo</a:t>
            </a:r>
            <a:endParaRPr lang="es-ES" dirty="0">
              <a:latin typeface="Escolar1" panose="00000400000000000000" pitchFamily="2" charset="0"/>
            </a:endParaRPr>
          </a:p>
        </p:txBody>
      </p:sp>
      <p:pic>
        <p:nvPicPr>
          <p:cNvPr id="2060" name="Picture 12" descr="https://lh6.googleusercontent.com/-bRwAzcEl4NE/TXAne5KGLpI/AAAAAAAAIXc/T9crD8hoMrs/s800/casco_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58237" y="3244334"/>
            <a:ext cx="1793193" cy="1942626"/>
          </a:xfrm>
          <a:prstGeom prst="rect">
            <a:avLst/>
          </a:prstGeom>
          <a:noFill/>
          <a:extLst>
            <a:ext uri="{909E8E84-426E-40DD-AFC4-6F175D3DCCD1}">
              <a14:hiddenFill xmlns:a14="http://schemas.microsoft.com/office/drawing/2010/main">
                <a:solidFill>
                  <a:srgbClr val="FFFFFF"/>
                </a:solidFill>
              </a14:hiddenFill>
            </a:ext>
          </a:extLst>
        </p:spPr>
      </p:pic>
      <p:sp>
        <p:nvSpPr>
          <p:cNvPr id="21" name="20 CuadroTexto"/>
          <p:cNvSpPr txBox="1"/>
          <p:nvPr/>
        </p:nvSpPr>
        <p:spPr>
          <a:xfrm>
            <a:off x="5203872" y="5151115"/>
            <a:ext cx="1495134" cy="369332"/>
          </a:xfrm>
          <a:prstGeom prst="rect">
            <a:avLst/>
          </a:prstGeom>
          <a:noFill/>
        </p:spPr>
        <p:txBody>
          <a:bodyPr wrap="square" rtlCol="0">
            <a:spAutoFit/>
          </a:bodyPr>
          <a:lstStyle/>
          <a:p>
            <a:r>
              <a:rPr lang="es-ES" dirty="0" smtClean="0">
                <a:latin typeface="Escolar1" panose="00000400000000000000" pitchFamily="2" charset="0"/>
              </a:rPr>
              <a:t>Casco</a:t>
            </a:r>
            <a:endParaRPr lang="es-ES" dirty="0">
              <a:latin typeface="Escolar1" panose="00000400000000000000" pitchFamily="2" charset="0"/>
            </a:endParaRPr>
          </a:p>
        </p:txBody>
      </p:sp>
      <p:pic>
        <p:nvPicPr>
          <p:cNvPr id="2062" name="Picture 14" descr="http://lh6.ggpht.com/-NLaZ-ZlUUDw/TlBI0yZ6ZTI/AAAAAAAACXk/B5Ku9_9Gkdw/estetoscopi.jpg?imgmax=64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58237" y="1206546"/>
            <a:ext cx="1445186" cy="1708877"/>
          </a:xfrm>
          <a:prstGeom prst="rect">
            <a:avLst/>
          </a:prstGeom>
          <a:noFill/>
          <a:extLst>
            <a:ext uri="{909E8E84-426E-40DD-AFC4-6F175D3DCCD1}">
              <a14:hiddenFill xmlns:a14="http://schemas.microsoft.com/office/drawing/2010/main">
                <a:solidFill>
                  <a:srgbClr val="FFFFFF"/>
                </a:solidFill>
              </a14:hiddenFill>
            </a:ext>
          </a:extLst>
        </p:spPr>
      </p:pic>
      <p:sp>
        <p:nvSpPr>
          <p:cNvPr id="23" name="22 CuadroTexto"/>
          <p:cNvSpPr txBox="1"/>
          <p:nvPr/>
        </p:nvSpPr>
        <p:spPr>
          <a:xfrm>
            <a:off x="4840300" y="3011760"/>
            <a:ext cx="2060537" cy="369332"/>
          </a:xfrm>
          <a:prstGeom prst="rect">
            <a:avLst/>
          </a:prstGeom>
          <a:noFill/>
        </p:spPr>
        <p:txBody>
          <a:bodyPr wrap="square" rtlCol="0">
            <a:spAutoFit/>
          </a:bodyPr>
          <a:lstStyle/>
          <a:p>
            <a:r>
              <a:rPr lang="es-ES" dirty="0" smtClean="0">
                <a:latin typeface="Escolar1" panose="00000400000000000000" pitchFamily="2" charset="0"/>
              </a:rPr>
              <a:t>Fonendoscopio</a:t>
            </a:r>
            <a:endParaRPr lang="es-ES" dirty="0">
              <a:latin typeface="Escolar1" panose="00000400000000000000" pitchFamily="2" charset="0"/>
            </a:endParaRPr>
          </a:p>
        </p:txBody>
      </p:sp>
      <p:sp>
        <p:nvSpPr>
          <p:cNvPr id="5" name="4 CuadroTexto"/>
          <p:cNvSpPr txBox="1"/>
          <p:nvPr/>
        </p:nvSpPr>
        <p:spPr>
          <a:xfrm>
            <a:off x="2765173" y="6300028"/>
            <a:ext cx="6395696" cy="369332"/>
          </a:xfrm>
          <a:prstGeom prst="rect">
            <a:avLst/>
          </a:prstGeom>
          <a:solidFill>
            <a:schemeClr val="bg1"/>
          </a:solidFill>
        </p:spPr>
        <p:txBody>
          <a:bodyPr wrap="square" rtlCol="0">
            <a:spAutoFit/>
          </a:bodyPr>
          <a:lstStyle/>
          <a:p>
            <a:r>
              <a:rPr lang="es-ES" dirty="0" smtClean="0">
                <a:latin typeface="Escolar1" panose="00000400000000000000" pitchFamily="2" charset="0"/>
              </a:rPr>
              <a:t>Colorea los utensilios que emplean los científicos y marca las vocales</a:t>
            </a:r>
            <a:endParaRPr lang="es-ES" dirty="0">
              <a:latin typeface="Escolar1" panose="00000400000000000000" pitchFamily="2" charset="0"/>
            </a:endParaRPr>
          </a:p>
        </p:txBody>
      </p:sp>
    </p:spTree>
    <p:extLst>
      <p:ext uri="{BB962C8B-B14F-4D97-AF65-F5344CB8AC3E}">
        <p14:creationId xmlns:p14="http://schemas.microsoft.com/office/powerpoint/2010/main" val="2627422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317989" y="773529"/>
            <a:ext cx="3987692" cy="2664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2" y="6330082"/>
            <a:ext cx="1037492"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182084" y="6351275"/>
            <a:ext cx="1777447" cy="369332"/>
          </a:xfrm>
          <a:prstGeom prst="rect">
            <a:avLst/>
          </a:prstGeom>
          <a:noFill/>
        </p:spPr>
        <p:txBody>
          <a:bodyPr wrap="square" rtlCol="0">
            <a:spAutoFit/>
          </a:bodyPr>
          <a:lstStyle/>
          <a:p>
            <a:r>
              <a:rPr lang="es-ES" b="1" i="1" dirty="0" smtClean="0">
                <a:latin typeface="Bodoni MT Condensed" panose="02070606080606020203" pitchFamily="18" charset="0"/>
              </a:rPr>
              <a:t>Teresa Valdés-Solís</a:t>
            </a:r>
            <a:endParaRPr lang="es-ES" b="1" i="1" dirty="0">
              <a:latin typeface="Bodoni MT Condensed" panose="02070606080606020203" pitchFamily="18" charset="0"/>
            </a:endParaRPr>
          </a:p>
        </p:txBody>
      </p:sp>
      <p:sp>
        <p:nvSpPr>
          <p:cNvPr id="4" name="3 CuadroTexto"/>
          <p:cNvSpPr txBox="1"/>
          <p:nvPr/>
        </p:nvSpPr>
        <p:spPr>
          <a:xfrm>
            <a:off x="890737" y="188641"/>
            <a:ext cx="7245113" cy="584775"/>
          </a:xfrm>
          <a:prstGeom prst="rect">
            <a:avLst/>
          </a:prstGeom>
          <a:noFill/>
        </p:spPr>
        <p:txBody>
          <a:bodyPr wrap="square" rtlCol="0">
            <a:spAutoFit/>
          </a:bodyPr>
          <a:lstStyle/>
          <a:p>
            <a:pPr algn="ctr"/>
            <a:r>
              <a:rPr lang="es-ES" sz="3200" b="1" dirty="0" smtClean="0">
                <a:latin typeface="Escolar1" panose="00000400000000000000" pitchFamily="2" charset="0"/>
              </a:rPr>
              <a:t>El carnet de científico</a:t>
            </a:r>
            <a:endParaRPr lang="es-ES" sz="3200" b="1" dirty="0">
              <a:latin typeface="Escolar1" panose="00000400000000000000" pitchFamily="2" charset="0"/>
            </a:endParaRPr>
          </a:p>
        </p:txBody>
      </p:sp>
      <p:sp>
        <p:nvSpPr>
          <p:cNvPr id="5" name="4 CuadroTexto"/>
          <p:cNvSpPr txBox="1"/>
          <p:nvPr/>
        </p:nvSpPr>
        <p:spPr>
          <a:xfrm>
            <a:off x="3129789" y="6351274"/>
            <a:ext cx="5834910" cy="369332"/>
          </a:xfrm>
          <a:prstGeom prst="rect">
            <a:avLst/>
          </a:prstGeom>
          <a:noFill/>
        </p:spPr>
        <p:txBody>
          <a:bodyPr wrap="square" rtlCol="0">
            <a:spAutoFit/>
          </a:bodyPr>
          <a:lstStyle/>
          <a:p>
            <a:r>
              <a:rPr lang="es-ES" dirty="0" smtClean="0">
                <a:latin typeface="Escolar1" panose="00000400000000000000" pitchFamily="2" charset="0"/>
              </a:rPr>
              <a:t>Escribe tu nombre y colorea el dibujo</a:t>
            </a:r>
            <a:endParaRPr lang="es-ES" dirty="0">
              <a:latin typeface="Escolar1" panose="00000400000000000000" pitchFamily="2"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119" y="987631"/>
            <a:ext cx="1479910" cy="2236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9 Conector recto"/>
          <p:cNvCxnSpPr/>
          <p:nvPr/>
        </p:nvCxnSpPr>
        <p:spPr>
          <a:xfrm>
            <a:off x="1896029" y="2359627"/>
            <a:ext cx="212700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1780305" y="2823308"/>
            <a:ext cx="2127006" cy="369332"/>
          </a:xfrm>
          <a:prstGeom prst="rect">
            <a:avLst/>
          </a:prstGeom>
          <a:noFill/>
        </p:spPr>
        <p:txBody>
          <a:bodyPr wrap="square" rtlCol="0">
            <a:spAutoFit/>
          </a:bodyPr>
          <a:lstStyle/>
          <a:p>
            <a:r>
              <a:rPr lang="es-ES" b="1" dirty="0" smtClean="0">
                <a:latin typeface="Escolar1" panose="00000400000000000000" pitchFamily="2" charset="0"/>
              </a:rPr>
              <a:t>Científico en prácticas</a:t>
            </a:r>
            <a:endParaRPr lang="es-ES" b="1" dirty="0">
              <a:latin typeface="Escolar1" panose="00000400000000000000" pitchFamily="2" charset="0"/>
            </a:endParaRPr>
          </a:p>
        </p:txBody>
      </p:sp>
      <p:sp>
        <p:nvSpPr>
          <p:cNvPr id="27" name="26 Rectángulo redondeado"/>
          <p:cNvSpPr/>
          <p:nvPr/>
        </p:nvSpPr>
        <p:spPr>
          <a:xfrm>
            <a:off x="4704938" y="764704"/>
            <a:ext cx="3987692" cy="266429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cxnSp>
        <p:nvCxnSpPr>
          <p:cNvPr id="29" name="28 Conector recto"/>
          <p:cNvCxnSpPr/>
          <p:nvPr/>
        </p:nvCxnSpPr>
        <p:spPr>
          <a:xfrm>
            <a:off x="6282978" y="2350802"/>
            <a:ext cx="212700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29 CuadroTexto"/>
          <p:cNvSpPr txBox="1"/>
          <p:nvPr/>
        </p:nvSpPr>
        <p:spPr>
          <a:xfrm>
            <a:off x="6167254" y="2814483"/>
            <a:ext cx="2127006" cy="369332"/>
          </a:xfrm>
          <a:prstGeom prst="rect">
            <a:avLst/>
          </a:prstGeom>
          <a:noFill/>
        </p:spPr>
        <p:txBody>
          <a:bodyPr wrap="square" rtlCol="0">
            <a:spAutoFit/>
          </a:bodyPr>
          <a:lstStyle/>
          <a:p>
            <a:r>
              <a:rPr lang="es-ES" b="1" dirty="0" smtClean="0">
                <a:latin typeface="Escolar1" panose="00000400000000000000" pitchFamily="2" charset="0"/>
              </a:rPr>
              <a:t>Científica en prácticas</a:t>
            </a:r>
            <a:endParaRPr lang="es-ES" b="1" dirty="0">
              <a:latin typeface="Escolar1" panose="00000400000000000000" pitchFamily="2" charset="0"/>
            </a:endParaRPr>
          </a:p>
        </p:txBody>
      </p:sp>
      <p:sp>
        <p:nvSpPr>
          <p:cNvPr id="31" name="30 Rectángulo redondeado"/>
          <p:cNvSpPr/>
          <p:nvPr/>
        </p:nvSpPr>
        <p:spPr>
          <a:xfrm>
            <a:off x="317989" y="3573016"/>
            <a:ext cx="3987692" cy="2664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119" y="3787118"/>
            <a:ext cx="1479910" cy="2236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3" name="32 Conector recto"/>
          <p:cNvCxnSpPr/>
          <p:nvPr/>
        </p:nvCxnSpPr>
        <p:spPr>
          <a:xfrm>
            <a:off x="1896029" y="5159114"/>
            <a:ext cx="212700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33 CuadroTexto"/>
          <p:cNvSpPr txBox="1"/>
          <p:nvPr/>
        </p:nvSpPr>
        <p:spPr>
          <a:xfrm>
            <a:off x="1780305" y="5622795"/>
            <a:ext cx="2127006" cy="369332"/>
          </a:xfrm>
          <a:prstGeom prst="rect">
            <a:avLst/>
          </a:prstGeom>
          <a:noFill/>
        </p:spPr>
        <p:txBody>
          <a:bodyPr wrap="square" rtlCol="0">
            <a:spAutoFit/>
          </a:bodyPr>
          <a:lstStyle/>
          <a:p>
            <a:r>
              <a:rPr lang="es-ES" b="1" dirty="0" smtClean="0">
                <a:latin typeface="Escolar1" panose="00000400000000000000" pitchFamily="2" charset="0"/>
              </a:rPr>
              <a:t>Científico en prácticas</a:t>
            </a:r>
            <a:endParaRPr lang="es-ES" b="1" dirty="0">
              <a:latin typeface="Escolar1" panose="00000400000000000000" pitchFamily="2" charset="0"/>
            </a:endParaRPr>
          </a:p>
        </p:txBody>
      </p:sp>
      <p:sp>
        <p:nvSpPr>
          <p:cNvPr id="42" name="41 Rectángulo redondeado"/>
          <p:cNvSpPr/>
          <p:nvPr/>
        </p:nvSpPr>
        <p:spPr>
          <a:xfrm>
            <a:off x="4704938" y="3571560"/>
            <a:ext cx="3987692" cy="266429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cxnSp>
        <p:nvCxnSpPr>
          <p:cNvPr id="43" name="42 Conector recto"/>
          <p:cNvCxnSpPr/>
          <p:nvPr/>
        </p:nvCxnSpPr>
        <p:spPr>
          <a:xfrm>
            <a:off x="6282978" y="5157658"/>
            <a:ext cx="212700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4" name="43 CuadroTexto"/>
          <p:cNvSpPr txBox="1"/>
          <p:nvPr/>
        </p:nvSpPr>
        <p:spPr>
          <a:xfrm>
            <a:off x="6167254" y="5621339"/>
            <a:ext cx="2127006" cy="369332"/>
          </a:xfrm>
          <a:prstGeom prst="rect">
            <a:avLst/>
          </a:prstGeom>
          <a:noFill/>
        </p:spPr>
        <p:txBody>
          <a:bodyPr wrap="square" rtlCol="0">
            <a:spAutoFit/>
          </a:bodyPr>
          <a:lstStyle/>
          <a:p>
            <a:r>
              <a:rPr lang="es-ES" b="1" dirty="0" smtClean="0">
                <a:latin typeface="Escolar1" panose="00000400000000000000" pitchFamily="2" charset="0"/>
              </a:rPr>
              <a:t>Científica en prácticas</a:t>
            </a:r>
            <a:endParaRPr lang="es-ES" b="1" dirty="0">
              <a:latin typeface="Escolar1" panose="00000400000000000000" pitchFamily="2"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097" y="1118877"/>
            <a:ext cx="1318839" cy="197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1407" y="4005065"/>
            <a:ext cx="1318839" cy="197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8565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15616" y="260648"/>
            <a:ext cx="5976664" cy="369332"/>
          </a:xfrm>
          <a:prstGeom prst="rect">
            <a:avLst/>
          </a:prstGeom>
          <a:noFill/>
        </p:spPr>
        <p:txBody>
          <a:bodyPr wrap="square" rtlCol="0">
            <a:spAutoFit/>
          </a:bodyPr>
          <a:lstStyle/>
          <a:p>
            <a:r>
              <a:rPr lang="es-ES" dirty="0" smtClean="0"/>
              <a:t>OTROS RECURSOS</a:t>
            </a:r>
            <a:endParaRPr lang="es-ES" dirty="0"/>
          </a:p>
        </p:txBody>
      </p:sp>
      <p:sp>
        <p:nvSpPr>
          <p:cNvPr id="4" name="3 CuadroTexto"/>
          <p:cNvSpPr txBox="1"/>
          <p:nvPr/>
        </p:nvSpPr>
        <p:spPr>
          <a:xfrm>
            <a:off x="539552" y="1196752"/>
            <a:ext cx="7848872" cy="2031325"/>
          </a:xfrm>
          <a:prstGeom prst="rect">
            <a:avLst/>
          </a:prstGeom>
          <a:noFill/>
        </p:spPr>
        <p:txBody>
          <a:bodyPr wrap="square" rtlCol="0">
            <a:spAutoFit/>
          </a:bodyPr>
          <a:lstStyle/>
          <a:p>
            <a:r>
              <a:rPr lang="es-ES" dirty="0" smtClean="0"/>
              <a:t>Puedes encontrar dibujos de científicas para colorear en </a:t>
            </a:r>
            <a:r>
              <a:rPr lang="es-ES" dirty="0">
                <a:hlinkClick r:id="rId2"/>
              </a:rPr>
              <a:t>https://</a:t>
            </a:r>
            <a:r>
              <a:rPr lang="es-ES" dirty="0" smtClean="0">
                <a:hlinkClick r:id="rId2"/>
              </a:rPr>
              <a:t>11defebrero.org/para-colorear/</a:t>
            </a:r>
            <a:r>
              <a:rPr lang="es-ES" dirty="0" smtClean="0"/>
              <a:t>  </a:t>
            </a:r>
          </a:p>
          <a:p>
            <a:endParaRPr lang="es-ES" dirty="0"/>
          </a:p>
          <a:p>
            <a:r>
              <a:rPr lang="es-ES" dirty="0" smtClean="0"/>
              <a:t>Un poster de mujeres científicas para imprimir y decorar </a:t>
            </a:r>
            <a:r>
              <a:rPr lang="es-ES" dirty="0"/>
              <a:t>la clase: </a:t>
            </a:r>
            <a:r>
              <a:rPr lang="es-ES" dirty="0">
                <a:hlinkClick r:id="rId3"/>
              </a:rPr>
              <a:t>http://elisegravel.com/en/blog/some-famous-scientists</a:t>
            </a:r>
            <a:r>
              <a:rPr lang="es-ES" dirty="0" smtClean="0">
                <a:hlinkClick r:id="rId3"/>
              </a:rPr>
              <a:t>/</a:t>
            </a:r>
            <a:r>
              <a:rPr lang="es-ES" dirty="0" smtClean="0"/>
              <a:t> </a:t>
            </a:r>
          </a:p>
          <a:p>
            <a:endParaRPr lang="es-ES" dirty="0"/>
          </a:p>
          <a:p>
            <a:endParaRPr lang="es-ES" dirty="0"/>
          </a:p>
        </p:txBody>
      </p:sp>
    </p:spTree>
    <p:extLst>
      <p:ext uri="{BB962C8B-B14F-4D97-AF65-F5344CB8AC3E}">
        <p14:creationId xmlns:p14="http://schemas.microsoft.com/office/powerpoint/2010/main" val="911921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ES" dirty="0" smtClean="0"/>
              <a:t>Propuesta de actividades Ed. Infantil</a:t>
            </a:r>
            <a:endParaRPr lang="es-ES" dirty="0"/>
          </a:p>
        </p:txBody>
      </p:sp>
      <p:sp>
        <p:nvSpPr>
          <p:cNvPr id="6" name="5 CuadroTexto"/>
          <p:cNvSpPr txBox="1"/>
          <p:nvPr/>
        </p:nvSpPr>
        <p:spPr>
          <a:xfrm>
            <a:off x="478575" y="1484784"/>
            <a:ext cx="8269889" cy="646331"/>
          </a:xfrm>
          <a:prstGeom prst="rect">
            <a:avLst/>
          </a:prstGeom>
          <a:noFill/>
        </p:spPr>
        <p:txBody>
          <a:bodyPr wrap="square" rtlCol="0">
            <a:spAutoFit/>
          </a:bodyPr>
          <a:lstStyle/>
          <a:p>
            <a:r>
              <a:rPr lang="es-ES" dirty="0" smtClean="0"/>
              <a:t>1) Hacemos varias preguntas sobre la ciencia y los científicos y permitimos que contesten libremente en la asamblea</a:t>
            </a:r>
            <a:endParaRPr lang="es-ES" dirty="0"/>
          </a:p>
        </p:txBody>
      </p:sp>
      <p:sp>
        <p:nvSpPr>
          <p:cNvPr id="7" name="6 Rectángulo"/>
          <p:cNvSpPr/>
          <p:nvPr/>
        </p:nvSpPr>
        <p:spPr>
          <a:xfrm>
            <a:off x="311197" y="2131115"/>
            <a:ext cx="8412688" cy="923330"/>
          </a:xfrm>
          <a:prstGeom prst="rect">
            <a:avLst/>
          </a:prstGeom>
          <a:noFill/>
        </p:spPr>
        <p:txBody>
          <a:bodyPr wrap="none" lIns="91440" tIns="45720" rIns="91440" bIns="45720">
            <a:spAutoFit/>
          </a:bodyPr>
          <a:lstStyle/>
          <a:p>
            <a:pPr algn="ctr"/>
            <a:r>
              <a:rPr lang="es-E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¿Quién son los científicos?</a:t>
            </a: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8" name="7 Rectángulo"/>
          <p:cNvSpPr/>
          <p:nvPr/>
        </p:nvSpPr>
        <p:spPr>
          <a:xfrm>
            <a:off x="2521374" y="2924944"/>
            <a:ext cx="4041492" cy="923330"/>
          </a:xfrm>
          <a:prstGeom prst="rect">
            <a:avLst/>
          </a:prstGeom>
          <a:noFill/>
        </p:spPr>
        <p:txBody>
          <a:bodyPr wrap="none" lIns="91440" tIns="45720" rIns="91440" bIns="45720">
            <a:spAutoFit/>
          </a:bodyPr>
          <a:lstStyle/>
          <a:p>
            <a:pPr algn="ctr"/>
            <a:r>
              <a:rPr lang="es-E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¿Qué hacen?</a:t>
            </a: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9" name="8 Rectángulo"/>
          <p:cNvSpPr/>
          <p:nvPr/>
        </p:nvSpPr>
        <p:spPr>
          <a:xfrm>
            <a:off x="539000" y="3789040"/>
            <a:ext cx="5989974" cy="923330"/>
          </a:xfrm>
          <a:prstGeom prst="rect">
            <a:avLst/>
          </a:prstGeom>
          <a:noFill/>
        </p:spPr>
        <p:txBody>
          <a:bodyPr wrap="none" lIns="91440" tIns="45720" rIns="91440" bIns="45720">
            <a:spAutoFit/>
          </a:bodyPr>
          <a:lstStyle/>
          <a:p>
            <a:pPr algn="ctr"/>
            <a:r>
              <a:rPr lang="es-E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¿Con qué trabajan?</a:t>
            </a: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10" name="9 Rectángulo"/>
          <p:cNvSpPr/>
          <p:nvPr/>
        </p:nvSpPr>
        <p:spPr>
          <a:xfrm>
            <a:off x="1411575" y="5704611"/>
            <a:ext cx="6064482" cy="923330"/>
          </a:xfrm>
          <a:prstGeom prst="rect">
            <a:avLst/>
          </a:prstGeom>
          <a:noFill/>
        </p:spPr>
        <p:txBody>
          <a:bodyPr wrap="none" lIns="91440" tIns="45720" rIns="91440" bIns="45720">
            <a:spAutoFit/>
          </a:bodyPr>
          <a:lstStyle/>
          <a:p>
            <a:pPr algn="ctr"/>
            <a:r>
              <a:rPr lang="es-E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¿Conoces a alguno?</a:t>
            </a: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11" name="10 Rectángulo"/>
          <p:cNvSpPr/>
          <p:nvPr/>
        </p:nvSpPr>
        <p:spPr>
          <a:xfrm>
            <a:off x="909250" y="4775919"/>
            <a:ext cx="5504264" cy="923330"/>
          </a:xfrm>
          <a:prstGeom prst="rect">
            <a:avLst/>
          </a:prstGeom>
          <a:noFill/>
        </p:spPr>
        <p:txBody>
          <a:bodyPr wrap="none" lIns="91440" tIns="45720" rIns="91440" bIns="45720">
            <a:spAutoFit/>
          </a:bodyPr>
          <a:lstStyle/>
          <a:p>
            <a:pPr algn="ctr"/>
            <a:r>
              <a:rPr lang="es-E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¿Dónde trabajan?</a:t>
            </a: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618021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latin typeface="Escolar1" panose="00000400000000000000" pitchFamily="2" charset="0"/>
              </a:rPr>
              <a:t>Dibuja científicos</a:t>
            </a:r>
            <a:endParaRPr lang="es-ES" b="1" dirty="0">
              <a:latin typeface="Escolar1" panose="00000400000000000000" pitchFamily="2" charset="0"/>
            </a:endParaRPr>
          </a:p>
        </p:txBody>
      </p:sp>
      <p:sp>
        <p:nvSpPr>
          <p:cNvPr id="5" name="4 CuadroTexto"/>
          <p:cNvSpPr txBox="1"/>
          <p:nvPr/>
        </p:nvSpPr>
        <p:spPr>
          <a:xfrm>
            <a:off x="437055" y="1340768"/>
            <a:ext cx="8269889" cy="646331"/>
          </a:xfrm>
          <a:prstGeom prst="rect">
            <a:avLst/>
          </a:prstGeom>
          <a:noFill/>
        </p:spPr>
        <p:txBody>
          <a:bodyPr wrap="square" rtlCol="0">
            <a:spAutoFit/>
          </a:bodyPr>
          <a:lstStyle/>
          <a:p>
            <a:r>
              <a:rPr lang="es-ES" dirty="0" smtClean="0"/>
              <a:t>2) Pedimos a los niños y niñas que dibujen a un científico (sin especificar) y analizamos los dibujos, haciendo especial referencia a la presencia o no de científicas</a:t>
            </a:r>
            <a:endParaRPr lang="es-ES" dirty="0"/>
          </a:p>
        </p:txBody>
      </p:sp>
      <p:sp>
        <p:nvSpPr>
          <p:cNvPr id="6" name="5 CuadroTexto"/>
          <p:cNvSpPr txBox="1"/>
          <p:nvPr/>
        </p:nvSpPr>
        <p:spPr>
          <a:xfrm>
            <a:off x="470870" y="3789040"/>
            <a:ext cx="8269889" cy="646331"/>
          </a:xfrm>
          <a:prstGeom prst="rect">
            <a:avLst/>
          </a:prstGeom>
          <a:noFill/>
        </p:spPr>
        <p:txBody>
          <a:bodyPr wrap="square" rtlCol="0">
            <a:spAutoFit/>
          </a:bodyPr>
          <a:lstStyle/>
          <a:p>
            <a:r>
              <a:rPr lang="es-ES" dirty="0" smtClean="0"/>
              <a:t>3) Hacemos preguntas sobre si conocen alguna científica y presentamos a algunas científicas o algunos descubrimientos hecho por científicas</a:t>
            </a:r>
            <a:endParaRPr lang="es-ES" dirty="0"/>
          </a:p>
        </p:txBody>
      </p:sp>
    </p:spTree>
    <p:extLst>
      <p:ext uri="{BB962C8B-B14F-4D97-AF65-F5344CB8AC3E}">
        <p14:creationId xmlns:p14="http://schemas.microsoft.com/office/powerpoint/2010/main" val="3859840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latin typeface="Escolar1" panose="00000400000000000000" pitchFamily="2" charset="0"/>
              </a:rPr>
              <a:t>Marie Curie</a:t>
            </a:r>
            <a:endParaRPr lang="es-ES" b="1" dirty="0">
              <a:latin typeface="Escolar1" panose="00000400000000000000" pitchFamily="2" charset="0"/>
            </a:endParaRPr>
          </a:p>
        </p:txBody>
      </p:sp>
      <p:sp>
        <p:nvSpPr>
          <p:cNvPr id="5" name="4 CuadroTexto"/>
          <p:cNvSpPr txBox="1"/>
          <p:nvPr/>
        </p:nvSpPr>
        <p:spPr>
          <a:xfrm>
            <a:off x="107504" y="6525344"/>
            <a:ext cx="4176464" cy="369332"/>
          </a:xfrm>
          <a:prstGeom prst="rect">
            <a:avLst/>
          </a:prstGeom>
          <a:noFill/>
        </p:spPr>
        <p:txBody>
          <a:bodyPr wrap="square" rtlCol="0">
            <a:spAutoFit/>
          </a:bodyPr>
          <a:lstStyle/>
          <a:p>
            <a:r>
              <a:rPr lang="es-ES" dirty="0" smtClean="0"/>
              <a:t>www.kids.csic.es</a:t>
            </a:r>
            <a:endParaRPr lang="es-ES" dirty="0"/>
          </a:p>
        </p:txBody>
      </p:sp>
      <p:pic>
        <p:nvPicPr>
          <p:cNvPr id="1028" name="Picture 4" descr="Dibujo de Bárbara Mc Clin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461269"/>
            <a:ext cx="2544217" cy="2544218"/>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059832" y="1268760"/>
            <a:ext cx="5626968" cy="1323439"/>
          </a:xfrm>
          <a:prstGeom prst="rect">
            <a:avLst/>
          </a:prstGeom>
          <a:noFill/>
        </p:spPr>
        <p:txBody>
          <a:bodyPr wrap="square" rtlCol="0">
            <a:spAutoFit/>
          </a:bodyPr>
          <a:lstStyle/>
          <a:p>
            <a:r>
              <a:rPr lang="es-ES" sz="2000" dirty="0" smtClean="0">
                <a:latin typeface="Escolar1" panose="00000400000000000000" pitchFamily="2" charset="0"/>
              </a:rPr>
              <a:t>Marie Curie nació en Polonia en 1867 y murió en Francia en 1934</a:t>
            </a:r>
          </a:p>
          <a:p>
            <a:r>
              <a:rPr lang="es-ES" sz="2000" dirty="0" smtClean="0">
                <a:latin typeface="Escolar1" panose="00000400000000000000" pitchFamily="2" charset="0"/>
              </a:rPr>
              <a:t>Fue la primera mujer en recibir el Premio Nobel y la primera persona que recibió dos Premios Nobel</a:t>
            </a:r>
            <a:endParaRPr lang="es-ES" sz="2000" dirty="0">
              <a:latin typeface="Escolar1" panose="00000400000000000000" pitchFamily="2" charset="0"/>
            </a:endParaRPr>
          </a:p>
        </p:txBody>
      </p:sp>
      <p:sp>
        <p:nvSpPr>
          <p:cNvPr id="9" name="8 CuadroTexto"/>
          <p:cNvSpPr txBox="1"/>
          <p:nvPr/>
        </p:nvSpPr>
        <p:spPr>
          <a:xfrm>
            <a:off x="3059832" y="2733378"/>
            <a:ext cx="5626968" cy="1631216"/>
          </a:xfrm>
          <a:prstGeom prst="rect">
            <a:avLst/>
          </a:prstGeom>
          <a:noFill/>
        </p:spPr>
        <p:txBody>
          <a:bodyPr wrap="square" rtlCol="0">
            <a:spAutoFit/>
          </a:bodyPr>
          <a:lstStyle/>
          <a:p>
            <a:r>
              <a:rPr lang="es-ES" sz="2000" dirty="0" smtClean="0">
                <a:latin typeface="Escolar1" panose="00000400000000000000" pitchFamily="2" charset="0"/>
              </a:rPr>
              <a:t>Descubrió dos elementos nuevos: el Radio y el Polonio. Empezó los estudios de radioactividad que permite conocer mejor el mundo que nos rodea. </a:t>
            </a:r>
          </a:p>
          <a:p>
            <a:endParaRPr lang="es-ES" sz="2000" dirty="0" smtClean="0">
              <a:latin typeface="Escolar1" panose="00000400000000000000" pitchFamily="2" charset="0"/>
            </a:endParaRPr>
          </a:p>
          <a:p>
            <a:endParaRPr lang="es-ES" sz="2000" dirty="0">
              <a:latin typeface="Escolar1" panose="00000400000000000000" pitchFamily="2" charset="0"/>
            </a:endParaRPr>
          </a:p>
        </p:txBody>
      </p:sp>
      <p:sp>
        <p:nvSpPr>
          <p:cNvPr id="10" name="9 CuadroTexto"/>
          <p:cNvSpPr txBox="1"/>
          <p:nvPr/>
        </p:nvSpPr>
        <p:spPr>
          <a:xfrm>
            <a:off x="3059832" y="4581128"/>
            <a:ext cx="5482952" cy="707886"/>
          </a:xfrm>
          <a:prstGeom prst="rect">
            <a:avLst/>
          </a:prstGeom>
          <a:noFill/>
        </p:spPr>
        <p:txBody>
          <a:bodyPr wrap="square" rtlCol="0">
            <a:spAutoFit/>
          </a:bodyPr>
          <a:lstStyle/>
          <a:p>
            <a:r>
              <a:rPr lang="es-ES" sz="2000" dirty="0" smtClean="0">
                <a:latin typeface="Escolar1" panose="00000400000000000000" pitchFamily="2" charset="0"/>
              </a:rPr>
              <a:t>Tuvo dos hijas, Irene y Eva. Irene también fue científica y descubrió la radioactividad artificial</a:t>
            </a:r>
            <a:endParaRPr lang="es-ES" sz="2000" dirty="0">
              <a:latin typeface="Escolar1" panose="00000400000000000000" pitchFamily="2" charset="0"/>
            </a:endParaRPr>
          </a:p>
        </p:txBody>
      </p:sp>
    </p:spTree>
    <p:extLst>
      <p:ext uri="{BB962C8B-B14F-4D97-AF65-F5344CB8AC3E}">
        <p14:creationId xmlns:p14="http://schemas.microsoft.com/office/powerpoint/2010/main" val="1672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bujo de Hipatia de Alejandrí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2952750" cy="2952751"/>
          </a:xfrm>
          <a:prstGeom prst="rect">
            <a:avLst/>
          </a:prstGeom>
          <a:noFill/>
          <a:extLst>
            <a:ext uri="{909E8E84-426E-40DD-AFC4-6F175D3DCCD1}">
              <a14:hiddenFill xmlns:a14="http://schemas.microsoft.com/office/drawing/2010/main">
                <a:solidFill>
                  <a:srgbClr val="FFFFFF"/>
                </a:solidFill>
              </a14:hiddenFill>
            </a:ext>
          </a:extLst>
        </p:spPr>
      </p:pic>
      <p:sp>
        <p:nvSpPr>
          <p:cNvPr id="4"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err="1" smtClean="0">
                <a:latin typeface="Escolar1" panose="00000400000000000000" pitchFamily="2" charset="0"/>
              </a:rPr>
              <a:t>Hipatia</a:t>
            </a:r>
            <a:r>
              <a:rPr lang="es-ES" b="1" dirty="0" smtClean="0">
                <a:latin typeface="Escolar1" panose="00000400000000000000" pitchFamily="2" charset="0"/>
              </a:rPr>
              <a:t> de Alejandría</a:t>
            </a:r>
            <a:endParaRPr lang="es-ES" b="1" dirty="0">
              <a:latin typeface="Escolar1" panose="00000400000000000000" pitchFamily="2" charset="0"/>
            </a:endParaRPr>
          </a:p>
        </p:txBody>
      </p:sp>
      <p:sp>
        <p:nvSpPr>
          <p:cNvPr id="6" name="5 CuadroTexto"/>
          <p:cNvSpPr txBox="1"/>
          <p:nvPr/>
        </p:nvSpPr>
        <p:spPr>
          <a:xfrm>
            <a:off x="3347864" y="1268760"/>
            <a:ext cx="5616624" cy="4062651"/>
          </a:xfrm>
          <a:prstGeom prst="rect">
            <a:avLst/>
          </a:prstGeom>
          <a:noFill/>
        </p:spPr>
        <p:txBody>
          <a:bodyPr wrap="square" rtlCol="0">
            <a:spAutoFit/>
          </a:bodyPr>
          <a:lstStyle/>
          <a:p>
            <a:r>
              <a:rPr lang="es-ES" sz="2000" dirty="0" err="1" smtClean="0">
                <a:latin typeface="Escolar1" panose="00000400000000000000" pitchFamily="2" charset="0"/>
              </a:rPr>
              <a:t>Hipatia</a:t>
            </a:r>
            <a:r>
              <a:rPr lang="es-ES" sz="2000" dirty="0" smtClean="0">
                <a:latin typeface="Escolar1" panose="00000400000000000000" pitchFamily="2" charset="0"/>
              </a:rPr>
              <a:t> vivió en Alejandría (Egipto) hace más de 1600 años.</a:t>
            </a:r>
          </a:p>
          <a:p>
            <a:endParaRPr lang="es-ES" sz="2000" dirty="0">
              <a:latin typeface="Escolar1" panose="00000400000000000000" pitchFamily="2" charset="0"/>
            </a:endParaRPr>
          </a:p>
          <a:p>
            <a:r>
              <a:rPr lang="es-ES" sz="2000" dirty="0" smtClean="0">
                <a:latin typeface="Escolar1" panose="00000400000000000000" pitchFamily="2" charset="0"/>
              </a:rPr>
              <a:t>Su padre era un gran matemático y le enseñó muchas cosas de ciencia, algo que no pasaba casi nunca en esa época. </a:t>
            </a:r>
          </a:p>
          <a:p>
            <a:r>
              <a:rPr lang="es-ES" sz="2000" dirty="0" smtClean="0">
                <a:latin typeface="Escolar1" panose="00000400000000000000" pitchFamily="2" charset="0"/>
              </a:rPr>
              <a:t>Fue una gran filósofa, matemática y astrónoma  y tenía muchos alumnos que estudiaban con ella.</a:t>
            </a:r>
          </a:p>
          <a:p>
            <a:r>
              <a:rPr lang="es-ES" sz="2000" dirty="0" smtClean="0">
                <a:latin typeface="Escolar1" panose="00000400000000000000" pitchFamily="2" charset="0"/>
              </a:rPr>
              <a:t>Inventó y mejoró muchos instrumentos científicos como el astrolabio que servía para orientarse. </a:t>
            </a:r>
          </a:p>
          <a:p>
            <a:r>
              <a:rPr lang="es-ES" sz="2000" dirty="0" smtClean="0">
                <a:latin typeface="Escolar1" panose="00000400000000000000" pitchFamily="2" charset="0"/>
              </a:rPr>
              <a:t>Orientarse significa saber más o menos dónde estás y qué hora es.</a:t>
            </a:r>
          </a:p>
          <a:p>
            <a:r>
              <a:rPr lang="es-ES" sz="2000" dirty="0" smtClean="0">
                <a:latin typeface="Escolar1" panose="00000400000000000000" pitchFamily="2" charset="0"/>
              </a:rPr>
              <a:t> </a:t>
            </a:r>
            <a:endParaRPr lang="es-ES" sz="2000" dirty="0">
              <a:latin typeface="Escolar1" panose="00000400000000000000" pitchFamily="2" charset="0"/>
            </a:endParaRPr>
          </a:p>
        </p:txBody>
      </p:sp>
    </p:spTree>
    <p:extLst>
      <p:ext uri="{BB962C8B-B14F-4D97-AF65-F5344CB8AC3E}">
        <p14:creationId xmlns:p14="http://schemas.microsoft.com/office/powerpoint/2010/main" val="3261010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err="1" smtClean="0">
                <a:latin typeface="Escolar1" panose="00000400000000000000" pitchFamily="2" charset="0"/>
              </a:rPr>
              <a:t>Rosalind</a:t>
            </a:r>
            <a:r>
              <a:rPr lang="es-ES" b="1" dirty="0" smtClean="0">
                <a:latin typeface="Escolar1" panose="00000400000000000000" pitchFamily="2" charset="0"/>
              </a:rPr>
              <a:t> Franklin</a:t>
            </a:r>
            <a:endParaRPr lang="es-ES" b="1" dirty="0">
              <a:latin typeface="Escolar1" panose="00000400000000000000" pitchFamily="2" charset="0"/>
            </a:endParaRPr>
          </a:p>
        </p:txBody>
      </p:sp>
      <p:pic>
        <p:nvPicPr>
          <p:cNvPr id="4098" name="Picture 2" descr="Dibujo de Rosalind Frank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91602"/>
            <a:ext cx="2952750" cy="2952751"/>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059832" y="1268760"/>
            <a:ext cx="5626968" cy="3170099"/>
          </a:xfrm>
          <a:prstGeom prst="rect">
            <a:avLst/>
          </a:prstGeom>
          <a:noFill/>
        </p:spPr>
        <p:txBody>
          <a:bodyPr wrap="square" rtlCol="0">
            <a:spAutoFit/>
          </a:bodyPr>
          <a:lstStyle/>
          <a:p>
            <a:r>
              <a:rPr lang="es-ES" sz="2000" dirty="0" err="1" smtClean="0">
                <a:latin typeface="Escolar1" panose="00000400000000000000" pitchFamily="2" charset="0"/>
              </a:rPr>
              <a:t>Rosalind</a:t>
            </a:r>
            <a:r>
              <a:rPr lang="es-ES" sz="2000" dirty="0" smtClean="0">
                <a:latin typeface="Escolar1" panose="00000400000000000000" pitchFamily="2" charset="0"/>
              </a:rPr>
              <a:t> Franklin nació en Londres en 1920 y murió en 1958.</a:t>
            </a:r>
          </a:p>
          <a:p>
            <a:r>
              <a:rPr lang="es-ES" sz="2000" dirty="0" smtClean="0">
                <a:latin typeface="Escolar1" panose="00000400000000000000" pitchFamily="2" charset="0"/>
              </a:rPr>
              <a:t>Siempre le gustaron mucho las matemáticas y la física</a:t>
            </a:r>
          </a:p>
          <a:p>
            <a:r>
              <a:rPr lang="es-ES" sz="2000" dirty="0" smtClean="0">
                <a:latin typeface="Escolar1" panose="00000400000000000000" pitchFamily="2" charset="0"/>
              </a:rPr>
              <a:t>Estudió mucho el carbón e hizo muchos descubrimientos importantes.</a:t>
            </a:r>
          </a:p>
          <a:p>
            <a:r>
              <a:rPr lang="es-ES" sz="2000" dirty="0" smtClean="0">
                <a:latin typeface="Escolar1" panose="00000400000000000000" pitchFamily="2" charset="0"/>
              </a:rPr>
              <a:t>Hacía fotos muy buenas de la estructura de las cosas y consiguió una foto muy importante que sirvió para saber cómo es la molécula de ADN. La molécula de ADN es muy importante porque es donde se guarda toda la información de cómo somos.</a:t>
            </a:r>
            <a:endParaRPr lang="es-ES" sz="2000" dirty="0">
              <a:latin typeface="Escolar1" panose="00000400000000000000" pitchFamily="2" charset="0"/>
            </a:endParaRPr>
          </a:p>
        </p:txBody>
      </p:sp>
    </p:spTree>
    <p:extLst>
      <p:ext uri="{BB962C8B-B14F-4D97-AF65-F5344CB8AC3E}">
        <p14:creationId xmlns:p14="http://schemas.microsoft.com/office/powerpoint/2010/main" val="4121539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err="1" smtClean="0">
                <a:latin typeface="Escolar1" panose="00000400000000000000" pitchFamily="2" charset="0"/>
              </a:rPr>
              <a:t>Barbara</a:t>
            </a:r>
            <a:r>
              <a:rPr lang="es-ES" b="1" dirty="0">
                <a:latin typeface="Escolar1" panose="00000400000000000000" pitchFamily="2" charset="0"/>
              </a:rPr>
              <a:t> </a:t>
            </a:r>
            <a:r>
              <a:rPr lang="es-ES" b="1" dirty="0" err="1" smtClean="0">
                <a:latin typeface="Escolar1" panose="00000400000000000000" pitchFamily="2" charset="0"/>
              </a:rPr>
              <a:t>McClintock</a:t>
            </a:r>
            <a:endParaRPr lang="es-ES" b="1" dirty="0">
              <a:latin typeface="Escolar1" panose="00000400000000000000" pitchFamily="2" charset="0"/>
            </a:endParaRPr>
          </a:p>
        </p:txBody>
      </p:sp>
      <p:pic>
        <p:nvPicPr>
          <p:cNvPr id="3074" name="Picture 2" descr="Dibujo de Bárbara Mc Clin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75" y="1196752"/>
            <a:ext cx="2952750" cy="2952751"/>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635896" y="1268760"/>
            <a:ext cx="5050904" cy="3447098"/>
          </a:xfrm>
          <a:prstGeom prst="rect">
            <a:avLst/>
          </a:prstGeom>
          <a:noFill/>
        </p:spPr>
        <p:txBody>
          <a:bodyPr wrap="square" rtlCol="0">
            <a:spAutoFit/>
          </a:bodyPr>
          <a:lstStyle/>
          <a:p>
            <a:r>
              <a:rPr lang="es-ES" sz="2000" dirty="0" smtClean="0">
                <a:latin typeface="Escolar1" panose="00000400000000000000" pitchFamily="2" charset="0"/>
              </a:rPr>
              <a:t>Bárbara </a:t>
            </a:r>
            <a:r>
              <a:rPr lang="es-ES" sz="2000" dirty="0" err="1" smtClean="0">
                <a:latin typeface="Escolar1" panose="00000400000000000000" pitchFamily="2" charset="0"/>
              </a:rPr>
              <a:t>McClintock</a:t>
            </a:r>
            <a:r>
              <a:rPr lang="es-ES" sz="2000" dirty="0" smtClean="0">
                <a:latin typeface="Escolar1" panose="00000400000000000000" pitchFamily="2" charset="0"/>
              </a:rPr>
              <a:t> nació en Estados Unidos en 1902 y murió en 1992.</a:t>
            </a:r>
          </a:p>
          <a:p>
            <a:r>
              <a:rPr lang="es-ES" sz="2000" dirty="0" smtClean="0">
                <a:latin typeface="Escolar1" panose="00000400000000000000" pitchFamily="2" charset="0"/>
              </a:rPr>
              <a:t>Le gustaba mucho estudiar y fue a la Universidad aunque su madre no quería que fuera.</a:t>
            </a:r>
          </a:p>
          <a:p>
            <a:r>
              <a:rPr lang="es-ES" sz="2000" dirty="0" smtClean="0">
                <a:latin typeface="Escolar1" panose="00000400000000000000" pitchFamily="2" charset="0"/>
              </a:rPr>
              <a:t>Consiguió el Premio Nobel de Medicina porque descubrió que en el maíz había unos genes que cambiaban de sitio saltando. </a:t>
            </a:r>
          </a:p>
          <a:p>
            <a:r>
              <a:rPr lang="es-ES" sz="2000" dirty="0" smtClean="0">
                <a:latin typeface="Escolar1" panose="00000400000000000000" pitchFamily="2" charset="0"/>
              </a:rPr>
              <a:t>Los genes están en el ADN (son como los libros de una biblioteca cada uno cuenta una parte de lo que eres) </a:t>
            </a:r>
          </a:p>
          <a:p>
            <a:endParaRPr lang="es-ES" sz="2000" dirty="0">
              <a:latin typeface="Escolar1" panose="00000400000000000000" pitchFamily="2" charset="0"/>
            </a:endParaRPr>
          </a:p>
        </p:txBody>
      </p:sp>
    </p:spTree>
    <p:extLst>
      <p:ext uri="{BB962C8B-B14F-4D97-AF65-F5344CB8AC3E}">
        <p14:creationId xmlns:p14="http://schemas.microsoft.com/office/powerpoint/2010/main" val="2945267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de margarita salas"/>
          <p:cNvPicPr>
            <a:picLocks noChangeAspect="1" noChangeArrowheads="1"/>
          </p:cNvPicPr>
          <p:nvPr/>
        </p:nvPicPr>
        <p:blipFill rotWithShape="1">
          <a:blip r:embed="rId2">
            <a:extLst>
              <a:ext uri="{28A0092B-C50C-407E-A947-70E740481C1C}">
                <a14:useLocalDpi xmlns:a14="http://schemas.microsoft.com/office/drawing/2010/main" val="0"/>
              </a:ext>
            </a:extLst>
          </a:blip>
          <a:srcRect l="29491" t="-1" r="27795" b="-5395"/>
          <a:stretch/>
        </p:blipFill>
        <p:spPr bwMode="auto">
          <a:xfrm>
            <a:off x="899592" y="1549152"/>
            <a:ext cx="2632364" cy="4326771"/>
          </a:xfrm>
          <a:prstGeom prst="rect">
            <a:avLst/>
          </a:prstGeom>
          <a:noFill/>
          <a:extLst>
            <a:ext uri="{909E8E84-426E-40DD-AFC4-6F175D3DCCD1}">
              <a14:hiddenFill xmlns:a14="http://schemas.microsoft.com/office/drawing/2010/main">
                <a:solidFill>
                  <a:srgbClr val="FFFFFF"/>
                </a:solidFill>
              </a14:hiddenFill>
            </a:ext>
          </a:extLst>
        </p:spPr>
      </p:pic>
      <p:sp>
        <p:nvSpPr>
          <p:cNvPr id="3"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latin typeface="Escolar1" panose="00000400000000000000" pitchFamily="2" charset="0"/>
              </a:rPr>
              <a:t>Margarita Salas</a:t>
            </a:r>
            <a:endParaRPr lang="es-ES" b="1" dirty="0">
              <a:latin typeface="Escolar1" panose="00000400000000000000" pitchFamily="2" charset="0"/>
            </a:endParaRPr>
          </a:p>
        </p:txBody>
      </p:sp>
      <p:sp>
        <p:nvSpPr>
          <p:cNvPr id="5" name="4 CuadroTexto"/>
          <p:cNvSpPr txBox="1"/>
          <p:nvPr/>
        </p:nvSpPr>
        <p:spPr>
          <a:xfrm>
            <a:off x="3635896" y="1268760"/>
            <a:ext cx="5050904" cy="3170099"/>
          </a:xfrm>
          <a:prstGeom prst="rect">
            <a:avLst/>
          </a:prstGeom>
          <a:noFill/>
        </p:spPr>
        <p:txBody>
          <a:bodyPr wrap="square" rtlCol="0">
            <a:spAutoFit/>
          </a:bodyPr>
          <a:lstStyle/>
          <a:p>
            <a:r>
              <a:rPr lang="es-ES" sz="2000" dirty="0" smtClean="0">
                <a:latin typeface="Escolar1" panose="00000400000000000000" pitchFamily="2" charset="0"/>
              </a:rPr>
              <a:t>Margarita Salas es una científica asturiana que nació en Canero en 1938.</a:t>
            </a:r>
          </a:p>
          <a:p>
            <a:r>
              <a:rPr lang="es-ES" sz="2000" dirty="0" smtClean="0">
                <a:latin typeface="Escolar1" panose="00000400000000000000" pitchFamily="2" charset="0"/>
              </a:rPr>
              <a:t>Es una de las científicas más importantes de España.</a:t>
            </a:r>
          </a:p>
          <a:p>
            <a:r>
              <a:rPr lang="es-ES" sz="2000" dirty="0" smtClean="0">
                <a:latin typeface="Escolar1" panose="00000400000000000000" pitchFamily="2" charset="0"/>
              </a:rPr>
              <a:t>Ha investigado mucho sobre cómo se lee la información que está escrita en el ADN.</a:t>
            </a:r>
          </a:p>
          <a:p>
            <a:r>
              <a:rPr lang="es-ES" sz="2000" dirty="0" smtClean="0">
                <a:latin typeface="Escolar1" panose="00000400000000000000" pitchFamily="2" charset="0"/>
              </a:rPr>
              <a:t>Ha recibido un montón de premios muy importantes y dedica mucho tiempo a contar por qué es importante que haya científicas</a:t>
            </a:r>
          </a:p>
          <a:p>
            <a:endParaRPr lang="es-ES" sz="2000" dirty="0">
              <a:latin typeface="Escolar1" panose="00000400000000000000" pitchFamily="2" charset="0"/>
            </a:endParaRPr>
          </a:p>
        </p:txBody>
      </p:sp>
    </p:spTree>
    <p:extLst>
      <p:ext uri="{BB962C8B-B14F-4D97-AF65-F5344CB8AC3E}">
        <p14:creationId xmlns:p14="http://schemas.microsoft.com/office/powerpoint/2010/main" val="1624486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technologyreview.es/files/117436/Luz%20Rello_final%20%28cr%C3%A9dito%20Frederic%20Camallonga%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70" y="1417638"/>
            <a:ext cx="3817950"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latin typeface="Escolar1" panose="00000400000000000000" pitchFamily="2" charset="0"/>
              </a:rPr>
              <a:t>Luz </a:t>
            </a:r>
            <a:r>
              <a:rPr lang="es-ES" b="1" dirty="0" err="1" smtClean="0">
                <a:latin typeface="Escolar1" panose="00000400000000000000" pitchFamily="2" charset="0"/>
              </a:rPr>
              <a:t>Rello</a:t>
            </a:r>
            <a:endParaRPr lang="es-ES" b="1" dirty="0">
              <a:latin typeface="Escolar1" panose="00000400000000000000" pitchFamily="2" charset="0"/>
            </a:endParaRPr>
          </a:p>
        </p:txBody>
      </p:sp>
      <p:sp>
        <p:nvSpPr>
          <p:cNvPr id="5" name="4 CuadroTexto"/>
          <p:cNvSpPr txBox="1"/>
          <p:nvPr/>
        </p:nvSpPr>
        <p:spPr>
          <a:xfrm>
            <a:off x="4093096" y="1556792"/>
            <a:ext cx="5050904" cy="3477875"/>
          </a:xfrm>
          <a:prstGeom prst="rect">
            <a:avLst/>
          </a:prstGeom>
          <a:noFill/>
        </p:spPr>
        <p:txBody>
          <a:bodyPr wrap="square" rtlCol="0">
            <a:spAutoFit/>
          </a:bodyPr>
          <a:lstStyle/>
          <a:p>
            <a:r>
              <a:rPr lang="es-ES" sz="2000" dirty="0" smtClean="0">
                <a:latin typeface="Escolar1" panose="00000400000000000000" pitchFamily="2" charset="0"/>
              </a:rPr>
              <a:t>Luz </a:t>
            </a:r>
            <a:r>
              <a:rPr lang="es-ES" sz="2000" dirty="0" err="1" smtClean="0">
                <a:latin typeface="Escolar1" panose="00000400000000000000" pitchFamily="2" charset="0"/>
              </a:rPr>
              <a:t>Rello</a:t>
            </a:r>
            <a:r>
              <a:rPr lang="es-ES" sz="2000" dirty="0" smtClean="0">
                <a:latin typeface="Escolar1" panose="00000400000000000000" pitchFamily="2" charset="0"/>
              </a:rPr>
              <a:t> nació en Madrid en 1984. </a:t>
            </a:r>
            <a:endParaRPr lang="es-ES" sz="2000" dirty="0">
              <a:latin typeface="Escolar1" panose="00000400000000000000" pitchFamily="2" charset="0"/>
            </a:endParaRPr>
          </a:p>
          <a:p>
            <a:r>
              <a:rPr lang="es-ES" sz="2000" dirty="0" smtClean="0">
                <a:latin typeface="Escolar1" panose="00000400000000000000" pitchFamily="2" charset="0"/>
              </a:rPr>
              <a:t>Estudió Lingüística que es una carrera que busca conocer mejor el lenguaje. </a:t>
            </a:r>
          </a:p>
          <a:p>
            <a:r>
              <a:rPr lang="es-ES" sz="2000" dirty="0" smtClean="0">
                <a:latin typeface="Escolar1" panose="00000400000000000000" pitchFamily="2" charset="0"/>
              </a:rPr>
              <a:t>De pequeña le </a:t>
            </a:r>
            <a:r>
              <a:rPr lang="es-ES" sz="2000" dirty="0" smtClean="0">
                <a:latin typeface="Escolar1" panose="00000400000000000000" pitchFamily="2" charset="0"/>
              </a:rPr>
              <a:t>costó mucho </a:t>
            </a:r>
            <a:r>
              <a:rPr lang="es-ES" sz="2000" dirty="0" smtClean="0">
                <a:latin typeface="Escolar1" panose="00000400000000000000" pitchFamily="2" charset="0"/>
              </a:rPr>
              <a:t>aprender a leer porque era disléxica. Por eso ha desarrollado una aplicación informática que permite detectar jugando si los niños tienen problemas para aprender a leer y otra que les ayuda a conseguirlo.</a:t>
            </a:r>
          </a:p>
          <a:p>
            <a:endParaRPr lang="es-ES" sz="2000" dirty="0" smtClean="0">
              <a:latin typeface="Escolar1" panose="00000400000000000000" pitchFamily="2" charset="0"/>
            </a:endParaRPr>
          </a:p>
          <a:p>
            <a:endParaRPr lang="es-ES" sz="2000" dirty="0">
              <a:latin typeface="Escolar1" panose="00000400000000000000" pitchFamily="2" charset="0"/>
            </a:endParaRPr>
          </a:p>
        </p:txBody>
      </p:sp>
    </p:spTree>
    <p:extLst>
      <p:ext uri="{BB962C8B-B14F-4D97-AF65-F5344CB8AC3E}">
        <p14:creationId xmlns:p14="http://schemas.microsoft.com/office/powerpoint/2010/main" val="2836554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756</Words>
  <Application>Microsoft Office PowerPoint</Application>
  <PresentationFormat>Presentación en pantalla (4:3)</PresentationFormat>
  <Paragraphs>99</Paragraphs>
  <Slides>17</Slides>
  <Notes>2</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Presentación de PowerPoint</vt:lpstr>
      <vt:lpstr>Propuesta de actividades Ed. Infantil</vt:lpstr>
      <vt:lpstr>Dibuja científicos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TERESA VALDES SOLIS IGLESIAS</dc:creator>
  <cp:lastModifiedBy>TERESA VALDES SOLIS IGLESIAS</cp:lastModifiedBy>
  <cp:revision>16</cp:revision>
  <dcterms:created xsi:type="dcterms:W3CDTF">2017-01-24T10:23:08Z</dcterms:created>
  <dcterms:modified xsi:type="dcterms:W3CDTF">2018-10-22T10:10:38Z</dcterms:modified>
</cp:coreProperties>
</file>