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7" r:id="rId3"/>
    <p:sldId id="263" r:id="rId4"/>
    <p:sldId id="294" r:id="rId5"/>
    <p:sldId id="295" r:id="rId6"/>
    <p:sldId id="296" r:id="rId7"/>
    <p:sldId id="297" r:id="rId8"/>
    <p:sldId id="318" r:id="rId9"/>
    <p:sldId id="299" r:id="rId10"/>
    <p:sldId id="300" r:id="rId11"/>
    <p:sldId id="302" r:id="rId12"/>
    <p:sldId id="304" r:id="rId13"/>
    <p:sldId id="305" r:id="rId14"/>
    <p:sldId id="303" r:id="rId15"/>
    <p:sldId id="301" r:id="rId16"/>
    <p:sldId id="309" r:id="rId17"/>
    <p:sldId id="319" r:id="rId18"/>
    <p:sldId id="320" r:id="rId19"/>
    <p:sldId id="307" r:id="rId20"/>
    <p:sldId id="316" r:id="rId21"/>
    <p:sldId id="288" r:id="rId22"/>
    <p:sldId id="310" r:id="rId23"/>
    <p:sldId id="311" r:id="rId24"/>
    <p:sldId id="312" r:id="rId25"/>
    <p:sldId id="306" r:id="rId26"/>
    <p:sldId id="274" r:id="rId27"/>
    <p:sldId id="315" r:id="rId28"/>
    <p:sldId id="313" r:id="rId29"/>
    <p:sldId id="314" r:id="rId30"/>
    <p:sldId id="317" r:id="rId31"/>
    <p:sldId id="280" r:id="rId32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B4"/>
    <a:srgbClr val="4BB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07" autoAdjust="0"/>
  </p:normalViewPr>
  <p:slideViewPr>
    <p:cSldViewPr showGuides="1">
      <p:cViewPr varScale="1">
        <p:scale>
          <a:sx n="88" d="100"/>
          <a:sy n="88" d="100"/>
        </p:scale>
        <p:origin x="576" y="120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63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3984D476-86F2-44FE-9496-D2E7147A885E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9A066400-FC31-4FAC-8CC8-CB62748F3D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50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BCB8E17F-5DFB-4407-99CD-2900906968B4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9AEE8CDE-8A47-4ADD-95B3-A538C10094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25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537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358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406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38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74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455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306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703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126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318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54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88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541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647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670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37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642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47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81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CB4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26" name="Picture 2" descr="https://11defebrero.files.wordpress.com/2017/11/11f_lar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3419704" cy="15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9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63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6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6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98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86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71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99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82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17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E8FA-B450-4F88-BCA0-07596D48291D}" type="datetimeFigureOut">
              <a:rPr lang="es-ES" smtClean="0"/>
              <a:pPr/>
              <a:t>02/02/2018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64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11defebrero.files.wordpress.com/2017/11/cartel-286k.jpe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87" y="0"/>
            <a:ext cx="9235173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5786" y="2857496"/>
            <a:ext cx="7500990" cy="95410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¿Qué nos cuentan las </a:t>
            </a:r>
            <a:r>
              <a:rPr lang="es-ES" sz="2800" b="1" dirty="0" smtClean="0"/>
              <a:t>estadísticas </a:t>
            </a:r>
            <a:r>
              <a:rPr lang="es-ES" sz="2800" b="1" dirty="0" smtClean="0"/>
              <a:t>sobre la mujer en la ciencia?</a:t>
            </a:r>
            <a:endParaRPr lang="es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076056" y="5169386"/>
            <a:ext cx="3638778" cy="707886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Sara Pasadas del Amo (IESA/CSIC)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15 Imagen" descr="Leaky pip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4" y="2038960"/>
            <a:ext cx="9042700" cy="3805252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642910" y="3025093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53%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285984" y="3025093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55%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929058" y="3025093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54%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857752" y="398682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50%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429388" y="355819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48%</a:t>
            </a:r>
            <a:endParaRPr lang="es-ES" sz="24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858148" y="3668035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40%</a:t>
            </a:r>
            <a:endParaRPr lang="es-ES" sz="2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42844" y="1700808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Bachillerato                Grado	       Máster         Doctorado	Becas post-</a:t>
            </a:r>
            <a:r>
              <a:rPr lang="es-ES" dirty="0" err="1" smtClean="0"/>
              <a:t>doc</a:t>
            </a:r>
            <a:r>
              <a:rPr lang="es-ES" dirty="0" smtClean="0"/>
              <a:t>      Investigadoras </a:t>
            </a:r>
            <a:endParaRPr lang="es-ES" dirty="0"/>
          </a:p>
        </p:txBody>
      </p:sp>
      <p:sp>
        <p:nvSpPr>
          <p:cNvPr id="18" name="14 CuadroTexto"/>
          <p:cNvSpPr txBox="1"/>
          <p:nvPr/>
        </p:nvSpPr>
        <p:spPr>
          <a:xfrm>
            <a:off x="3178959" y="963507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“</a:t>
            </a:r>
            <a:r>
              <a:rPr lang="es-ES" b="1" dirty="0" err="1" smtClean="0"/>
              <a:t>Leaky</a:t>
            </a:r>
            <a:r>
              <a:rPr lang="es-ES" b="1" dirty="0" smtClean="0"/>
              <a:t> pipeline” en España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14348" y="3357564"/>
            <a:ext cx="7780365" cy="2411412"/>
          </a:xfrm>
        </p:spPr>
        <p:txBody>
          <a:bodyPr>
            <a:normAutofit/>
          </a:bodyPr>
          <a:lstStyle/>
          <a:p>
            <a:r>
              <a:rPr lang="es-ES" cap="none" dirty="0" smtClean="0"/>
              <a:t>…y que progresamos menos </a:t>
            </a:r>
            <a:r>
              <a:rPr lang="es-ES" cap="none" dirty="0"/>
              <a:t>que nuestros compañeros en </a:t>
            </a:r>
            <a:r>
              <a:rPr lang="es-ES" cap="none" dirty="0" smtClean="0"/>
              <a:t>la </a:t>
            </a:r>
            <a:r>
              <a:rPr lang="es-ES" cap="none" dirty="0"/>
              <a:t>carrera </a:t>
            </a:r>
            <a:r>
              <a:rPr lang="es-ES" cap="none" dirty="0" smtClean="0"/>
              <a:t>científica…</a:t>
            </a:r>
            <a:endParaRPr lang="es-ES" cap="none" dirty="0"/>
          </a:p>
        </p:txBody>
      </p:sp>
    </p:spTree>
    <p:extLst>
      <p:ext uri="{BB962C8B-B14F-4D97-AF65-F5344CB8AC3E}">
        <p14:creationId xmlns:p14="http://schemas.microsoft.com/office/powerpoint/2010/main" val="41799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Techo de cristal en la universidad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11092"/>
            <a:ext cx="8266893" cy="493818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</a:t>
            </a:r>
            <a:r>
              <a:rPr lang="es-ES" sz="1400" dirty="0"/>
              <a:t>. Estadística de personal de las universidades: Personal Docente e Investigador. Curso 2015-2016</a:t>
            </a:r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Techo de cristal en el CSIC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17432"/>
            <a:ext cx="8240556" cy="493184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CSIC. Informe Mujeres Investigadoras 2017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3357564"/>
            <a:ext cx="8136904" cy="2411412"/>
          </a:xfrm>
        </p:spPr>
        <p:txBody>
          <a:bodyPr>
            <a:normAutofit/>
          </a:bodyPr>
          <a:lstStyle/>
          <a:p>
            <a:r>
              <a:rPr lang="es-ES" cap="none" dirty="0" smtClean="0"/>
              <a:t>…pero también que hay </a:t>
            </a:r>
            <a:r>
              <a:rPr lang="es-ES" sz="4800" cap="none" dirty="0" smtClean="0">
                <a:solidFill>
                  <a:srgbClr val="00B050"/>
                </a:solidFill>
              </a:rPr>
              <a:t>esperanza</a:t>
            </a:r>
            <a:endParaRPr lang="es-ES" sz="4400" cap="non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 en el mundo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3896029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53%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285984" y="3896029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55%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929058" y="3896029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54%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857752" y="485776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50%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18" name="17 Imagen" descr="Leaky pipeline_with da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159"/>
            <a:ext cx="9144000" cy="54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Evolución en el número de </a:t>
            </a:r>
            <a:r>
              <a:rPr lang="es-ES" sz="2000" i="1" dirty="0" err="1" smtClean="0"/>
              <a:t>egresadxs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universitarixs</a:t>
            </a:r>
            <a:r>
              <a:rPr lang="es-ES" sz="2000" i="1" dirty="0" smtClean="0"/>
              <a:t> en España 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36369"/>
            <a:ext cx="8436201" cy="505692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11560" y="6217567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MECD. Estad. de la Educación. Enseñanzas universitarias</a:t>
            </a:r>
            <a:r>
              <a:rPr lang="es-ES" sz="1400" dirty="0"/>
              <a:t>. Series históricas de estudiantes </a:t>
            </a:r>
            <a:r>
              <a:rPr lang="es-ES" sz="1400" dirty="0" smtClean="0"/>
              <a:t>universitarios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988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Estudiantes matriculados en Grado, 1º y 2º ciclo por rama de enseñanza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11153"/>
            <a:ext cx="8136904" cy="488214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MECD. Estadísticas de la Educación. Enseñanzas universitarias. Estadística de estudiantes, 2015-2016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186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Estudiantes matriculados en doctorado por rama de enseñanza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MECD. Estadísticas de la Educación. Enseñanzas universitarias. Estadística de estudiantes, 2015-2016</a:t>
            </a:r>
            <a:endParaRPr lang="es-ES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1" y="1209976"/>
            <a:ext cx="8138865" cy="48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Evolución en el número de investigadoras en España 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17192"/>
            <a:ext cx="8235311" cy="446008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UNESCO. Estadísticas </a:t>
            </a:r>
            <a:r>
              <a:rPr lang="es-ES" sz="1400" dirty="0" err="1" smtClean="0"/>
              <a:t>Women</a:t>
            </a:r>
            <a:r>
              <a:rPr lang="es-ES" sz="1400" dirty="0" smtClean="0"/>
              <a:t> in </a:t>
            </a:r>
            <a:r>
              <a:rPr lang="es-ES" sz="1400" dirty="0" err="1" smtClean="0"/>
              <a:t>Science</a:t>
            </a:r>
            <a:r>
              <a:rPr lang="es-ES" sz="1400" dirty="0" smtClean="0"/>
              <a:t>, 2015.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9773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14348" y="3357564"/>
            <a:ext cx="7780365" cy="2411412"/>
          </a:xfrm>
        </p:spPr>
        <p:txBody>
          <a:bodyPr>
            <a:normAutofit/>
          </a:bodyPr>
          <a:lstStyle/>
          <a:p>
            <a:r>
              <a:rPr lang="es-ES" cap="none" dirty="0" smtClean="0"/>
              <a:t/>
            </a:r>
            <a:br>
              <a:rPr lang="es-ES" cap="none" dirty="0" smtClean="0"/>
            </a:br>
            <a:r>
              <a:rPr lang="es-ES" cap="none" dirty="0" smtClean="0"/>
              <a:t>Nos cuentan que somos pocas…</a:t>
            </a:r>
            <a:endParaRPr lang="es-ES" cap="none" dirty="0"/>
          </a:p>
        </p:txBody>
      </p:sp>
    </p:spTree>
    <p:extLst>
      <p:ext uri="{BB962C8B-B14F-4D97-AF65-F5344CB8AC3E}">
        <p14:creationId xmlns:p14="http://schemas.microsoft.com/office/powerpoint/2010/main" val="41799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" y="1540710"/>
            <a:ext cx="8959894" cy="36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714348" y="3357564"/>
            <a:ext cx="7780365" cy="2411412"/>
          </a:xfrm>
        </p:spPr>
        <p:txBody>
          <a:bodyPr>
            <a:normAutofit/>
          </a:bodyPr>
          <a:lstStyle/>
          <a:p>
            <a:r>
              <a:rPr lang="es-ES" cap="none" dirty="0" smtClean="0"/>
              <a:t>…y que aún podemos ser más y mejores…</a:t>
            </a:r>
            <a:endParaRPr lang="es-ES" cap="none" dirty="0"/>
          </a:p>
        </p:txBody>
      </p:sp>
    </p:spTree>
    <p:extLst>
      <p:ext uri="{BB962C8B-B14F-4D97-AF65-F5344CB8AC3E}">
        <p14:creationId xmlns:p14="http://schemas.microsoft.com/office/powerpoint/2010/main" val="3837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Factores explicativos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es-ES" sz="2800" dirty="0" smtClean="0"/>
              <a:t>¿Problema de habilidades? ¿Somos peores?</a:t>
            </a:r>
          </a:p>
          <a:p>
            <a:r>
              <a:rPr lang="es-ES" sz="2800" dirty="0" smtClean="0"/>
              <a:t>Preferencias</a:t>
            </a:r>
          </a:p>
          <a:p>
            <a:r>
              <a:rPr lang="es-ES" sz="2800" dirty="0" smtClean="0"/>
              <a:t>Hechos</a:t>
            </a:r>
          </a:p>
          <a:p>
            <a:pPr lvl="1"/>
            <a:r>
              <a:rPr lang="es-ES" sz="2400" dirty="0" smtClean="0"/>
              <a:t>Pocos modelos</a:t>
            </a:r>
          </a:p>
          <a:p>
            <a:pPr lvl="1"/>
            <a:r>
              <a:rPr lang="es-ES" sz="2400" dirty="0" smtClean="0"/>
              <a:t>Muchos obstáculos</a:t>
            </a:r>
          </a:p>
          <a:p>
            <a:pPr lvl="2"/>
            <a:r>
              <a:rPr lang="es-ES" sz="2000" dirty="0" smtClean="0"/>
              <a:t>Inestabilidad</a:t>
            </a:r>
          </a:p>
          <a:p>
            <a:pPr lvl="2"/>
            <a:r>
              <a:rPr lang="es-ES" sz="2000" dirty="0" smtClean="0"/>
              <a:t>Entorno muy competitivo</a:t>
            </a:r>
          </a:p>
          <a:p>
            <a:pPr lvl="2"/>
            <a:r>
              <a:rPr lang="es-ES" sz="2000" dirty="0"/>
              <a:t>Sesgos de género (contratación y en la evaluación)</a:t>
            </a:r>
          </a:p>
          <a:p>
            <a:r>
              <a:rPr lang="es-ES" sz="2800" dirty="0" smtClean="0"/>
              <a:t>Creencias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235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71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algn="ctr">
              <a:lnSpc>
                <a:spcPts val="4500"/>
              </a:lnSpc>
              <a:buNone/>
            </a:pPr>
            <a:r>
              <a:rPr lang="es-ES" sz="3200" dirty="0" smtClean="0"/>
              <a:t>“Los chicos no eligen actividades relacionadas con la ciencia en mayor medida que las chicas porque sean mejores. Lo hacen porque creen que son mejores.”</a:t>
            </a:r>
          </a:p>
          <a:p>
            <a:pPr marL="0" indent="0" algn="ctr">
              <a:lnSpc>
                <a:spcPts val="4500"/>
              </a:lnSpc>
              <a:buNone/>
            </a:pPr>
            <a:endParaRPr lang="es-ES" sz="3200" dirty="0" smtClean="0"/>
          </a:p>
          <a:p>
            <a:pPr marL="0" indent="0" algn="ctr">
              <a:lnSpc>
                <a:spcPts val="4500"/>
              </a:lnSpc>
              <a:buNone/>
            </a:pPr>
            <a:r>
              <a:rPr lang="es-ES" sz="3200" dirty="0" smtClean="0"/>
              <a:t>			—Shelley </a:t>
            </a:r>
            <a:r>
              <a:rPr lang="es-ES" sz="3200" dirty="0" err="1" smtClean="0"/>
              <a:t>Correll</a:t>
            </a:r>
            <a:r>
              <a:rPr lang="es-ES" sz="3200" dirty="0" smtClean="0"/>
              <a:t>, </a:t>
            </a:r>
            <a:r>
              <a:rPr lang="es-ES" sz="3200" dirty="0" err="1" smtClean="0"/>
              <a:t>professor</a:t>
            </a:r>
            <a:endParaRPr lang="es-ES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AAUW (2010). </a:t>
            </a:r>
            <a:r>
              <a:rPr lang="es-ES" sz="1400" dirty="0" err="1" smtClean="0"/>
              <a:t>Why</a:t>
            </a:r>
            <a:r>
              <a:rPr lang="es-ES" sz="1400" dirty="0" smtClean="0"/>
              <a:t> so </a:t>
            </a:r>
            <a:r>
              <a:rPr lang="es-ES" sz="1400" dirty="0" err="1" smtClean="0"/>
              <a:t>few</a:t>
            </a:r>
            <a:r>
              <a:rPr lang="es-ES" sz="1400" dirty="0" smtClean="0"/>
              <a:t>?</a:t>
            </a:r>
            <a:r>
              <a:rPr lang="en-US" sz="1400" dirty="0"/>
              <a:t> </a:t>
            </a:r>
            <a:r>
              <a:rPr lang="en-US" sz="1400" dirty="0" smtClean="0"/>
              <a:t>Women </a:t>
            </a:r>
            <a:r>
              <a:rPr lang="en-US" sz="1400" dirty="0"/>
              <a:t>in Science, Technology, </a:t>
            </a:r>
            <a:r>
              <a:rPr lang="en-US" sz="1400" dirty="0" smtClean="0"/>
              <a:t>Engineering, and Mathematics</a:t>
            </a:r>
            <a:r>
              <a:rPr lang="es-ES" sz="1400" dirty="0" smtClean="0"/>
              <a:t>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9143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0" y="764704"/>
            <a:ext cx="91440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s-ES" sz="2400" dirty="0" smtClean="0"/>
              <a:t>Los estereotipos negativos sobre la habilidad científica de las mujeres afectan negativamente sus resultados en esas áreas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096" y="6237312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Fuente: </a:t>
            </a:r>
            <a:r>
              <a:rPr lang="en-US" sz="1400" dirty="0"/>
              <a:t>Spencer, S. J., Steele, C. M., &amp; Quinn, D. M., </a:t>
            </a:r>
            <a:r>
              <a:rPr lang="en-US" sz="1400" dirty="0" smtClean="0"/>
              <a:t>(1999) </a:t>
            </a:r>
            <a:r>
              <a:rPr lang="en-US" sz="1400" dirty="0"/>
              <a:t>"Stereotype threat and women's math performance," </a:t>
            </a:r>
            <a:r>
              <a:rPr lang="en-US" sz="1400" i="1" dirty="0"/>
              <a:t>Journal of Experimental Social Psychology</a:t>
            </a:r>
            <a:r>
              <a:rPr lang="en-US" sz="1400" dirty="0"/>
              <a:t>, 35(1), p. 13</a:t>
            </a:r>
            <a:r>
              <a:rPr lang="en-US" sz="1400" i="1" dirty="0" smtClean="0"/>
              <a:t>. </a:t>
            </a:r>
            <a:r>
              <a:rPr lang="en-US" sz="1400" dirty="0" err="1" smtClean="0"/>
              <a:t>Citado</a:t>
            </a:r>
            <a:r>
              <a:rPr lang="en-US" sz="1400" dirty="0" smtClean="0"/>
              <a:t> </a:t>
            </a:r>
            <a:r>
              <a:rPr lang="en-US" sz="1400" dirty="0"/>
              <a:t>en AAUW (2010)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1630541"/>
            <a:ext cx="881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Calibri" charset="0"/>
              </a:rPr>
              <a:t>Resultados en una prueba de matemáticas, según exposición al estereotipo y sexo</a:t>
            </a:r>
            <a:endParaRPr lang="es-ES" dirty="0">
              <a:latin typeface="Calibri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1988840"/>
            <a:ext cx="5635352" cy="428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54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714348" y="3357564"/>
            <a:ext cx="7780365" cy="2411412"/>
          </a:xfrm>
        </p:spPr>
        <p:txBody>
          <a:bodyPr>
            <a:normAutofit/>
          </a:bodyPr>
          <a:lstStyle/>
          <a:p>
            <a:r>
              <a:rPr lang="es-ES" cap="none" dirty="0" smtClean="0"/>
              <a:t>…porque ya lo hicimos antes…</a:t>
            </a:r>
            <a:endParaRPr lang="es-ES" cap="none" dirty="0"/>
          </a:p>
        </p:txBody>
      </p:sp>
    </p:spTree>
    <p:extLst>
      <p:ext uri="{BB962C8B-B14F-4D97-AF65-F5344CB8AC3E}">
        <p14:creationId xmlns:p14="http://schemas.microsoft.com/office/powerpoint/2010/main" val="5492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29436" y="157373"/>
            <a:ext cx="620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Ellas lo hicieron</a:t>
            </a:r>
            <a:endParaRPr lang="es-ES" sz="20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5423520" cy="3627574"/>
          </a:xfrm>
          <a:prstGeom prst="rect">
            <a:avLst/>
          </a:prstGeom>
        </p:spPr>
      </p:pic>
      <p:sp>
        <p:nvSpPr>
          <p:cNvPr id="20" name="12 CuadroTexto"/>
          <p:cNvSpPr txBox="1"/>
          <p:nvPr/>
        </p:nvSpPr>
        <p:spPr>
          <a:xfrm>
            <a:off x="6732240" y="100453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rgbClr val="00BCB4"/>
                </a:solidFill>
              </a:rPr>
              <a:t>Marie Curie</a:t>
            </a:r>
            <a:endParaRPr lang="es-ES" sz="3600" b="1" dirty="0">
              <a:solidFill>
                <a:srgbClr val="00BCB4"/>
              </a:solidFill>
            </a:endParaRPr>
          </a:p>
        </p:txBody>
      </p:sp>
      <p:sp>
        <p:nvSpPr>
          <p:cNvPr id="21" name="12 CuadroTexto"/>
          <p:cNvSpPr txBox="1"/>
          <p:nvPr/>
        </p:nvSpPr>
        <p:spPr>
          <a:xfrm>
            <a:off x="539552" y="4797152"/>
            <a:ext cx="777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Teoría de la radioactividad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4579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29436" y="157373"/>
            <a:ext cx="620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Ellas lo hicieron</a:t>
            </a:r>
            <a:endParaRPr lang="es-ES" sz="2000" i="1" dirty="0"/>
          </a:p>
        </p:txBody>
      </p:sp>
      <p:sp>
        <p:nvSpPr>
          <p:cNvPr id="20" name="12 CuadroTexto"/>
          <p:cNvSpPr txBox="1"/>
          <p:nvPr/>
        </p:nvSpPr>
        <p:spPr>
          <a:xfrm>
            <a:off x="6732240" y="100453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rgbClr val="00BCB4"/>
                </a:solidFill>
              </a:rPr>
              <a:t>Ada </a:t>
            </a:r>
            <a:r>
              <a:rPr lang="es-ES" sz="3600" b="1" dirty="0" err="1" smtClean="0">
                <a:solidFill>
                  <a:srgbClr val="00BCB4"/>
                </a:solidFill>
              </a:rPr>
              <a:t>Lovelace</a:t>
            </a:r>
            <a:endParaRPr lang="es-ES" sz="3600" b="1" dirty="0">
              <a:solidFill>
                <a:srgbClr val="00BCB4"/>
              </a:solidFill>
            </a:endParaRPr>
          </a:p>
        </p:txBody>
      </p:sp>
      <p:sp>
        <p:nvSpPr>
          <p:cNvPr id="21" name="12 CuadroTexto"/>
          <p:cNvSpPr txBox="1"/>
          <p:nvPr/>
        </p:nvSpPr>
        <p:spPr>
          <a:xfrm>
            <a:off x="539552" y="4797152"/>
            <a:ext cx="777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La programación informática y el concepto de ordenador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3" y="997403"/>
            <a:ext cx="5446800" cy="36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29436" y="157373"/>
            <a:ext cx="620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Ellas lo hicieron</a:t>
            </a:r>
            <a:endParaRPr lang="es-ES" sz="2000" i="1" dirty="0"/>
          </a:p>
        </p:txBody>
      </p:sp>
      <p:sp>
        <p:nvSpPr>
          <p:cNvPr id="20" name="12 CuadroTexto"/>
          <p:cNvSpPr txBox="1"/>
          <p:nvPr/>
        </p:nvSpPr>
        <p:spPr>
          <a:xfrm>
            <a:off x="6732240" y="100453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rgbClr val="00BCB4"/>
                </a:solidFill>
              </a:rPr>
              <a:t>Grace Hopper</a:t>
            </a:r>
            <a:endParaRPr lang="es-ES" sz="3600" b="1" dirty="0">
              <a:solidFill>
                <a:srgbClr val="00BCB4"/>
              </a:solidFill>
            </a:endParaRPr>
          </a:p>
        </p:txBody>
      </p:sp>
      <p:sp>
        <p:nvSpPr>
          <p:cNvPr id="21" name="12 CuadroTexto"/>
          <p:cNvSpPr txBox="1"/>
          <p:nvPr/>
        </p:nvSpPr>
        <p:spPr>
          <a:xfrm>
            <a:off x="539552" y="4797152"/>
            <a:ext cx="777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El primer ordenador – Mark I de Harvard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004535"/>
            <a:ext cx="5394908" cy="35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29436" y="157373"/>
            <a:ext cx="620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Ellas lo hicieron</a:t>
            </a:r>
            <a:endParaRPr lang="es-ES" sz="2000" i="1" dirty="0"/>
          </a:p>
        </p:txBody>
      </p:sp>
      <p:sp>
        <p:nvSpPr>
          <p:cNvPr id="20" name="12 CuadroTexto"/>
          <p:cNvSpPr txBox="1"/>
          <p:nvPr/>
        </p:nvSpPr>
        <p:spPr>
          <a:xfrm>
            <a:off x="6732240" y="100453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err="1" smtClean="0">
                <a:solidFill>
                  <a:srgbClr val="00BCB4"/>
                </a:solidFill>
              </a:rPr>
              <a:t>Hedi</a:t>
            </a:r>
            <a:r>
              <a:rPr lang="es-ES" sz="3600" b="1" dirty="0" smtClean="0">
                <a:solidFill>
                  <a:srgbClr val="00BCB4"/>
                </a:solidFill>
              </a:rPr>
              <a:t> </a:t>
            </a:r>
            <a:r>
              <a:rPr lang="es-ES" sz="3600" b="1" dirty="0" err="1" smtClean="0">
                <a:solidFill>
                  <a:srgbClr val="00BCB4"/>
                </a:solidFill>
              </a:rPr>
              <a:t>Lamarr</a:t>
            </a:r>
            <a:endParaRPr lang="es-ES" sz="3600" b="1" dirty="0">
              <a:solidFill>
                <a:srgbClr val="00BCB4"/>
              </a:solidFill>
            </a:endParaRPr>
          </a:p>
        </p:txBody>
      </p:sp>
      <p:sp>
        <p:nvSpPr>
          <p:cNvPr id="21" name="12 CuadroTexto"/>
          <p:cNvSpPr txBox="1"/>
          <p:nvPr/>
        </p:nvSpPr>
        <p:spPr>
          <a:xfrm>
            <a:off x="539552" y="4797152"/>
            <a:ext cx="777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El wifi </a:t>
            </a:r>
            <a:endParaRPr lang="es-E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004535"/>
            <a:ext cx="5400972" cy="35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5763" y="1978025"/>
            <a:ext cx="6095195" cy="366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pic>
        <p:nvPicPr>
          <p:cNvPr id="1028" name="Picture 4" descr="Resultado de imagen de baby boy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457" y="1181092"/>
            <a:ext cx="1231287" cy="1188000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3143240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Nacimientos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1243688"/>
            <a:ext cx="1188000" cy="118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INE. Estadística de nacimientos, 2016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714348" y="3357564"/>
            <a:ext cx="7780365" cy="2411412"/>
          </a:xfrm>
        </p:spPr>
        <p:txBody>
          <a:bodyPr>
            <a:normAutofit/>
          </a:bodyPr>
          <a:lstStyle/>
          <a:p>
            <a:pPr algn="ctr"/>
            <a:r>
              <a:rPr lang="es-ES" cap="none" dirty="0" smtClean="0"/>
              <a:t>…lo seguimos y lo seguiréis haciendo.</a:t>
            </a:r>
            <a:br>
              <a:rPr lang="es-ES" cap="none" dirty="0" smtClean="0"/>
            </a:br>
            <a:r>
              <a:rPr lang="es-ES" cap="none" dirty="0"/>
              <a:t/>
            </a:r>
            <a:br>
              <a:rPr lang="es-ES" cap="none" dirty="0"/>
            </a:br>
            <a:endParaRPr lang="es-ES" sz="32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11defebrero.files.wordpress.com/2017/11/cartel-286k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"/>
          <a:stretch>
            <a:fillRect/>
          </a:stretch>
        </p:blipFill>
        <p:spPr bwMode="auto">
          <a:xfrm>
            <a:off x="-16489" y="-104549"/>
            <a:ext cx="916048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 CuadroTexto"/>
          <p:cNvSpPr txBox="1"/>
          <p:nvPr/>
        </p:nvSpPr>
        <p:spPr>
          <a:xfrm>
            <a:off x="785786" y="2857496"/>
            <a:ext cx="7500990" cy="76944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¡Muchas gracias!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5229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6101029" cy="365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5304" name="Picture 8" descr="Schoolboy Icon 256x2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728" y="1142984"/>
            <a:ext cx="1260000" cy="1260000"/>
          </a:xfrm>
          <a:prstGeom prst="rect">
            <a:avLst/>
          </a:prstGeom>
          <a:noFill/>
        </p:spPr>
      </p:pic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" name="13 Imagen" descr="school gir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1196752"/>
            <a:ext cx="1260000" cy="126000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3143240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Enseñanza obligatoria</a:t>
            </a:r>
            <a:endParaRPr lang="es-E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MECD. Estadísticas de la Educación. Enseñanzas no universitarias. Alumnado matriculado, 2015-2016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74853"/>
            <a:ext cx="6101029" cy="36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143240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Bachillerato</a:t>
            </a:r>
            <a:endParaRPr lang="es-ES" b="1" dirty="0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" name="19 Imagen" descr="High school boy free icon 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28" y="1160880"/>
            <a:ext cx="1188000" cy="1188000"/>
          </a:xfrm>
          <a:prstGeom prst="rect">
            <a:avLst/>
          </a:prstGeom>
        </p:spPr>
      </p:pic>
      <p:pic>
        <p:nvPicPr>
          <p:cNvPr id="21" name="20 Imagen" descr="High school girl free icon 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416" y="1160880"/>
            <a:ext cx="1188000" cy="1188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MECD. Estadísticas de la Educación. Enseñanzas no universitarias. Alumnado matriculado, 2015-2016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367" y="2000240"/>
            <a:ext cx="6101029" cy="36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143240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Universidad</a:t>
            </a:r>
            <a:endParaRPr lang="es-ES" b="1" dirty="0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" name="20 Imagen" descr="college bo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20" y="1304904"/>
            <a:ext cx="1260000" cy="1260000"/>
          </a:xfrm>
          <a:prstGeom prst="rect">
            <a:avLst/>
          </a:prstGeom>
        </p:spPr>
      </p:pic>
      <p:pic>
        <p:nvPicPr>
          <p:cNvPr id="22" name="21 Imagen" descr="college gir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1240306"/>
            <a:ext cx="1260000" cy="126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MECD. Estadísticas de la Educación. Enseñanzas universitarias. Estadística de estudiantes, 2015-2016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6101029" cy="36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143240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Doctorado</a:t>
            </a:r>
            <a:endParaRPr lang="es-ES" b="1" dirty="0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0" y="1171680"/>
            <a:ext cx="1177200" cy="1177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71680"/>
            <a:ext cx="1177200" cy="11772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MECD. Estadísticas de la Educación. Enseñanzas universitarias. Estadística de estudiantes, 2015-2016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203848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Becas Post-</a:t>
            </a:r>
            <a:r>
              <a:rPr lang="es-ES" b="1" dirty="0" err="1" smtClean="0"/>
              <a:t>Doc</a:t>
            </a:r>
            <a:endParaRPr lang="es-ES" b="1" dirty="0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0" y="1171680"/>
            <a:ext cx="1177200" cy="11772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71680"/>
            <a:ext cx="1177200" cy="1177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2057281"/>
            <a:ext cx="6081287" cy="36487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35" y="1480319"/>
            <a:ext cx="470570" cy="47268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24" y="1480319"/>
            <a:ext cx="470570" cy="47268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MECD. Estadísticas de la Educación</a:t>
            </a:r>
            <a:r>
              <a:rPr lang="es-ES" sz="1400" dirty="0"/>
              <a:t>. Recursos económicos. Becas y Ayudas al Estudio. Curso 2015-2016</a:t>
            </a:r>
          </a:p>
        </p:txBody>
      </p:sp>
    </p:spTree>
    <p:extLst>
      <p:ext uri="{BB962C8B-B14F-4D97-AF65-F5344CB8AC3E}">
        <p14:creationId xmlns:p14="http://schemas.microsoft.com/office/powerpoint/2010/main" val="12732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6101029" cy="36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143240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Investigadorxs</a:t>
            </a:r>
            <a:endParaRPr lang="es-ES" b="1" dirty="0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" name="17 Imagen" descr="male research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160880"/>
            <a:ext cx="1188000" cy="1188000"/>
          </a:xfrm>
          <a:prstGeom prst="rect">
            <a:avLst/>
          </a:prstGeom>
        </p:spPr>
      </p:pic>
      <p:pic>
        <p:nvPicPr>
          <p:cNvPr id="20" name="19 Imagen" descr="female research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400" y="1088880"/>
            <a:ext cx="1260000" cy="126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UNESCO. Estadísticas </a:t>
            </a:r>
            <a:r>
              <a:rPr lang="es-ES" sz="1400" dirty="0" err="1" smtClean="0"/>
              <a:t>Women</a:t>
            </a:r>
            <a:r>
              <a:rPr lang="es-ES" sz="1400" dirty="0" smtClean="0"/>
              <a:t> in </a:t>
            </a:r>
            <a:r>
              <a:rPr lang="es-ES" sz="1400" dirty="0" err="1" smtClean="0"/>
              <a:t>Science</a:t>
            </a:r>
            <a:r>
              <a:rPr lang="es-ES" sz="1400" dirty="0" smtClean="0"/>
              <a:t>, 2015.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3885</TotalTime>
  <Words>625</Words>
  <Application>Microsoft Office PowerPoint</Application>
  <PresentationFormat>Presentación en pantalla (4:3)</PresentationFormat>
  <Paragraphs>116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Arial</vt:lpstr>
      <vt:lpstr>Calibri</vt:lpstr>
      <vt:lpstr>Tema de Office</vt:lpstr>
      <vt:lpstr>Presentación de PowerPoint</vt:lpstr>
      <vt:lpstr> Nos cuentan que somos pocas…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…y que progresamos menos que nuestros compañeros en la carrera científica…</vt:lpstr>
      <vt:lpstr>Presentación de PowerPoint</vt:lpstr>
      <vt:lpstr>Presentación de PowerPoint</vt:lpstr>
      <vt:lpstr>…pero también que hay esperanza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…y que aún podemos ser más y mejores…</vt:lpstr>
      <vt:lpstr>Factores explicativos</vt:lpstr>
      <vt:lpstr>Presentación de PowerPoint</vt:lpstr>
      <vt:lpstr>Los estereotipos negativos sobre la habilidad científica de las mujeres afectan negativamente sus resultados en esas áreas</vt:lpstr>
      <vt:lpstr>…porque ya lo hicimos antes…</vt:lpstr>
      <vt:lpstr>Presentación de PowerPoint</vt:lpstr>
      <vt:lpstr>Presentación de PowerPoint</vt:lpstr>
      <vt:lpstr>Presentación de PowerPoint</vt:lpstr>
      <vt:lpstr>Presentación de PowerPoint</vt:lpstr>
      <vt:lpstr>…lo seguimos y lo seguiréis haciendo. 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 Pasadas del Amo</dc:creator>
  <cp:lastModifiedBy>sara</cp:lastModifiedBy>
  <cp:revision>142</cp:revision>
  <cp:lastPrinted>2018-02-02T11:21:15Z</cp:lastPrinted>
  <dcterms:created xsi:type="dcterms:W3CDTF">2017-11-28T12:52:04Z</dcterms:created>
  <dcterms:modified xsi:type="dcterms:W3CDTF">2018-02-02T11:40:17Z</dcterms:modified>
</cp:coreProperties>
</file>