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6" r:id="rId2"/>
    <p:sldId id="256" r:id="rId3"/>
    <p:sldId id="261" r:id="rId4"/>
    <p:sldId id="270" r:id="rId5"/>
    <p:sldId id="262" r:id="rId6"/>
    <p:sldId id="263" r:id="rId7"/>
    <p:sldId id="264" r:id="rId8"/>
    <p:sldId id="266" r:id="rId9"/>
    <p:sldId id="265" r:id="rId10"/>
    <p:sldId id="267" r:id="rId11"/>
    <p:sldId id="271" r:id="rId12"/>
    <p:sldId id="272" r:id="rId13"/>
    <p:sldId id="273" r:id="rId14"/>
    <p:sldId id="274" r:id="rId15"/>
    <p:sldId id="275" r:id="rId16"/>
    <p:sldId id="278" r:id="rId17"/>
    <p:sldId id="277"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1794" y="-582"/>
      </p:cViewPr>
      <p:guideLst>
        <p:guide orient="horz" pos="2160"/>
        <p:guide pos="14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0D3D5-0F71-4174-AF58-FEC0AF73F7F0}" type="datetimeFigureOut">
              <a:rPr lang="es-ES" smtClean="0"/>
              <a:t>22/10/2018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9CBF3-4D39-47D9-AF98-425C255C9CA6}" type="slidenum">
              <a:rPr lang="es-ES" smtClean="0"/>
              <a:t>‹Nº›</a:t>
            </a:fld>
            <a:endParaRPr lang="es-ES"/>
          </a:p>
        </p:txBody>
      </p:sp>
    </p:spTree>
    <p:extLst>
      <p:ext uri="{BB962C8B-B14F-4D97-AF65-F5344CB8AC3E}">
        <p14:creationId xmlns:p14="http://schemas.microsoft.com/office/powerpoint/2010/main" val="218170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C59CBF3-4D39-47D9-AF98-425C255C9CA6}" type="slidenum">
              <a:rPr lang="es-ES" smtClean="0"/>
              <a:t>5</a:t>
            </a:fld>
            <a:endParaRPr lang="es-ES"/>
          </a:p>
        </p:txBody>
      </p:sp>
    </p:spTree>
    <p:extLst>
      <p:ext uri="{BB962C8B-B14F-4D97-AF65-F5344CB8AC3E}">
        <p14:creationId xmlns:p14="http://schemas.microsoft.com/office/powerpoint/2010/main" val="153200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91808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379329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119359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215708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154636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176973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304099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
        <p:nvSpPr>
          <p:cNvPr id="6" name="5 Elipse"/>
          <p:cNvSpPr/>
          <p:nvPr userDrawn="1"/>
        </p:nvSpPr>
        <p:spPr>
          <a:xfrm>
            <a:off x="76546" y="118608"/>
            <a:ext cx="756000" cy="720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539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
        <p:nvSpPr>
          <p:cNvPr id="5" name="4 Elipse"/>
          <p:cNvSpPr/>
          <p:nvPr userDrawn="1"/>
        </p:nvSpPr>
        <p:spPr>
          <a:xfrm>
            <a:off x="76546" y="118608"/>
            <a:ext cx="756000" cy="720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userDrawn="1"/>
        </p:nvSpPr>
        <p:spPr>
          <a:xfrm>
            <a:off x="6372200" y="6381328"/>
            <a:ext cx="2448272" cy="307777"/>
          </a:xfrm>
          <a:prstGeom prst="rect">
            <a:avLst/>
          </a:prstGeom>
          <a:noFill/>
        </p:spPr>
        <p:txBody>
          <a:bodyPr wrap="square" rtlCol="0">
            <a:spAutoFit/>
          </a:bodyPr>
          <a:lstStyle/>
          <a:p>
            <a:r>
              <a:rPr lang="es-ES" sz="1400" dirty="0" smtClean="0"/>
              <a:t>https://11defebrero.org</a:t>
            </a:r>
            <a:endParaRPr lang="es-ES" sz="1400" dirty="0"/>
          </a:p>
        </p:txBody>
      </p:sp>
    </p:spTree>
    <p:extLst>
      <p:ext uri="{BB962C8B-B14F-4D97-AF65-F5344CB8AC3E}">
        <p14:creationId xmlns:p14="http://schemas.microsoft.com/office/powerpoint/2010/main" val="159859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82425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410629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1C0CC-118F-406B-B384-230A9948FA67}" type="datetimeFigureOut">
              <a:rPr lang="es-ES" smtClean="0"/>
              <a:t>22/10/2018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69060-4A3F-41A8-BBE4-8B97821B9A47}" type="slidenum">
              <a:rPr lang="es-ES" smtClean="0"/>
              <a:t>‹Nº›</a:t>
            </a:fld>
            <a:endParaRPr lang="es-ES"/>
          </a:p>
        </p:txBody>
      </p:sp>
    </p:spTree>
    <p:extLst>
      <p:ext uri="{BB962C8B-B14F-4D97-AF65-F5344CB8AC3E}">
        <p14:creationId xmlns:p14="http://schemas.microsoft.com/office/powerpoint/2010/main" val="368496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oei.es/historico/salactsi/Invento.pdf" TargetMode="External"/><Relationship Id="rId2" Type="http://schemas.openxmlformats.org/officeDocument/2006/relationships/hyperlink" Target="https://hipertextual.com/2015/04/inventos-por-mujer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6.jpe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s://docs.wixstatic.com/ugd/6bdde2_13df8a1c92a7448d838f2473d80cdec5.pdf" TargetMode="External"/><Relationship Id="rId2" Type="http://schemas.openxmlformats.org/officeDocument/2006/relationships/hyperlink" Target="https://mujeresconciencia.com/2016/12/31/sopa-letras-cientificas/" TargetMode="External"/><Relationship Id="rId1" Type="http://schemas.openxmlformats.org/officeDocument/2006/relationships/slideLayout" Target="../slideLayouts/slideLayout7.xml"/><Relationship Id="rId5" Type="http://schemas.openxmlformats.org/officeDocument/2006/relationships/hyperlink" Target="https://www.surlatoile.com/WomenInScience/wp-content/uploads/2015/09/Women-In-Science-DIY-kit-ES-1.00.pdf" TargetMode="External"/><Relationship Id="rId4" Type="http://schemas.openxmlformats.org/officeDocument/2006/relationships/hyperlink" Target="https://mujeresconciencia.com/2015/09/09/el-juego-de-cartas-mujeres-de-cienci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kids.csic.es/" TargetMode="External"/><Relationship Id="rId2" Type="http://schemas.openxmlformats.org/officeDocument/2006/relationships/hyperlink" Target="http://www.11defebrero.org/" TargetMode="External"/><Relationship Id="rId1" Type="http://schemas.openxmlformats.org/officeDocument/2006/relationships/slideLayout" Target="../slideLayouts/slideLayout6.xml"/><Relationship Id="rId4" Type="http://schemas.openxmlformats.org/officeDocument/2006/relationships/hyperlink" Target="http://www.es.wikipedi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1026" name="Picture 2" descr="https://11defebrero.files.wordpress.com/2017/11/cartel-286k.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9" y="3735"/>
            <a:ext cx="9235173"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14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echnologyreview.es/files/117436/Luz%20Rello_final%20%28cr%C3%A9dito%20Frederic%20Camallong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70" y="1417638"/>
            <a:ext cx="381795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Luz </a:t>
            </a:r>
            <a:r>
              <a:rPr lang="es-ES" b="1" dirty="0" err="1" smtClean="0">
                <a:latin typeface="Escolar1" panose="00000400000000000000" pitchFamily="2" charset="0"/>
              </a:rPr>
              <a:t>Rello</a:t>
            </a:r>
            <a:endParaRPr lang="es-ES" b="1" dirty="0">
              <a:latin typeface="Escolar1" panose="00000400000000000000" pitchFamily="2" charset="0"/>
            </a:endParaRPr>
          </a:p>
        </p:txBody>
      </p:sp>
      <p:sp>
        <p:nvSpPr>
          <p:cNvPr id="5" name="4 CuadroTexto"/>
          <p:cNvSpPr txBox="1"/>
          <p:nvPr/>
        </p:nvSpPr>
        <p:spPr>
          <a:xfrm>
            <a:off x="4093096" y="1556792"/>
            <a:ext cx="5050904" cy="3477875"/>
          </a:xfrm>
          <a:prstGeom prst="rect">
            <a:avLst/>
          </a:prstGeom>
          <a:noFill/>
        </p:spPr>
        <p:txBody>
          <a:bodyPr wrap="square" rtlCol="0">
            <a:spAutoFit/>
          </a:bodyPr>
          <a:lstStyle/>
          <a:p>
            <a:r>
              <a:rPr lang="es-ES" sz="2000" dirty="0" smtClean="0">
                <a:latin typeface="Escolar1" panose="00000400000000000000" pitchFamily="2" charset="0"/>
              </a:rPr>
              <a:t>Luz </a:t>
            </a:r>
            <a:r>
              <a:rPr lang="es-ES" sz="2000" dirty="0" err="1" smtClean="0">
                <a:latin typeface="Escolar1" panose="00000400000000000000" pitchFamily="2" charset="0"/>
              </a:rPr>
              <a:t>Rello</a:t>
            </a:r>
            <a:r>
              <a:rPr lang="es-ES" sz="2000" dirty="0" smtClean="0">
                <a:latin typeface="Escolar1" panose="00000400000000000000" pitchFamily="2" charset="0"/>
              </a:rPr>
              <a:t> nació en Madrid en 1984. </a:t>
            </a:r>
            <a:endParaRPr lang="es-ES" sz="2000" dirty="0">
              <a:latin typeface="Escolar1" panose="00000400000000000000" pitchFamily="2" charset="0"/>
            </a:endParaRPr>
          </a:p>
          <a:p>
            <a:r>
              <a:rPr lang="es-ES" sz="2000" dirty="0" smtClean="0">
                <a:latin typeface="Escolar1" panose="00000400000000000000" pitchFamily="2" charset="0"/>
              </a:rPr>
              <a:t>Estudió Lingüística que es una carrera que busca conocer mejor el lenguaje. </a:t>
            </a:r>
          </a:p>
          <a:p>
            <a:r>
              <a:rPr lang="es-ES" sz="2000" dirty="0" smtClean="0">
                <a:latin typeface="Escolar1" panose="00000400000000000000" pitchFamily="2" charset="0"/>
              </a:rPr>
              <a:t>De pequeña le </a:t>
            </a:r>
            <a:r>
              <a:rPr lang="es-ES" sz="2000" dirty="0" smtClean="0">
                <a:latin typeface="Escolar1" panose="00000400000000000000" pitchFamily="2" charset="0"/>
              </a:rPr>
              <a:t>costó mucho </a:t>
            </a:r>
            <a:r>
              <a:rPr lang="es-ES" sz="2000" dirty="0" smtClean="0">
                <a:latin typeface="Escolar1" panose="00000400000000000000" pitchFamily="2" charset="0"/>
              </a:rPr>
              <a:t>aprender a leer porque era disléxica. Por eso ha desarrollado una aplicación informática que permite detectar jugando si los niños tienen problemas para aprender a leer y otra que les ayuda a conseguirlo.</a:t>
            </a:r>
          </a:p>
          <a:p>
            <a:endParaRPr lang="es-ES" sz="2000" dirty="0" smtClean="0">
              <a:latin typeface="Escolar1" panose="00000400000000000000" pitchFamily="2" charset="0"/>
            </a:endParaRPr>
          </a:p>
          <a:p>
            <a:endParaRPr lang="es-ES" sz="2000" dirty="0">
              <a:latin typeface="Escolar1" panose="00000400000000000000" pitchFamily="2" charset="0"/>
            </a:endParaRPr>
          </a:p>
        </p:txBody>
      </p:sp>
    </p:spTree>
    <p:extLst>
      <p:ext uri="{BB962C8B-B14F-4D97-AF65-F5344CB8AC3E}">
        <p14:creationId xmlns:p14="http://schemas.microsoft.com/office/powerpoint/2010/main" val="283655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Grandes inventos por mujeres</a:t>
            </a:r>
            <a:endParaRPr lang="es-ES" b="1" dirty="0">
              <a:latin typeface="Escolar1" panose="00000400000000000000" pitchFamily="2" charset="0"/>
            </a:endParaRPr>
          </a:p>
        </p:txBody>
      </p:sp>
      <p:sp>
        <p:nvSpPr>
          <p:cNvPr id="4" name="3 CuadroTexto"/>
          <p:cNvSpPr txBox="1"/>
          <p:nvPr/>
        </p:nvSpPr>
        <p:spPr>
          <a:xfrm>
            <a:off x="457200" y="1416402"/>
            <a:ext cx="8147248" cy="1754326"/>
          </a:xfrm>
          <a:prstGeom prst="rect">
            <a:avLst/>
          </a:prstGeom>
          <a:noFill/>
        </p:spPr>
        <p:txBody>
          <a:bodyPr wrap="square" rtlCol="0">
            <a:spAutoFit/>
          </a:bodyPr>
          <a:lstStyle/>
          <a:p>
            <a:r>
              <a:rPr lang="es-ES" dirty="0" smtClean="0"/>
              <a:t>Una propuesta adicional sería investigar sobre los inventos hechos por mujeres y construir un mural que recoja la información adquirida.</a:t>
            </a:r>
          </a:p>
          <a:p>
            <a:endParaRPr lang="es-ES" dirty="0" smtClean="0"/>
          </a:p>
          <a:p>
            <a:r>
              <a:rPr lang="es-ES" dirty="0" smtClean="0"/>
              <a:t>Información por ejemplo en </a:t>
            </a:r>
          </a:p>
          <a:p>
            <a:r>
              <a:rPr lang="es-ES" dirty="0" smtClean="0">
                <a:hlinkClick r:id="rId2"/>
              </a:rPr>
              <a:t>https://hipertextual.com/2015/04/inventos-por-mujeres</a:t>
            </a:r>
            <a:r>
              <a:rPr lang="es-ES" dirty="0" smtClean="0"/>
              <a:t> o </a:t>
            </a:r>
            <a:r>
              <a:rPr lang="es-ES" i="1" dirty="0" smtClean="0">
                <a:hlinkClick r:id="rId3"/>
              </a:rPr>
              <a:t>www.oei.es/historico/salactsi/Invento.pdf</a:t>
            </a:r>
            <a:r>
              <a:rPr lang="es-ES" i="1" dirty="0" smtClean="0"/>
              <a:t> </a:t>
            </a:r>
            <a:endParaRPr lang="es-ES" dirty="0"/>
          </a:p>
        </p:txBody>
      </p:sp>
    </p:spTree>
    <p:extLst>
      <p:ext uri="{BB962C8B-B14F-4D97-AF65-F5344CB8AC3E}">
        <p14:creationId xmlns:p14="http://schemas.microsoft.com/office/powerpoint/2010/main" val="86011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¿Quién inventó…?</a:t>
            </a:r>
            <a:endParaRPr lang="es-ES" b="1" dirty="0">
              <a:latin typeface="Escolar1" panose="00000400000000000000" pitchFamily="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03" y="1340768"/>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8538"/>
          <a:stretch/>
        </p:blipFill>
        <p:spPr bwMode="auto">
          <a:xfrm>
            <a:off x="2588214" y="1265655"/>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52"/>
          <a:stretch/>
        </p:blipFill>
        <p:spPr bwMode="auto">
          <a:xfrm>
            <a:off x="2393617" y="2345655"/>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Resultado de imagen de cook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52" y="3933056"/>
            <a:ext cx="2649019" cy="19875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8538"/>
          <a:stretch/>
        </p:blipFill>
        <p:spPr bwMode="auto">
          <a:xfrm>
            <a:off x="2939511" y="3760604"/>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52"/>
          <a:stretch/>
        </p:blipFill>
        <p:spPr bwMode="auto">
          <a:xfrm>
            <a:off x="2744914" y="4840604"/>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3429000"/>
            <a:ext cx="1656184" cy="369332"/>
          </a:xfrm>
          <a:prstGeom prst="rect">
            <a:avLst/>
          </a:prstGeom>
          <a:noFill/>
        </p:spPr>
        <p:txBody>
          <a:bodyPr wrap="square" rtlCol="0">
            <a:spAutoFit/>
          </a:bodyPr>
          <a:lstStyle/>
          <a:p>
            <a:r>
              <a:rPr lang="es-ES" dirty="0" smtClean="0">
                <a:latin typeface="Escolar1" panose="00000400000000000000" pitchFamily="2" charset="0"/>
              </a:rPr>
              <a:t>Lavavajillas </a:t>
            </a:r>
            <a:endParaRPr lang="es-ES" dirty="0">
              <a:latin typeface="Escolar1" panose="00000400000000000000" pitchFamily="2" charset="0"/>
            </a:endParaRPr>
          </a:p>
        </p:txBody>
      </p:sp>
      <p:sp>
        <p:nvSpPr>
          <p:cNvPr id="11" name="10 CuadroTexto"/>
          <p:cNvSpPr txBox="1"/>
          <p:nvPr/>
        </p:nvSpPr>
        <p:spPr>
          <a:xfrm>
            <a:off x="457200" y="5735938"/>
            <a:ext cx="1656184" cy="646331"/>
          </a:xfrm>
          <a:prstGeom prst="rect">
            <a:avLst/>
          </a:prstGeom>
          <a:noFill/>
        </p:spPr>
        <p:txBody>
          <a:bodyPr wrap="square" rtlCol="0">
            <a:spAutoFit/>
          </a:bodyPr>
          <a:lstStyle/>
          <a:p>
            <a:r>
              <a:rPr lang="es-ES" dirty="0" smtClean="0">
                <a:latin typeface="Escolar1" panose="00000400000000000000" pitchFamily="2" charset="0"/>
              </a:rPr>
              <a:t>Galletas con chocolate</a:t>
            </a:r>
            <a:endParaRPr lang="es-ES" dirty="0">
              <a:latin typeface="Escolar1" panose="00000400000000000000" pitchFamily="2" charset="0"/>
            </a:endParaRPr>
          </a:p>
        </p:txBody>
      </p:sp>
      <p:pic>
        <p:nvPicPr>
          <p:cNvPr id="717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1" y="4300604"/>
            <a:ext cx="2568327" cy="140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4499991" y="6012937"/>
            <a:ext cx="2309242" cy="369332"/>
          </a:xfrm>
          <a:prstGeom prst="rect">
            <a:avLst/>
          </a:prstGeom>
          <a:noFill/>
        </p:spPr>
        <p:txBody>
          <a:bodyPr wrap="square" rtlCol="0">
            <a:spAutoFit/>
          </a:bodyPr>
          <a:lstStyle/>
          <a:p>
            <a:r>
              <a:rPr lang="es-ES" dirty="0" smtClean="0">
                <a:latin typeface="Escolar1" panose="00000400000000000000" pitchFamily="2" charset="0"/>
              </a:rPr>
              <a:t>Limpiaparabrisas</a:t>
            </a:r>
            <a:endParaRPr lang="es-ES" dirty="0">
              <a:latin typeface="Escolar1" panose="00000400000000000000" pitchFamily="2" charset="0"/>
            </a:endParaRPr>
          </a:p>
        </p:txBody>
      </p:sp>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52"/>
          <a:stretch/>
        </p:blipFill>
        <p:spPr bwMode="auto">
          <a:xfrm>
            <a:off x="7427305" y="3933607"/>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8538"/>
          <a:stretch/>
        </p:blipFill>
        <p:spPr bwMode="auto">
          <a:xfrm>
            <a:off x="7618314" y="4958003"/>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4572000" y="3445164"/>
            <a:ext cx="2309242" cy="646331"/>
          </a:xfrm>
          <a:prstGeom prst="rect">
            <a:avLst/>
          </a:prstGeom>
          <a:noFill/>
        </p:spPr>
        <p:txBody>
          <a:bodyPr wrap="square" rtlCol="0">
            <a:spAutoFit/>
          </a:bodyPr>
          <a:lstStyle/>
          <a:p>
            <a:r>
              <a:rPr lang="es-ES" dirty="0" smtClean="0">
                <a:latin typeface="Escolar1" panose="00000400000000000000" pitchFamily="2" charset="0"/>
              </a:rPr>
              <a:t>Primer fármaco contra la leucemia</a:t>
            </a:r>
            <a:endParaRPr lang="es-ES" dirty="0">
              <a:latin typeface="Escolar1" panose="00000400000000000000" pitchFamily="2" charset="0"/>
            </a:endParaRPr>
          </a:p>
        </p:txBody>
      </p: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52"/>
          <a:stretch/>
        </p:blipFill>
        <p:spPr bwMode="auto">
          <a:xfrm>
            <a:off x="7236296" y="1340768"/>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8538"/>
          <a:stretch/>
        </p:blipFill>
        <p:spPr bwMode="auto">
          <a:xfrm>
            <a:off x="7427305" y="2365164"/>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031" y="130951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424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641" y="4326812"/>
            <a:ext cx="1949503" cy="248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03" y="1340768"/>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Resultado de imagen de cook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52" y="3933056"/>
            <a:ext cx="2649019" cy="19875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852"/>
          <a:stretch/>
        </p:blipFill>
        <p:spPr bwMode="auto">
          <a:xfrm>
            <a:off x="2339975" y="4076796"/>
            <a:ext cx="852151" cy="72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3429000"/>
            <a:ext cx="2080450" cy="646331"/>
          </a:xfrm>
          <a:prstGeom prst="rect">
            <a:avLst/>
          </a:prstGeom>
          <a:noFill/>
        </p:spPr>
        <p:txBody>
          <a:bodyPr wrap="square" rtlCol="0">
            <a:spAutoFit/>
          </a:bodyPr>
          <a:lstStyle/>
          <a:p>
            <a:r>
              <a:rPr lang="es-ES" dirty="0" smtClean="0">
                <a:latin typeface="Escolar1" panose="00000400000000000000" pitchFamily="2" charset="0"/>
              </a:rPr>
              <a:t>Lavavajillas</a:t>
            </a:r>
          </a:p>
          <a:p>
            <a:r>
              <a:rPr lang="es-ES" dirty="0" err="1" smtClean="0">
                <a:latin typeface="Escolar1" panose="00000400000000000000" pitchFamily="2" charset="0"/>
              </a:rPr>
              <a:t>Josephine</a:t>
            </a:r>
            <a:r>
              <a:rPr lang="es-ES" dirty="0" smtClean="0">
                <a:latin typeface="Escolar1" panose="00000400000000000000" pitchFamily="2" charset="0"/>
              </a:rPr>
              <a:t> Cochrane </a:t>
            </a:r>
            <a:endParaRPr lang="es-ES" dirty="0">
              <a:latin typeface="Escolar1" panose="00000400000000000000" pitchFamily="2" charset="0"/>
            </a:endParaRPr>
          </a:p>
        </p:txBody>
      </p:sp>
      <p:sp>
        <p:nvSpPr>
          <p:cNvPr id="11" name="10 CuadroTexto"/>
          <p:cNvSpPr txBox="1"/>
          <p:nvPr/>
        </p:nvSpPr>
        <p:spPr>
          <a:xfrm>
            <a:off x="467544" y="5735938"/>
            <a:ext cx="2098576" cy="646331"/>
          </a:xfrm>
          <a:prstGeom prst="rect">
            <a:avLst/>
          </a:prstGeom>
          <a:noFill/>
        </p:spPr>
        <p:txBody>
          <a:bodyPr wrap="square" rtlCol="0">
            <a:spAutoFit/>
          </a:bodyPr>
          <a:lstStyle/>
          <a:p>
            <a:r>
              <a:rPr lang="es-ES" dirty="0" smtClean="0">
                <a:latin typeface="Escolar1" panose="00000400000000000000" pitchFamily="2" charset="0"/>
              </a:rPr>
              <a:t>Galletas con chocolate</a:t>
            </a:r>
          </a:p>
          <a:p>
            <a:r>
              <a:rPr lang="es-ES" dirty="0" smtClean="0">
                <a:latin typeface="Escolar1" panose="00000400000000000000" pitchFamily="2" charset="0"/>
              </a:rPr>
              <a:t>Ruth Wakefield</a:t>
            </a:r>
            <a:endParaRPr lang="es-ES" dirty="0">
              <a:latin typeface="Escolar1" panose="00000400000000000000" pitchFamily="2" charset="0"/>
            </a:endParaRPr>
          </a:p>
        </p:txBody>
      </p:sp>
      <p:pic>
        <p:nvPicPr>
          <p:cNvPr id="717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1" y="4300604"/>
            <a:ext cx="2568327" cy="140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4499992" y="5828271"/>
            <a:ext cx="2309242" cy="369332"/>
          </a:xfrm>
          <a:prstGeom prst="rect">
            <a:avLst/>
          </a:prstGeom>
          <a:noFill/>
        </p:spPr>
        <p:txBody>
          <a:bodyPr wrap="square" rtlCol="0">
            <a:spAutoFit/>
          </a:bodyPr>
          <a:lstStyle/>
          <a:p>
            <a:r>
              <a:rPr lang="es-ES" dirty="0" smtClean="0">
                <a:latin typeface="Escolar1" panose="00000400000000000000" pitchFamily="2" charset="0"/>
              </a:rPr>
              <a:t>Limpiaparabrisas</a:t>
            </a:r>
            <a:endParaRPr lang="es-ES" dirty="0">
              <a:latin typeface="Escolar1" panose="00000400000000000000" pitchFamily="2" charset="0"/>
            </a:endParaRPr>
          </a:p>
        </p:txBody>
      </p:sp>
      <p:sp>
        <p:nvSpPr>
          <p:cNvPr id="20" name="19 CuadroTexto"/>
          <p:cNvSpPr txBox="1"/>
          <p:nvPr/>
        </p:nvSpPr>
        <p:spPr>
          <a:xfrm>
            <a:off x="4535996" y="6165337"/>
            <a:ext cx="2309242" cy="369332"/>
          </a:xfrm>
          <a:prstGeom prst="rect">
            <a:avLst/>
          </a:prstGeom>
          <a:noFill/>
        </p:spPr>
        <p:txBody>
          <a:bodyPr wrap="square" rtlCol="0">
            <a:spAutoFit/>
          </a:bodyPr>
          <a:lstStyle/>
          <a:p>
            <a:r>
              <a:rPr lang="es-ES" dirty="0" smtClean="0">
                <a:latin typeface="Escolar1" panose="00000400000000000000" pitchFamily="2" charset="0"/>
              </a:rPr>
              <a:t>Mary Anderson</a:t>
            </a:r>
            <a:endParaRPr lang="es-ES" dirty="0">
              <a:latin typeface="Escolar1" panose="00000400000000000000" pitchFamily="2" charset="0"/>
            </a:endParaRPr>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4300604"/>
            <a:ext cx="1670475" cy="244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852"/>
          <a:stretch/>
        </p:blipFill>
        <p:spPr bwMode="auto">
          <a:xfrm>
            <a:off x="7046537" y="1196752"/>
            <a:ext cx="76664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1865051"/>
            <a:ext cx="19050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852"/>
          <a:stretch/>
        </p:blipFill>
        <p:spPr bwMode="auto">
          <a:xfrm>
            <a:off x="2151973" y="1084519"/>
            <a:ext cx="923337" cy="78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9624" y="990382"/>
            <a:ext cx="23336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CuadroTexto"/>
          <p:cNvSpPr txBox="1"/>
          <p:nvPr/>
        </p:nvSpPr>
        <p:spPr>
          <a:xfrm>
            <a:off x="4184031" y="3284984"/>
            <a:ext cx="2836241" cy="923330"/>
          </a:xfrm>
          <a:prstGeom prst="rect">
            <a:avLst/>
          </a:prstGeom>
          <a:noFill/>
        </p:spPr>
        <p:txBody>
          <a:bodyPr wrap="square" rtlCol="0">
            <a:spAutoFit/>
          </a:bodyPr>
          <a:lstStyle/>
          <a:p>
            <a:r>
              <a:rPr lang="es-ES" dirty="0" smtClean="0">
                <a:latin typeface="Escolar1" panose="00000400000000000000" pitchFamily="2" charset="0"/>
              </a:rPr>
              <a:t>Primer fármaco contra la leucemia</a:t>
            </a:r>
          </a:p>
          <a:p>
            <a:r>
              <a:rPr lang="es-ES" dirty="0" err="1" smtClean="0">
                <a:latin typeface="Escolar1" panose="00000400000000000000" pitchFamily="2" charset="0"/>
              </a:rPr>
              <a:t>Gertrude</a:t>
            </a:r>
            <a:r>
              <a:rPr lang="es-ES" dirty="0" smtClean="0">
                <a:latin typeface="Escolar1" panose="00000400000000000000" pitchFamily="2" charset="0"/>
              </a:rPr>
              <a:t> B. </a:t>
            </a:r>
            <a:r>
              <a:rPr lang="es-ES" dirty="0" err="1" smtClean="0">
                <a:latin typeface="Escolar1" panose="00000400000000000000" pitchFamily="2" charset="0"/>
              </a:rPr>
              <a:t>Elion</a:t>
            </a:r>
            <a:endParaRPr lang="es-ES" dirty="0">
              <a:latin typeface="Escolar1" panose="00000400000000000000" pitchFamily="2" charset="0"/>
            </a:endParaRPr>
          </a:p>
        </p:txBody>
      </p:sp>
      <p:pic>
        <p:nvPicPr>
          <p:cNvPr id="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852"/>
          <a:stretch/>
        </p:blipFill>
        <p:spPr bwMode="auto">
          <a:xfrm>
            <a:off x="6551939" y="967303"/>
            <a:ext cx="951845" cy="80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4031" y="130951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¿Quién inventó… (respuestas)?</a:t>
            </a:r>
            <a:endParaRPr lang="es-ES" b="1" dirty="0">
              <a:latin typeface="Escolar1" panose="00000400000000000000" pitchFamily="2" charset="0"/>
            </a:endParaRPr>
          </a:p>
        </p:txBody>
      </p:sp>
      <p:pic>
        <p:nvPicPr>
          <p:cNvPr id="1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852"/>
          <a:stretch/>
        </p:blipFill>
        <p:spPr bwMode="auto">
          <a:xfrm>
            <a:off x="8292827" y="3717032"/>
            <a:ext cx="851173" cy="71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133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90" y="905655"/>
            <a:ext cx="128571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40"/>
          <a:stretch/>
        </p:blipFill>
        <p:spPr bwMode="auto">
          <a:xfrm>
            <a:off x="1151620" y="2338906"/>
            <a:ext cx="1816282" cy="105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¿Quién inventó…?</a:t>
            </a:r>
            <a:endParaRPr lang="es-ES" b="1" dirty="0">
              <a:latin typeface="Escolar1" panose="00000400000000000000" pitchFamily="2" charset="0"/>
            </a:endParaRPr>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8538"/>
          <a:stretch/>
        </p:blipFill>
        <p:spPr bwMode="auto">
          <a:xfrm>
            <a:off x="2588214" y="1265655"/>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2393617" y="2345655"/>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8538"/>
          <a:stretch/>
        </p:blipFill>
        <p:spPr bwMode="auto">
          <a:xfrm>
            <a:off x="2939511" y="3760604"/>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2744914" y="4840604"/>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3429000"/>
            <a:ext cx="1656184" cy="369332"/>
          </a:xfrm>
          <a:prstGeom prst="rect">
            <a:avLst/>
          </a:prstGeom>
          <a:noFill/>
        </p:spPr>
        <p:txBody>
          <a:bodyPr wrap="square" rtlCol="0">
            <a:spAutoFit/>
          </a:bodyPr>
          <a:lstStyle/>
          <a:p>
            <a:r>
              <a:rPr lang="es-ES" dirty="0" err="1" smtClean="0">
                <a:latin typeface="Escolar1" panose="00000400000000000000" pitchFamily="2" charset="0"/>
              </a:rPr>
              <a:t>Kevlar</a:t>
            </a:r>
            <a:endParaRPr lang="es-ES" dirty="0">
              <a:latin typeface="Escolar1" panose="00000400000000000000" pitchFamily="2" charset="0"/>
            </a:endParaRPr>
          </a:p>
        </p:txBody>
      </p:sp>
      <p:sp>
        <p:nvSpPr>
          <p:cNvPr id="11" name="10 CuadroTexto"/>
          <p:cNvSpPr txBox="1"/>
          <p:nvPr/>
        </p:nvSpPr>
        <p:spPr>
          <a:xfrm>
            <a:off x="406368" y="5920604"/>
            <a:ext cx="2181845" cy="369332"/>
          </a:xfrm>
          <a:prstGeom prst="rect">
            <a:avLst/>
          </a:prstGeom>
          <a:noFill/>
        </p:spPr>
        <p:txBody>
          <a:bodyPr wrap="square" rtlCol="0">
            <a:spAutoFit/>
          </a:bodyPr>
          <a:lstStyle/>
          <a:p>
            <a:r>
              <a:rPr lang="es-ES" dirty="0" smtClean="0">
                <a:latin typeface="Escolar1" panose="00000400000000000000" pitchFamily="2" charset="0"/>
              </a:rPr>
              <a:t>Antecesor del </a:t>
            </a:r>
            <a:r>
              <a:rPr lang="es-ES" dirty="0" err="1" smtClean="0">
                <a:latin typeface="Escolar1" panose="00000400000000000000" pitchFamily="2" charset="0"/>
              </a:rPr>
              <a:t>ebook</a:t>
            </a:r>
            <a:endParaRPr lang="es-ES" dirty="0">
              <a:latin typeface="Escolar1" panose="00000400000000000000" pitchFamily="2" charset="0"/>
            </a:endParaRPr>
          </a:p>
        </p:txBody>
      </p:sp>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7236296" y="1340768"/>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8538"/>
          <a:stretch/>
        </p:blipFill>
        <p:spPr bwMode="auto">
          <a:xfrm>
            <a:off x="7427305" y="2365164"/>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4499990" y="6012937"/>
            <a:ext cx="2736305" cy="369332"/>
          </a:xfrm>
          <a:prstGeom prst="rect">
            <a:avLst/>
          </a:prstGeom>
          <a:noFill/>
        </p:spPr>
        <p:txBody>
          <a:bodyPr wrap="square" rtlCol="0">
            <a:spAutoFit/>
          </a:bodyPr>
          <a:lstStyle/>
          <a:p>
            <a:r>
              <a:rPr lang="es-ES" dirty="0" smtClean="0">
                <a:latin typeface="Escolar1" panose="00000400000000000000" pitchFamily="2" charset="0"/>
              </a:rPr>
              <a:t>Bases de la tecnología </a:t>
            </a:r>
            <a:r>
              <a:rPr lang="es-ES" dirty="0" err="1" smtClean="0">
                <a:latin typeface="Escolar1" panose="00000400000000000000" pitchFamily="2" charset="0"/>
              </a:rPr>
              <a:t>wifi</a:t>
            </a:r>
            <a:endParaRPr lang="es-ES" dirty="0">
              <a:latin typeface="Escolar1" panose="00000400000000000000" pitchFamily="2" charset="0"/>
            </a:endParaRPr>
          </a:p>
        </p:txBody>
      </p:sp>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7427305" y="3933607"/>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8538"/>
          <a:stretch/>
        </p:blipFill>
        <p:spPr bwMode="auto">
          <a:xfrm>
            <a:off x="7618314" y="4958003"/>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091495"/>
            <a:ext cx="2348387" cy="191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Resultado de imagen de wif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5792" y="4223612"/>
            <a:ext cx="1881658" cy="18816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Resultado de imagen de pañ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1465" y="1822790"/>
            <a:ext cx="2381250" cy="1709738"/>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4724400" y="3597564"/>
            <a:ext cx="2309242" cy="369332"/>
          </a:xfrm>
          <a:prstGeom prst="rect">
            <a:avLst/>
          </a:prstGeom>
          <a:noFill/>
        </p:spPr>
        <p:txBody>
          <a:bodyPr wrap="square" rtlCol="0">
            <a:spAutoFit/>
          </a:bodyPr>
          <a:lstStyle/>
          <a:p>
            <a:r>
              <a:rPr lang="es-ES" dirty="0" smtClean="0">
                <a:latin typeface="Escolar1" panose="00000400000000000000" pitchFamily="2" charset="0"/>
              </a:rPr>
              <a:t>Pañales desechables </a:t>
            </a:r>
          </a:p>
        </p:txBody>
      </p:sp>
    </p:spTree>
    <p:extLst>
      <p:ext uri="{BB962C8B-B14F-4D97-AF65-F5344CB8AC3E}">
        <p14:creationId xmlns:p14="http://schemas.microsoft.com/office/powerpoint/2010/main" val="3119129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90" y="905655"/>
            <a:ext cx="128571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81" y="154923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3042556" y="927192"/>
            <a:ext cx="979953" cy="8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¿Quién inventó…(respuestas)?</a:t>
            </a:r>
            <a:endParaRPr lang="es-ES" b="1" dirty="0">
              <a:latin typeface="Escolar1" panose="00000400000000000000" pitchFamily="2" charset="0"/>
            </a:endParaRP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2588213" y="3676196"/>
            <a:ext cx="944319" cy="79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3429000"/>
            <a:ext cx="2520280" cy="646331"/>
          </a:xfrm>
          <a:prstGeom prst="rect">
            <a:avLst/>
          </a:prstGeom>
          <a:noFill/>
        </p:spPr>
        <p:txBody>
          <a:bodyPr wrap="square" rtlCol="0">
            <a:spAutoFit/>
          </a:bodyPr>
          <a:lstStyle/>
          <a:p>
            <a:r>
              <a:rPr lang="es-ES" dirty="0" err="1" smtClean="0">
                <a:latin typeface="Escolar1" panose="00000400000000000000" pitchFamily="2" charset="0"/>
              </a:rPr>
              <a:t>Kevlar</a:t>
            </a:r>
            <a:endParaRPr lang="es-ES" dirty="0" smtClean="0">
              <a:latin typeface="Escolar1" panose="00000400000000000000" pitchFamily="2" charset="0"/>
            </a:endParaRPr>
          </a:p>
          <a:p>
            <a:r>
              <a:rPr lang="es-ES" dirty="0" smtClean="0">
                <a:latin typeface="Escolar1" panose="00000400000000000000" pitchFamily="2" charset="0"/>
              </a:rPr>
              <a:t>Stephanie </a:t>
            </a:r>
            <a:r>
              <a:rPr lang="es-ES" dirty="0" err="1" smtClean="0">
                <a:latin typeface="Escolar1" panose="00000400000000000000" pitchFamily="2" charset="0"/>
              </a:rPr>
              <a:t>Kwolek</a:t>
            </a:r>
            <a:endParaRPr lang="es-ES" dirty="0">
              <a:latin typeface="Escolar1" panose="00000400000000000000" pitchFamily="2" charset="0"/>
            </a:endParaRPr>
          </a:p>
        </p:txBody>
      </p:sp>
      <p:sp>
        <p:nvSpPr>
          <p:cNvPr id="11" name="10 CuadroTexto"/>
          <p:cNvSpPr txBox="1"/>
          <p:nvPr/>
        </p:nvSpPr>
        <p:spPr>
          <a:xfrm>
            <a:off x="406368" y="5920604"/>
            <a:ext cx="2181845" cy="646331"/>
          </a:xfrm>
          <a:prstGeom prst="rect">
            <a:avLst/>
          </a:prstGeom>
          <a:noFill/>
        </p:spPr>
        <p:txBody>
          <a:bodyPr wrap="square" rtlCol="0">
            <a:spAutoFit/>
          </a:bodyPr>
          <a:lstStyle/>
          <a:p>
            <a:r>
              <a:rPr lang="es-ES" dirty="0" smtClean="0">
                <a:latin typeface="Escolar1" panose="00000400000000000000" pitchFamily="2" charset="0"/>
              </a:rPr>
              <a:t>Antecesor del </a:t>
            </a:r>
            <a:r>
              <a:rPr lang="es-ES" dirty="0" err="1" smtClean="0">
                <a:latin typeface="Escolar1" panose="00000400000000000000" pitchFamily="2" charset="0"/>
              </a:rPr>
              <a:t>ebook</a:t>
            </a:r>
            <a:endParaRPr lang="es-ES" dirty="0" smtClean="0">
              <a:latin typeface="Escolar1" panose="00000400000000000000" pitchFamily="2" charset="0"/>
            </a:endParaRPr>
          </a:p>
          <a:p>
            <a:r>
              <a:rPr lang="es-ES" dirty="0" smtClean="0">
                <a:latin typeface="Escolar1" panose="00000400000000000000" pitchFamily="2" charset="0"/>
              </a:rPr>
              <a:t>Ángela Ruiz Robles</a:t>
            </a:r>
            <a:endParaRPr lang="es-ES" dirty="0">
              <a:latin typeface="Escolar1" panose="00000400000000000000" pitchFamily="2" charset="0"/>
            </a:endParaRPr>
          </a:p>
        </p:txBody>
      </p:sp>
      <p:sp>
        <p:nvSpPr>
          <p:cNvPr id="17" name="16 CuadroTexto"/>
          <p:cNvSpPr txBox="1"/>
          <p:nvPr/>
        </p:nvSpPr>
        <p:spPr>
          <a:xfrm>
            <a:off x="4499990" y="6012937"/>
            <a:ext cx="2736305" cy="646331"/>
          </a:xfrm>
          <a:prstGeom prst="rect">
            <a:avLst/>
          </a:prstGeom>
          <a:noFill/>
        </p:spPr>
        <p:txBody>
          <a:bodyPr wrap="square" rtlCol="0">
            <a:spAutoFit/>
          </a:bodyPr>
          <a:lstStyle/>
          <a:p>
            <a:r>
              <a:rPr lang="es-ES" dirty="0" smtClean="0">
                <a:latin typeface="Escolar1" panose="00000400000000000000" pitchFamily="2" charset="0"/>
              </a:rPr>
              <a:t>Bases de la tecnología </a:t>
            </a:r>
            <a:r>
              <a:rPr lang="es-ES" dirty="0" err="1" smtClean="0">
                <a:latin typeface="Escolar1" panose="00000400000000000000" pitchFamily="2" charset="0"/>
              </a:rPr>
              <a:t>wifi</a:t>
            </a:r>
            <a:endParaRPr lang="es-ES" dirty="0" smtClean="0">
              <a:latin typeface="Escolar1" panose="00000400000000000000" pitchFamily="2" charset="0"/>
            </a:endParaRPr>
          </a:p>
          <a:p>
            <a:r>
              <a:rPr lang="es-ES" dirty="0" err="1" smtClean="0">
                <a:latin typeface="Escolar1" panose="00000400000000000000" pitchFamily="2" charset="0"/>
              </a:rPr>
              <a:t>Hedy</a:t>
            </a:r>
            <a:r>
              <a:rPr lang="es-ES" dirty="0" smtClean="0">
                <a:latin typeface="Escolar1" panose="00000400000000000000" pitchFamily="2" charset="0"/>
              </a:rPr>
              <a:t> </a:t>
            </a:r>
            <a:r>
              <a:rPr lang="es-ES" dirty="0" err="1" smtClean="0">
                <a:latin typeface="Escolar1" panose="00000400000000000000" pitchFamily="2" charset="0"/>
              </a:rPr>
              <a:t>Lamarr</a:t>
            </a:r>
            <a:endParaRPr lang="es-ES" dirty="0">
              <a:latin typeface="Escolar1" panose="00000400000000000000" pitchFamily="2"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091495"/>
            <a:ext cx="2348387" cy="191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Resultado de imagen de wif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5792" y="4223612"/>
            <a:ext cx="1881658" cy="18816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8500" y="4336259"/>
            <a:ext cx="1676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8460432" y="4075331"/>
            <a:ext cx="817103" cy="69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0448" y="4374707"/>
            <a:ext cx="1692969" cy="169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descr="Resultado de imagen de pañ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992" y="1624519"/>
            <a:ext cx="2381250" cy="1709738"/>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4572000" y="3445164"/>
            <a:ext cx="2309242" cy="646331"/>
          </a:xfrm>
          <a:prstGeom prst="rect">
            <a:avLst/>
          </a:prstGeom>
          <a:noFill/>
        </p:spPr>
        <p:txBody>
          <a:bodyPr wrap="square" rtlCol="0">
            <a:spAutoFit/>
          </a:bodyPr>
          <a:lstStyle/>
          <a:p>
            <a:r>
              <a:rPr lang="es-ES" dirty="0" smtClean="0">
                <a:latin typeface="Escolar1" panose="00000400000000000000" pitchFamily="2" charset="0"/>
              </a:rPr>
              <a:t>Pañales desechables </a:t>
            </a:r>
          </a:p>
          <a:p>
            <a:r>
              <a:rPr lang="es-ES" dirty="0" smtClean="0">
                <a:latin typeface="Escolar1" panose="00000400000000000000" pitchFamily="2" charset="0"/>
              </a:rPr>
              <a:t>Marion Donovan</a:t>
            </a:r>
            <a:endParaRPr lang="es-ES" dirty="0">
              <a:latin typeface="Escolar1" panose="00000400000000000000" pitchFamily="2" charset="0"/>
            </a:endParaRPr>
          </a:p>
        </p:txBody>
      </p:sp>
      <p:pic>
        <p:nvPicPr>
          <p:cNvPr id="2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1541" y="1387672"/>
            <a:ext cx="1524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852"/>
          <a:stretch/>
        </p:blipFill>
        <p:spPr bwMode="auto">
          <a:xfrm>
            <a:off x="7046537" y="1196752"/>
            <a:ext cx="76664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339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332656"/>
            <a:ext cx="5400600" cy="369332"/>
          </a:xfrm>
          <a:prstGeom prst="rect">
            <a:avLst/>
          </a:prstGeom>
          <a:noFill/>
        </p:spPr>
        <p:txBody>
          <a:bodyPr wrap="square" rtlCol="0">
            <a:spAutoFit/>
          </a:bodyPr>
          <a:lstStyle/>
          <a:p>
            <a:r>
              <a:rPr lang="es-ES" dirty="0" smtClean="0"/>
              <a:t>OTROS RECURSOS</a:t>
            </a:r>
          </a:p>
        </p:txBody>
      </p:sp>
      <p:sp>
        <p:nvSpPr>
          <p:cNvPr id="3" name="2 CuadroTexto"/>
          <p:cNvSpPr txBox="1"/>
          <p:nvPr/>
        </p:nvSpPr>
        <p:spPr>
          <a:xfrm>
            <a:off x="755576" y="980728"/>
            <a:ext cx="6624736" cy="3693319"/>
          </a:xfrm>
          <a:prstGeom prst="rect">
            <a:avLst/>
          </a:prstGeom>
          <a:noFill/>
        </p:spPr>
        <p:txBody>
          <a:bodyPr wrap="square" rtlCol="0">
            <a:spAutoFit/>
          </a:bodyPr>
          <a:lstStyle/>
          <a:p>
            <a:r>
              <a:rPr lang="es-ES" dirty="0" smtClean="0"/>
              <a:t>Sopa de letras </a:t>
            </a:r>
            <a:r>
              <a:rPr lang="es-ES" dirty="0"/>
              <a:t>sobre científicas: </a:t>
            </a:r>
            <a:r>
              <a:rPr lang="es-ES" dirty="0">
                <a:hlinkClick r:id="rId2"/>
              </a:rPr>
              <a:t>https://mujeresconciencia.com/2016/12/31/sopa-letras-cientificas</a:t>
            </a:r>
            <a:r>
              <a:rPr lang="es-ES" dirty="0" smtClean="0">
                <a:hlinkClick r:id="rId2"/>
              </a:rPr>
              <a:t>/</a:t>
            </a:r>
            <a:endParaRPr lang="es-ES" dirty="0" smtClean="0"/>
          </a:p>
          <a:p>
            <a:endParaRPr lang="es-ES" dirty="0"/>
          </a:p>
          <a:p>
            <a:r>
              <a:rPr lang="es-ES" dirty="0" smtClean="0"/>
              <a:t>Un ¿quién es quién? </a:t>
            </a:r>
            <a:r>
              <a:rPr lang="es-ES" dirty="0"/>
              <a:t>De científicas </a:t>
            </a:r>
            <a:r>
              <a:rPr lang="es-ES" dirty="0">
                <a:hlinkClick r:id="rId3"/>
              </a:rPr>
              <a:t>https://</a:t>
            </a:r>
            <a:r>
              <a:rPr lang="es-ES" dirty="0" smtClean="0">
                <a:hlinkClick r:id="rId3"/>
              </a:rPr>
              <a:t>docs.wixstatic.com/ugd/6bdde2_13df8a1c92a7448d838f2473d80cdec5.pdf</a:t>
            </a:r>
            <a:r>
              <a:rPr lang="es-ES" dirty="0" smtClean="0"/>
              <a:t> </a:t>
            </a:r>
          </a:p>
          <a:p>
            <a:endParaRPr lang="es-ES" dirty="0"/>
          </a:p>
          <a:p>
            <a:r>
              <a:rPr lang="es-ES" dirty="0" smtClean="0"/>
              <a:t>El juego de cartas </a:t>
            </a:r>
            <a:r>
              <a:rPr lang="es-ES" dirty="0" err="1" smtClean="0"/>
              <a:t>Women</a:t>
            </a:r>
            <a:r>
              <a:rPr lang="es-ES" dirty="0" smtClean="0"/>
              <a:t> in </a:t>
            </a:r>
            <a:r>
              <a:rPr lang="es-ES" dirty="0" err="1" smtClean="0"/>
              <a:t>Science</a:t>
            </a:r>
            <a:endParaRPr lang="es-ES" dirty="0" smtClean="0"/>
          </a:p>
          <a:p>
            <a:r>
              <a:rPr lang="es-ES" dirty="0">
                <a:hlinkClick r:id="rId4"/>
              </a:rPr>
              <a:t>https://mujeresconciencia.com/2015/09/09/el-juego-de-cartas-mujeres-de-ciencia</a:t>
            </a:r>
            <a:r>
              <a:rPr lang="es-ES" dirty="0" smtClean="0">
                <a:hlinkClick r:id="rId4"/>
              </a:rPr>
              <a:t>/</a:t>
            </a:r>
            <a:r>
              <a:rPr lang="es-ES" dirty="0" smtClean="0"/>
              <a:t> descargable </a:t>
            </a:r>
            <a:r>
              <a:rPr lang="es-ES" dirty="0"/>
              <a:t>en castellano: </a:t>
            </a:r>
            <a:r>
              <a:rPr lang="es-ES" dirty="0">
                <a:hlinkClick r:id="rId5"/>
              </a:rPr>
              <a:t>https://</a:t>
            </a:r>
            <a:r>
              <a:rPr lang="es-ES" dirty="0" smtClean="0">
                <a:hlinkClick r:id="rId5"/>
              </a:rPr>
              <a:t>www.surlatoile.com/WomenInScience/wp-content/uploads/2015/09/Women-In-Science-DIY-kit-ES-1.00.pdf</a:t>
            </a:r>
            <a:r>
              <a:rPr lang="es-ES" dirty="0" smtClean="0"/>
              <a:t> </a:t>
            </a:r>
            <a:endParaRPr lang="es-ES" dirty="0"/>
          </a:p>
          <a:p>
            <a:endParaRPr lang="es-ES" dirty="0"/>
          </a:p>
        </p:txBody>
      </p:sp>
    </p:spTree>
    <p:extLst>
      <p:ext uri="{BB962C8B-B14F-4D97-AF65-F5344CB8AC3E}">
        <p14:creationId xmlns:p14="http://schemas.microsoft.com/office/powerpoint/2010/main" val="312895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11defebrero.files.wordpress.com/2017/11/11f_lar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33948"/>
            <a:ext cx="643339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9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smtClean="0"/>
              <a:t>Propuesta de actividades Ed. Primaria</a:t>
            </a:r>
            <a:endParaRPr lang="es-ES" dirty="0"/>
          </a:p>
        </p:txBody>
      </p:sp>
      <p:sp>
        <p:nvSpPr>
          <p:cNvPr id="6" name="5 CuadroTexto"/>
          <p:cNvSpPr txBox="1"/>
          <p:nvPr/>
        </p:nvSpPr>
        <p:spPr>
          <a:xfrm>
            <a:off x="478575" y="1484784"/>
            <a:ext cx="8269889" cy="2585323"/>
          </a:xfrm>
          <a:prstGeom prst="rect">
            <a:avLst/>
          </a:prstGeom>
          <a:noFill/>
        </p:spPr>
        <p:txBody>
          <a:bodyPr wrap="square" rtlCol="0">
            <a:spAutoFit/>
          </a:bodyPr>
          <a:lstStyle/>
          <a:p>
            <a:pPr marL="342900" indent="-342900">
              <a:buAutoNum type="arabicParenR"/>
            </a:pPr>
            <a:r>
              <a:rPr lang="es-ES" dirty="0" smtClean="0"/>
              <a:t>Hacemos varias preguntas sobre la ciencia y los científicos y permitimos que contesten libremente en la asamblea</a:t>
            </a:r>
          </a:p>
          <a:p>
            <a:pPr marL="800100" lvl="1" indent="-342900">
              <a:buAutoNum type="arabicParenR"/>
            </a:pPr>
            <a:r>
              <a:rPr lang="es-ES" dirty="0" smtClean="0"/>
              <a:t>¿quiénes son los científicos?</a:t>
            </a:r>
          </a:p>
          <a:p>
            <a:pPr marL="800100" lvl="1" indent="-342900">
              <a:buAutoNum type="arabicParenR"/>
            </a:pPr>
            <a:r>
              <a:rPr lang="es-ES" dirty="0" smtClean="0"/>
              <a:t>¿qué hacen?</a:t>
            </a:r>
          </a:p>
          <a:p>
            <a:pPr marL="800100" lvl="1" indent="-342900">
              <a:buAutoNum type="arabicParenR"/>
            </a:pPr>
            <a:r>
              <a:rPr lang="es-ES" dirty="0" smtClean="0"/>
              <a:t>¿con qué trabajan?</a:t>
            </a:r>
          </a:p>
          <a:p>
            <a:pPr marL="800100" lvl="1" indent="-342900">
              <a:buAutoNum type="arabicParenR"/>
            </a:pPr>
            <a:r>
              <a:rPr lang="es-ES" dirty="0" smtClean="0"/>
              <a:t>¿dónde trabajan?</a:t>
            </a:r>
          </a:p>
          <a:p>
            <a:pPr marL="800100" lvl="1" indent="-342900">
              <a:buAutoNum type="arabicParenR"/>
            </a:pPr>
            <a:r>
              <a:rPr lang="es-ES" dirty="0" smtClean="0"/>
              <a:t>¿conoces a alguno?  </a:t>
            </a:r>
          </a:p>
          <a:p>
            <a:pPr marL="800100" lvl="1" indent="-342900">
              <a:buAutoNum type="arabicParenR"/>
            </a:pPr>
            <a:r>
              <a:rPr lang="es-ES" dirty="0" smtClean="0"/>
              <a:t>En función de la respuesta a la última pregunta (si conoce o no)… ¿cómo te los imaginas?</a:t>
            </a:r>
            <a:endParaRPr lang="es-ES" dirty="0"/>
          </a:p>
        </p:txBody>
      </p:sp>
      <p:sp>
        <p:nvSpPr>
          <p:cNvPr id="12" name="11 CuadroTexto"/>
          <p:cNvSpPr txBox="1"/>
          <p:nvPr/>
        </p:nvSpPr>
        <p:spPr>
          <a:xfrm>
            <a:off x="849648" y="4725144"/>
            <a:ext cx="3763872" cy="923330"/>
          </a:xfrm>
          <a:prstGeom prst="rect">
            <a:avLst/>
          </a:prstGeom>
          <a:noFill/>
        </p:spPr>
        <p:txBody>
          <a:bodyPr wrap="square" rtlCol="0">
            <a:spAutoFit/>
          </a:bodyPr>
          <a:lstStyle/>
          <a:p>
            <a:r>
              <a:rPr lang="es-ES" dirty="0" smtClean="0"/>
              <a:t>Lo más probable es que la imagen de científico que tengan en su cabeza sea aproximadamente esta: </a:t>
            </a:r>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272" y="4437112"/>
            <a:ext cx="2193032" cy="2193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02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115617" y="329473"/>
            <a:ext cx="7799040" cy="646331"/>
          </a:xfrm>
          <a:prstGeom prst="rect">
            <a:avLst/>
          </a:prstGeom>
          <a:noFill/>
        </p:spPr>
        <p:txBody>
          <a:bodyPr wrap="square" rtlCol="0">
            <a:spAutoFit/>
          </a:bodyPr>
          <a:lstStyle/>
          <a:p>
            <a:r>
              <a:rPr lang="es-ES" dirty="0" smtClean="0"/>
              <a:t>Queremos hacer notar que la ciencia está hecha por hombres y mujeres normales, de todas las edades. Algo más parecido a: </a:t>
            </a:r>
            <a:endParaRPr lang="es-E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12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1" y="3826646"/>
            <a:ext cx="5426683" cy="305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124744"/>
            <a:ext cx="56388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821" y="4365104"/>
            <a:ext cx="3325168" cy="230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84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Propuesta</a:t>
            </a:r>
            <a:endParaRPr lang="es-ES" dirty="0"/>
          </a:p>
        </p:txBody>
      </p:sp>
      <p:sp>
        <p:nvSpPr>
          <p:cNvPr id="4" name="3 CuadroTexto"/>
          <p:cNvSpPr txBox="1"/>
          <p:nvPr/>
        </p:nvSpPr>
        <p:spPr>
          <a:xfrm>
            <a:off x="478575" y="1484784"/>
            <a:ext cx="8269889" cy="1754326"/>
          </a:xfrm>
          <a:prstGeom prst="rect">
            <a:avLst/>
          </a:prstGeom>
          <a:noFill/>
        </p:spPr>
        <p:txBody>
          <a:bodyPr wrap="square" rtlCol="0">
            <a:spAutoFit/>
          </a:bodyPr>
          <a:lstStyle/>
          <a:p>
            <a:pPr marL="342900" indent="-342900">
              <a:buAutoNum type="arabicParenR"/>
            </a:pPr>
            <a:r>
              <a:rPr lang="es-ES" dirty="0" smtClean="0"/>
              <a:t>Busca información sobre alguna científica famosa y preséntala en tu clase</a:t>
            </a:r>
          </a:p>
          <a:p>
            <a:pPr marL="800100" lvl="1" indent="-342900">
              <a:buAutoNum type="arabicParenR"/>
            </a:pPr>
            <a:r>
              <a:rPr lang="es-ES" dirty="0" smtClean="0"/>
              <a:t>Dónde nació</a:t>
            </a:r>
          </a:p>
          <a:p>
            <a:pPr marL="800100" lvl="1" indent="-342900">
              <a:buAutoNum type="arabicParenR"/>
            </a:pPr>
            <a:r>
              <a:rPr lang="es-ES" dirty="0" smtClean="0"/>
              <a:t>Qué estudió</a:t>
            </a:r>
          </a:p>
          <a:p>
            <a:pPr marL="800100" lvl="1" indent="-342900">
              <a:buAutoNum type="arabicParenR"/>
            </a:pPr>
            <a:r>
              <a:rPr lang="es-ES" dirty="0" smtClean="0"/>
              <a:t>Qué descubrió</a:t>
            </a:r>
          </a:p>
          <a:p>
            <a:pPr marL="800100" lvl="1" indent="-342900">
              <a:buAutoNum type="arabicParenR"/>
            </a:pPr>
            <a:r>
              <a:rPr lang="es-ES" dirty="0" smtClean="0"/>
              <a:t>Qué premios o reconocimientos obtuvo</a:t>
            </a:r>
          </a:p>
          <a:p>
            <a:pPr marL="800100" lvl="1" indent="-342900">
              <a:buAutoNum type="arabicParenR"/>
            </a:pPr>
            <a:endParaRPr lang="es-ES" dirty="0"/>
          </a:p>
        </p:txBody>
      </p:sp>
      <p:sp>
        <p:nvSpPr>
          <p:cNvPr id="5" name="4 Rectángulo"/>
          <p:cNvSpPr/>
          <p:nvPr/>
        </p:nvSpPr>
        <p:spPr>
          <a:xfrm>
            <a:off x="460762" y="3416424"/>
            <a:ext cx="4572000" cy="369332"/>
          </a:xfrm>
          <a:prstGeom prst="rect">
            <a:avLst/>
          </a:prstGeom>
        </p:spPr>
        <p:txBody>
          <a:bodyPr>
            <a:spAutoFit/>
          </a:bodyPr>
          <a:lstStyle/>
          <a:p>
            <a:r>
              <a:rPr lang="es-ES" dirty="0" smtClean="0"/>
              <a:t>Te proponemos estas científicas</a:t>
            </a:r>
          </a:p>
        </p:txBody>
      </p:sp>
      <p:sp>
        <p:nvSpPr>
          <p:cNvPr id="6" name="5 CuadroTexto"/>
          <p:cNvSpPr txBox="1"/>
          <p:nvPr/>
        </p:nvSpPr>
        <p:spPr>
          <a:xfrm>
            <a:off x="683568" y="4005064"/>
            <a:ext cx="3312368" cy="2031325"/>
          </a:xfrm>
          <a:prstGeom prst="rect">
            <a:avLst/>
          </a:prstGeom>
          <a:noFill/>
        </p:spPr>
        <p:txBody>
          <a:bodyPr wrap="square" rtlCol="0">
            <a:spAutoFit/>
          </a:bodyPr>
          <a:lstStyle/>
          <a:p>
            <a:r>
              <a:rPr lang="es-ES" dirty="0" err="1" smtClean="0"/>
              <a:t>Rosalind</a:t>
            </a:r>
            <a:r>
              <a:rPr lang="es-ES" dirty="0" smtClean="0"/>
              <a:t> Franklin</a:t>
            </a:r>
          </a:p>
          <a:p>
            <a:r>
              <a:rPr lang="es-ES" dirty="0" smtClean="0"/>
              <a:t>Marie Curie</a:t>
            </a:r>
          </a:p>
          <a:p>
            <a:r>
              <a:rPr lang="es-ES" dirty="0" smtClean="0"/>
              <a:t>Rita Levi-</a:t>
            </a:r>
            <a:r>
              <a:rPr lang="es-ES" dirty="0" err="1" smtClean="0"/>
              <a:t>Montalcini</a:t>
            </a:r>
            <a:endParaRPr lang="es-ES" dirty="0" smtClean="0"/>
          </a:p>
          <a:p>
            <a:r>
              <a:rPr lang="es-ES" dirty="0" smtClean="0"/>
              <a:t>Margarita Salas</a:t>
            </a:r>
          </a:p>
          <a:p>
            <a:r>
              <a:rPr lang="es-ES" dirty="0" smtClean="0"/>
              <a:t>Bárbara </a:t>
            </a:r>
            <a:r>
              <a:rPr lang="es-ES" dirty="0" err="1" smtClean="0"/>
              <a:t>McClintock</a:t>
            </a:r>
            <a:endParaRPr lang="es-ES" dirty="0" smtClean="0"/>
          </a:p>
          <a:p>
            <a:r>
              <a:rPr lang="es-ES" dirty="0" err="1" smtClean="0"/>
              <a:t>Hedy</a:t>
            </a:r>
            <a:r>
              <a:rPr lang="es-ES" dirty="0" smtClean="0"/>
              <a:t> </a:t>
            </a:r>
            <a:r>
              <a:rPr lang="es-ES" dirty="0" err="1" smtClean="0"/>
              <a:t>Lamarr</a:t>
            </a:r>
            <a:endParaRPr lang="es-ES" dirty="0" smtClean="0"/>
          </a:p>
          <a:p>
            <a:endParaRPr lang="es-ES" dirty="0"/>
          </a:p>
        </p:txBody>
      </p:sp>
      <p:sp>
        <p:nvSpPr>
          <p:cNvPr id="7" name="6 CuadroTexto"/>
          <p:cNvSpPr txBox="1"/>
          <p:nvPr/>
        </p:nvSpPr>
        <p:spPr>
          <a:xfrm>
            <a:off x="2915816" y="4005064"/>
            <a:ext cx="3312368" cy="2031325"/>
          </a:xfrm>
          <a:prstGeom prst="rect">
            <a:avLst/>
          </a:prstGeom>
          <a:noFill/>
        </p:spPr>
        <p:txBody>
          <a:bodyPr wrap="square" rtlCol="0">
            <a:spAutoFit/>
          </a:bodyPr>
          <a:lstStyle/>
          <a:p>
            <a:r>
              <a:rPr lang="es-ES" dirty="0" smtClean="0"/>
              <a:t>María Blasco</a:t>
            </a:r>
          </a:p>
          <a:p>
            <a:r>
              <a:rPr lang="es-ES" dirty="0" smtClean="0"/>
              <a:t>Josefa </a:t>
            </a:r>
            <a:r>
              <a:rPr lang="es-ES" dirty="0" err="1" smtClean="0"/>
              <a:t>Yzuel</a:t>
            </a:r>
            <a:endParaRPr lang="es-ES" dirty="0" smtClean="0"/>
          </a:p>
          <a:p>
            <a:r>
              <a:rPr lang="es-ES" dirty="0" smtClean="0"/>
              <a:t>Josefina </a:t>
            </a:r>
            <a:r>
              <a:rPr lang="es-ES" dirty="0" err="1" smtClean="0"/>
              <a:t>Castellví</a:t>
            </a:r>
            <a:endParaRPr lang="es-ES" dirty="0" smtClean="0"/>
          </a:p>
          <a:p>
            <a:r>
              <a:rPr lang="es-ES" dirty="0" err="1" smtClean="0"/>
              <a:t>Gertrude</a:t>
            </a:r>
            <a:r>
              <a:rPr lang="es-ES" dirty="0" smtClean="0"/>
              <a:t> B. </a:t>
            </a:r>
            <a:r>
              <a:rPr lang="es-ES" dirty="0" err="1" smtClean="0"/>
              <a:t>Elion</a:t>
            </a:r>
            <a:endParaRPr lang="es-ES" dirty="0" smtClean="0"/>
          </a:p>
          <a:p>
            <a:r>
              <a:rPr lang="es-ES" dirty="0" smtClean="0"/>
              <a:t>Ángela Ruiz Robles</a:t>
            </a:r>
          </a:p>
          <a:p>
            <a:r>
              <a:rPr lang="es-ES" dirty="0" smtClean="0"/>
              <a:t>Susana Marcos</a:t>
            </a:r>
          </a:p>
          <a:p>
            <a:endParaRPr lang="es-ES" dirty="0"/>
          </a:p>
        </p:txBody>
      </p:sp>
      <p:sp>
        <p:nvSpPr>
          <p:cNvPr id="8" name="7 Rectángulo"/>
          <p:cNvSpPr/>
          <p:nvPr/>
        </p:nvSpPr>
        <p:spPr>
          <a:xfrm>
            <a:off x="5256584" y="3429000"/>
            <a:ext cx="3491880" cy="369332"/>
          </a:xfrm>
          <a:prstGeom prst="rect">
            <a:avLst/>
          </a:prstGeom>
        </p:spPr>
        <p:txBody>
          <a:bodyPr wrap="square">
            <a:spAutoFit/>
          </a:bodyPr>
          <a:lstStyle/>
          <a:p>
            <a:r>
              <a:rPr lang="es-ES" dirty="0" smtClean="0"/>
              <a:t>Averigua cosas sobre ellas en:</a:t>
            </a:r>
          </a:p>
        </p:txBody>
      </p:sp>
      <p:sp>
        <p:nvSpPr>
          <p:cNvPr id="9" name="8 CuadroTexto"/>
          <p:cNvSpPr txBox="1"/>
          <p:nvPr/>
        </p:nvSpPr>
        <p:spPr>
          <a:xfrm>
            <a:off x="6084168" y="4005064"/>
            <a:ext cx="3312368" cy="1477328"/>
          </a:xfrm>
          <a:prstGeom prst="rect">
            <a:avLst/>
          </a:prstGeom>
          <a:noFill/>
        </p:spPr>
        <p:txBody>
          <a:bodyPr wrap="square" rtlCol="0">
            <a:spAutoFit/>
          </a:bodyPr>
          <a:lstStyle/>
          <a:p>
            <a:r>
              <a:rPr lang="es-ES" dirty="0" smtClean="0">
                <a:hlinkClick r:id="rId2"/>
              </a:rPr>
              <a:t>www.11defebrero.org</a:t>
            </a:r>
            <a:endParaRPr lang="es-ES" dirty="0" smtClean="0"/>
          </a:p>
          <a:p>
            <a:r>
              <a:rPr lang="es-ES" dirty="0" smtClean="0">
                <a:hlinkClick r:id="rId3"/>
              </a:rPr>
              <a:t>www.kids.csic.es</a:t>
            </a:r>
            <a:r>
              <a:rPr lang="es-ES" dirty="0" smtClean="0"/>
              <a:t> </a:t>
            </a:r>
          </a:p>
          <a:p>
            <a:r>
              <a:rPr lang="es-ES" dirty="0" smtClean="0">
                <a:hlinkClick r:id="rId4"/>
              </a:rPr>
              <a:t>www.es.wikipedia.org</a:t>
            </a:r>
            <a:r>
              <a:rPr lang="es-ES" dirty="0" smtClean="0"/>
              <a:t> </a:t>
            </a:r>
          </a:p>
          <a:p>
            <a:endParaRPr lang="es-ES" dirty="0" smtClean="0"/>
          </a:p>
          <a:p>
            <a:endParaRPr lang="es-ES" dirty="0"/>
          </a:p>
        </p:txBody>
      </p:sp>
    </p:spTree>
    <p:extLst>
      <p:ext uri="{BB962C8B-B14F-4D97-AF65-F5344CB8AC3E}">
        <p14:creationId xmlns:p14="http://schemas.microsoft.com/office/powerpoint/2010/main" val="251511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Marie Curie</a:t>
            </a:r>
            <a:endParaRPr lang="es-ES" b="1" dirty="0">
              <a:latin typeface="Escolar1" panose="00000400000000000000" pitchFamily="2" charset="0"/>
            </a:endParaRPr>
          </a:p>
        </p:txBody>
      </p:sp>
      <p:sp>
        <p:nvSpPr>
          <p:cNvPr id="5" name="4 CuadroTexto"/>
          <p:cNvSpPr txBox="1"/>
          <p:nvPr/>
        </p:nvSpPr>
        <p:spPr>
          <a:xfrm>
            <a:off x="107504" y="6525344"/>
            <a:ext cx="4176464" cy="369332"/>
          </a:xfrm>
          <a:prstGeom prst="rect">
            <a:avLst/>
          </a:prstGeom>
          <a:noFill/>
        </p:spPr>
        <p:txBody>
          <a:bodyPr wrap="square" rtlCol="0">
            <a:spAutoFit/>
          </a:bodyPr>
          <a:lstStyle/>
          <a:p>
            <a:r>
              <a:rPr lang="es-ES" dirty="0" smtClean="0"/>
              <a:t>www.kids.csic.es</a:t>
            </a:r>
            <a:endParaRPr lang="es-ES" dirty="0"/>
          </a:p>
        </p:txBody>
      </p:sp>
      <p:pic>
        <p:nvPicPr>
          <p:cNvPr id="1028" name="Picture 4" descr="Dibujo de Bárbara Mc Clin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61269"/>
            <a:ext cx="2544217" cy="254421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059832" y="1268760"/>
            <a:ext cx="5626968" cy="1323439"/>
          </a:xfrm>
          <a:prstGeom prst="rect">
            <a:avLst/>
          </a:prstGeom>
          <a:noFill/>
        </p:spPr>
        <p:txBody>
          <a:bodyPr wrap="square" rtlCol="0">
            <a:spAutoFit/>
          </a:bodyPr>
          <a:lstStyle/>
          <a:p>
            <a:r>
              <a:rPr lang="es-ES" sz="2000" dirty="0" smtClean="0">
                <a:latin typeface="Escolar1" panose="00000400000000000000" pitchFamily="2" charset="0"/>
              </a:rPr>
              <a:t>Marie Curie nació en Polonia en 1867 y murió en Francia en 1934</a:t>
            </a:r>
          </a:p>
          <a:p>
            <a:r>
              <a:rPr lang="es-ES" sz="2000" dirty="0" smtClean="0">
                <a:latin typeface="Escolar1" panose="00000400000000000000" pitchFamily="2" charset="0"/>
              </a:rPr>
              <a:t>Fue la primera mujer en recibir el Premio Nobel y la primera persona que recibió dos Premios Nobel</a:t>
            </a:r>
            <a:endParaRPr lang="es-ES" sz="2000" dirty="0">
              <a:latin typeface="Escolar1" panose="00000400000000000000" pitchFamily="2" charset="0"/>
            </a:endParaRPr>
          </a:p>
        </p:txBody>
      </p:sp>
      <p:sp>
        <p:nvSpPr>
          <p:cNvPr id="9" name="8 CuadroTexto"/>
          <p:cNvSpPr txBox="1"/>
          <p:nvPr/>
        </p:nvSpPr>
        <p:spPr>
          <a:xfrm>
            <a:off x="3059832" y="2733378"/>
            <a:ext cx="5626968" cy="1631216"/>
          </a:xfrm>
          <a:prstGeom prst="rect">
            <a:avLst/>
          </a:prstGeom>
          <a:noFill/>
        </p:spPr>
        <p:txBody>
          <a:bodyPr wrap="square" rtlCol="0">
            <a:spAutoFit/>
          </a:bodyPr>
          <a:lstStyle/>
          <a:p>
            <a:r>
              <a:rPr lang="es-ES" sz="2000" dirty="0" smtClean="0">
                <a:latin typeface="Escolar1" panose="00000400000000000000" pitchFamily="2" charset="0"/>
              </a:rPr>
              <a:t>Descubrió dos elementos nuevos: el Radio y el Polonio. Empezó los estudios de radioactividad que permite conocer mejor el mundo que nos rodea. </a:t>
            </a:r>
          </a:p>
          <a:p>
            <a:endParaRPr lang="es-ES" sz="2000" dirty="0" smtClean="0">
              <a:latin typeface="Escolar1" panose="00000400000000000000" pitchFamily="2" charset="0"/>
            </a:endParaRPr>
          </a:p>
          <a:p>
            <a:endParaRPr lang="es-ES" sz="2000" dirty="0">
              <a:latin typeface="Escolar1" panose="00000400000000000000" pitchFamily="2" charset="0"/>
            </a:endParaRPr>
          </a:p>
        </p:txBody>
      </p:sp>
      <p:sp>
        <p:nvSpPr>
          <p:cNvPr id="10" name="9 CuadroTexto"/>
          <p:cNvSpPr txBox="1"/>
          <p:nvPr/>
        </p:nvSpPr>
        <p:spPr>
          <a:xfrm>
            <a:off x="3059832" y="4581128"/>
            <a:ext cx="5482952" cy="707886"/>
          </a:xfrm>
          <a:prstGeom prst="rect">
            <a:avLst/>
          </a:prstGeom>
          <a:noFill/>
        </p:spPr>
        <p:txBody>
          <a:bodyPr wrap="square" rtlCol="0">
            <a:spAutoFit/>
          </a:bodyPr>
          <a:lstStyle/>
          <a:p>
            <a:r>
              <a:rPr lang="es-ES" sz="2000" dirty="0" smtClean="0">
                <a:latin typeface="Escolar1" panose="00000400000000000000" pitchFamily="2" charset="0"/>
              </a:rPr>
              <a:t>Tuvo dos hijas, Irene y Eva. Irene también fue científica y descubrió la radioactividad artificial</a:t>
            </a:r>
            <a:endParaRPr lang="es-ES" sz="2000" dirty="0">
              <a:latin typeface="Escolar1" panose="00000400000000000000" pitchFamily="2" charset="0"/>
            </a:endParaRPr>
          </a:p>
        </p:txBody>
      </p:sp>
    </p:spTree>
    <p:extLst>
      <p:ext uri="{BB962C8B-B14F-4D97-AF65-F5344CB8AC3E}">
        <p14:creationId xmlns:p14="http://schemas.microsoft.com/office/powerpoint/2010/main" val="1672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bujo de Hipatia de Alejand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2952750" cy="2952751"/>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err="1" smtClean="0">
                <a:latin typeface="Escolar1" panose="00000400000000000000" pitchFamily="2" charset="0"/>
              </a:rPr>
              <a:t>Hipatia</a:t>
            </a:r>
            <a:r>
              <a:rPr lang="es-ES" b="1" dirty="0" smtClean="0">
                <a:latin typeface="Escolar1" panose="00000400000000000000" pitchFamily="2" charset="0"/>
              </a:rPr>
              <a:t> de Alejandría</a:t>
            </a:r>
            <a:endParaRPr lang="es-ES" b="1" dirty="0">
              <a:latin typeface="Escolar1" panose="00000400000000000000" pitchFamily="2" charset="0"/>
            </a:endParaRPr>
          </a:p>
        </p:txBody>
      </p:sp>
      <p:sp>
        <p:nvSpPr>
          <p:cNvPr id="6" name="5 CuadroTexto"/>
          <p:cNvSpPr txBox="1"/>
          <p:nvPr/>
        </p:nvSpPr>
        <p:spPr>
          <a:xfrm>
            <a:off x="3347864" y="1268760"/>
            <a:ext cx="5616624" cy="4062651"/>
          </a:xfrm>
          <a:prstGeom prst="rect">
            <a:avLst/>
          </a:prstGeom>
          <a:noFill/>
        </p:spPr>
        <p:txBody>
          <a:bodyPr wrap="square" rtlCol="0">
            <a:spAutoFit/>
          </a:bodyPr>
          <a:lstStyle/>
          <a:p>
            <a:r>
              <a:rPr lang="es-ES" sz="2000" dirty="0" err="1" smtClean="0">
                <a:latin typeface="Escolar1" panose="00000400000000000000" pitchFamily="2" charset="0"/>
              </a:rPr>
              <a:t>Hipatia</a:t>
            </a:r>
            <a:r>
              <a:rPr lang="es-ES" sz="2000" dirty="0" smtClean="0">
                <a:latin typeface="Escolar1" panose="00000400000000000000" pitchFamily="2" charset="0"/>
              </a:rPr>
              <a:t> vivió en Alejandría (Egipto) hace más de 1600 años.</a:t>
            </a:r>
          </a:p>
          <a:p>
            <a:endParaRPr lang="es-ES" sz="2000" dirty="0">
              <a:latin typeface="Escolar1" panose="00000400000000000000" pitchFamily="2" charset="0"/>
            </a:endParaRPr>
          </a:p>
          <a:p>
            <a:r>
              <a:rPr lang="es-ES" sz="2000" dirty="0" smtClean="0">
                <a:latin typeface="Escolar1" panose="00000400000000000000" pitchFamily="2" charset="0"/>
              </a:rPr>
              <a:t>Su padre era un gran matemático y le enseñó muchas cosas de ciencia, algo que no pasaba casi nunca en esa época. </a:t>
            </a:r>
          </a:p>
          <a:p>
            <a:r>
              <a:rPr lang="es-ES" sz="2000" dirty="0" smtClean="0">
                <a:latin typeface="Escolar1" panose="00000400000000000000" pitchFamily="2" charset="0"/>
              </a:rPr>
              <a:t>Fue una gran filósofa, matemática y astrónoma  y tenía muchos alumnos que estudiaban con ella.</a:t>
            </a:r>
          </a:p>
          <a:p>
            <a:r>
              <a:rPr lang="es-ES" sz="2000" dirty="0" smtClean="0">
                <a:latin typeface="Escolar1" panose="00000400000000000000" pitchFamily="2" charset="0"/>
              </a:rPr>
              <a:t>Inventó y mejoró muchos instrumentos científicos como el astrolabio que servía para orientarse. </a:t>
            </a:r>
          </a:p>
          <a:p>
            <a:r>
              <a:rPr lang="es-ES" sz="2000" dirty="0" smtClean="0">
                <a:latin typeface="Escolar1" panose="00000400000000000000" pitchFamily="2" charset="0"/>
              </a:rPr>
              <a:t>Orientarse significa saber más o menos dónde estás y qué hora es.</a:t>
            </a:r>
          </a:p>
          <a:p>
            <a:r>
              <a:rPr lang="es-ES" sz="2000" dirty="0" smtClean="0">
                <a:latin typeface="Escolar1" panose="00000400000000000000" pitchFamily="2" charset="0"/>
              </a:rPr>
              <a:t> </a:t>
            </a:r>
            <a:endParaRPr lang="es-ES" sz="2000" dirty="0">
              <a:latin typeface="Escolar1" panose="00000400000000000000" pitchFamily="2" charset="0"/>
            </a:endParaRPr>
          </a:p>
        </p:txBody>
      </p:sp>
      <p:sp>
        <p:nvSpPr>
          <p:cNvPr id="7" name="6 CuadroTexto"/>
          <p:cNvSpPr txBox="1"/>
          <p:nvPr/>
        </p:nvSpPr>
        <p:spPr>
          <a:xfrm>
            <a:off x="107504" y="6525344"/>
            <a:ext cx="4176464" cy="369332"/>
          </a:xfrm>
          <a:prstGeom prst="rect">
            <a:avLst/>
          </a:prstGeom>
          <a:noFill/>
        </p:spPr>
        <p:txBody>
          <a:bodyPr wrap="square" rtlCol="0">
            <a:spAutoFit/>
          </a:bodyPr>
          <a:lstStyle/>
          <a:p>
            <a:r>
              <a:rPr lang="es-ES" dirty="0" smtClean="0"/>
              <a:t>www.kids.csic.es</a:t>
            </a:r>
            <a:endParaRPr lang="es-ES" dirty="0"/>
          </a:p>
        </p:txBody>
      </p:sp>
    </p:spTree>
    <p:extLst>
      <p:ext uri="{BB962C8B-B14F-4D97-AF65-F5344CB8AC3E}">
        <p14:creationId xmlns:p14="http://schemas.microsoft.com/office/powerpoint/2010/main" val="326101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err="1" smtClean="0">
                <a:latin typeface="Escolar1" panose="00000400000000000000" pitchFamily="2" charset="0"/>
              </a:rPr>
              <a:t>Rosalind</a:t>
            </a:r>
            <a:r>
              <a:rPr lang="es-ES" b="1" dirty="0" smtClean="0">
                <a:latin typeface="Escolar1" panose="00000400000000000000" pitchFamily="2" charset="0"/>
              </a:rPr>
              <a:t> Franklin</a:t>
            </a:r>
            <a:endParaRPr lang="es-ES" b="1" dirty="0">
              <a:latin typeface="Escolar1" panose="00000400000000000000" pitchFamily="2" charset="0"/>
            </a:endParaRPr>
          </a:p>
        </p:txBody>
      </p:sp>
      <p:pic>
        <p:nvPicPr>
          <p:cNvPr id="4098" name="Picture 2" descr="Dibujo de Rosalind Frank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91602"/>
            <a:ext cx="2952750" cy="295275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059832" y="1268760"/>
            <a:ext cx="5626968" cy="3170099"/>
          </a:xfrm>
          <a:prstGeom prst="rect">
            <a:avLst/>
          </a:prstGeom>
          <a:noFill/>
        </p:spPr>
        <p:txBody>
          <a:bodyPr wrap="square" rtlCol="0">
            <a:spAutoFit/>
          </a:bodyPr>
          <a:lstStyle/>
          <a:p>
            <a:r>
              <a:rPr lang="es-ES" sz="2000" dirty="0" err="1" smtClean="0">
                <a:latin typeface="Escolar1" panose="00000400000000000000" pitchFamily="2" charset="0"/>
              </a:rPr>
              <a:t>Rosalind</a:t>
            </a:r>
            <a:r>
              <a:rPr lang="es-ES" sz="2000" dirty="0" smtClean="0">
                <a:latin typeface="Escolar1" panose="00000400000000000000" pitchFamily="2" charset="0"/>
              </a:rPr>
              <a:t> Franklin nació en Londres en 1920 y murió en 1958.</a:t>
            </a:r>
          </a:p>
          <a:p>
            <a:r>
              <a:rPr lang="es-ES" sz="2000" dirty="0" smtClean="0">
                <a:latin typeface="Escolar1" panose="00000400000000000000" pitchFamily="2" charset="0"/>
              </a:rPr>
              <a:t>Siempre le gustaron mucho las matemáticas y la física</a:t>
            </a:r>
          </a:p>
          <a:p>
            <a:r>
              <a:rPr lang="es-ES" sz="2000" dirty="0" smtClean="0">
                <a:latin typeface="Escolar1" panose="00000400000000000000" pitchFamily="2" charset="0"/>
              </a:rPr>
              <a:t>Estudió mucho el carbón e hizo muchos descubrimientos importantes.</a:t>
            </a:r>
          </a:p>
          <a:p>
            <a:r>
              <a:rPr lang="es-ES" sz="2000" dirty="0" smtClean="0">
                <a:latin typeface="Escolar1" panose="00000400000000000000" pitchFamily="2" charset="0"/>
              </a:rPr>
              <a:t>Hacía fotos muy buenas de la estructura de las cosas y consiguió una foto muy importante que sirvió para saber cómo es la molécula de ADN. La molécula de ADN es muy importante porque es donde se guarda toda la información de cómo somos.</a:t>
            </a:r>
            <a:endParaRPr lang="es-ES" sz="2000" dirty="0">
              <a:latin typeface="Escolar1" panose="00000400000000000000" pitchFamily="2" charset="0"/>
            </a:endParaRPr>
          </a:p>
        </p:txBody>
      </p:sp>
      <p:sp>
        <p:nvSpPr>
          <p:cNvPr id="7" name="6 CuadroTexto"/>
          <p:cNvSpPr txBox="1"/>
          <p:nvPr/>
        </p:nvSpPr>
        <p:spPr>
          <a:xfrm>
            <a:off x="107504" y="6525344"/>
            <a:ext cx="4176464" cy="369332"/>
          </a:xfrm>
          <a:prstGeom prst="rect">
            <a:avLst/>
          </a:prstGeom>
          <a:noFill/>
        </p:spPr>
        <p:txBody>
          <a:bodyPr wrap="square" rtlCol="0">
            <a:spAutoFit/>
          </a:bodyPr>
          <a:lstStyle/>
          <a:p>
            <a:r>
              <a:rPr lang="es-ES" dirty="0" smtClean="0"/>
              <a:t>www.kids.csic.es</a:t>
            </a:r>
            <a:endParaRPr lang="es-ES" dirty="0"/>
          </a:p>
        </p:txBody>
      </p:sp>
    </p:spTree>
    <p:extLst>
      <p:ext uri="{BB962C8B-B14F-4D97-AF65-F5344CB8AC3E}">
        <p14:creationId xmlns:p14="http://schemas.microsoft.com/office/powerpoint/2010/main" val="412153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err="1" smtClean="0">
                <a:latin typeface="Escolar1" panose="00000400000000000000" pitchFamily="2" charset="0"/>
              </a:rPr>
              <a:t>Barbara</a:t>
            </a:r>
            <a:r>
              <a:rPr lang="es-ES" b="1" dirty="0">
                <a:latin typeface="Escolar1" panose="00000400000000000000" pitchFamily="2" charset="0"/>
              </a:rPr>
              <a:t> </a:t>
            </a:r>
            <a:r>
              <a:rPr lang="es-ES" b="1" dirty="0" err="1" smtClean="0">
                <a:latin typeface="Escolar1" panose="00000400000000000000" pitchFamily="2" charset="0"/>
              </a:rPr>
              <a:t>McClintock</a:t>
            </a:r>
            <a:endParaRPr lang="es-ES" b="1" dirty="0">
              <a:latin typeface="Escolar1" panose="00000400000000000000" pitchFamily="2" charset="0"/>
            </a:endParaRPr>
          </a:p>
        </p:txBody>
      </p:sp>
      <p:pic>
        <p:nvPicPr>
          <p:cNvPr id="3074" name="Picture 2" descr="Dibujo de Bárbara Mc Clin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75" y="1196752"/>
            <a:ext cx="2952750" cy="295275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635896" y="1268760"/>
            <a:ext cx="5050904" cy="3447098"/>
          </a:xfrm>
          <a:prstGeom prst="rect">
            <a:avLst/>
          </a:prstGeom>
          <a:noFill/>
        </p:spPr>
        <p:txBody>
          <a:bodyPr wrap="square" rtlCol="0">
            <a:spAutoFit/>
          </a:bodyPr>
          <a:lstStyle/>
          <a:p>
            <a:r>
              <a:rPr lang="es-ES" sz="2000" dirty="0" smtClean="0">
                <a:latin typeface="Escolar1" panose="00000400000000000000" pitchFamily="2" charset="0"/>
              </a:rPr>
              <a:t>Bárbara </a:t>
            </a:r>
            <a:r>
              <a:rPr lang="es-ES" sz="2000" dirty="0" err="1" smtClean="0">
                <a:latin typeface="Escolar1" panose="00000400000000000000" pitchFamily="2" charset="0"/>
              </a:rPr>
              <a:t>McClintock</a:t>
            </a:r>
            <a:r>
              <a:rPr lang="es-ES" sz="2000" dirty="0" smtClean="0">
                <a:latin typeface="Escolar1" panose="00000400000000000000" pitchFamily="2" charset="0"/>
              </a:rPr>
              <a:t> nació en Estados Unidos en 1902 y murió en 1992.</a:t>
            </a:r>
          </a:p>
          <a:p>
            <a:r>
              <a:rPr lang="es-ES" sz="2000" dirty="0" smtClean="0">
                <a:latin typeface="Escolar1" panose="00000400000000000000" pitchFamily="2" charset="0"/>
              </a:rPr>
              <a:t>Le gustaba mucho estudiar y fue a la Universidad aunque su madre no quería que fuera.</a:t>
            </a:r>
          </a:p>
          <a:p>
            <a:r>
              <a:rPr lang="es-ES" sz="2000" dirty="0" smtClean="0">
                <a:latin typeface="Escolar1" panose="00000400000000000000" pitchFamily="2" charset="0"/>
              </a:rPr>
              <a:t>Consiguió el Premio Nobel de Medicina porque descubrió que en el maíz había unos genes que cambiaban de sitio saltando. </a:t>
            </a:r>
          </a:p>
          <a:p>
            <a:r>
              <a:rPr lang="es-ES" sz="2000" dirty="0" smtClean="0">
                <a:latin typeface="Escolar1" panose="00000400000000000000" pitchFamily="2" charset="0"/>
              </a:rPr>
              <a:t>Los genes están en el ADN (son como los libros de una biblioteca cada uno cuenta una parte de lo que eres) </a:t>
            </a:r>
          </a:p>
          <a:p>
            <a:endParaRPr lang="es-ES" sz="2000" dirty="0">
              <a:latin typeface="Escolar1" panose="00000400000000000000" pitchFamily="2" charset="0"/>
            </a:endParaRPr>
          </a:p>
        </p:txBody>
      </p:sp>
      <p:sp>
        <p:nvSpPr>
          <p:cNvPr id="7" name="6 CuadroTexto"/>
          <p:cNvSpPr txBox="1"/>
          <p:nvPr/>
        </p:nvSpPr>
        <p:spPr>
          <a:xfrm>
            <a:off x="107504" y="6525344"/>
            <a:ext cx="4176464" cy="369332"/>
          </a:xfrm>
          <a:prstGeom prst="rect">
            <a:avLst/>
          </a:prstGeom>
          <a:noFill/>
        </p:spPr>
        <p:txBody>
          <a:bodyPr wrap="square" rtlCol="0">
            <a:spAutoFit/>
          </a:bodyPr>
          <a:lstStyle/>
          <a:p>
            <a:r>
              <a:rPr lang="es-ES" dirty="0" smtClean="0"/>
              <a:t>www.kids.csic.es</a:t>
            </a:r>
            <a:endParaRPr lang="es-ES" dirty="0"/>
          </a:p>
        </p:txBody>
      </p:sp>
    </p:spTree>
    <p:extLst>
      <p:ext uri="{BB962C8B-B14F-4D97-AF65-F5344CB8AC3E}">
        <p14:creationId xmlns:p14="http://schemas.microsoft.com/office/powerpoint/2010/main" val="294526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de margarita salas"/>
          <p:cNvPicPr>
            <a:picLocks noChangeAspect="1" noChangeArrowheads="1"/>
          </p:cNvPicPr>
          <p:nvPr/>
        </p:nvPicPr>
        <p:blipFill rotWithShape="1">
          <a:blip r:embed="rId2">
            <a:extLst>
              <a:ext uri="{28A0092B-C50C-407E-A947-70E740481C1C}">
                <a14:useLocalDpi xmlns:a14="http://schemas.microsoft.com/office/drawing/2010/main" val="0"/>
              </a:ext>
            </a:extLst>
          </a:blip>
          <a:srcRect l="29491" t="-1" r="27795" b="-5395"/>
          <a:stretch/>
        </p:blipFill>
        <p:spPr bwMode="auto">
          <a:xfrm>
            <a:off x="899592" y="1549152"/>
            <a:ext cx="2632364" cy="4326771"/>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Margarita Salas</a:t>
            </a:r>
            <a:endParaRPr lang="es-ES" b="1" dirty="0">
              <a:latin typeface="Escolar1" panose="00000400000000000000" pitchFamily="2" charset="0"/>
            </a:endParaRPr>
          </a:p>
        </p:txBody>
      </p:sp>
      <p:sp>
        <p:nvSpPr>
          <p:cNvPr id="5" name="4 CuadroTexto"/>
          <p:cNvSpPr txBox="1"/>
          <p:nvPr/>
        </p:nvSpPr>
        <p:spPr>
          <a:xfrm>
            <a:off x="3635896" y="1268760"/>
            <a:ext cx="5050904" cy="3170099"/>
          </a:xfrm>
          <a:prstGeom prst="rect">
            <a:avLst/>
          </a:prstGeom>
          <a:noFill/>
        </p:spPr>
        <p:txBody>
          <a:bodyPr wrap="square" rtlCol="0">
            <a:spAutoFit/>
          </a:bodyPr>
          <a:lstStyle/>
          <a:p>
            <a:r>
              <a:rPr lang="es-ES" sz="2000" dirty="0" smtClean="0">
                <a:latin typeface="Escolar1" panose="00000400000000000000" pitchFamily="2" charset="0"/>
              </a:rPr>
              <a:t>Margarita Salas es una científica asturiana que nació en Canero en 1938.</a:t>
            </a:r>
          </a:p>
          <a:p>
            <a:r>
              <a:rPr lang="es-ES" sz="2000" dirty="0" smtClean="0">
                <a:latin typeface="Escolar1" panose="00000400000000000000" pitchFamily="2" charset="0"/>
              </a:rPr>
              <a:t>Es una de las científicas más importantes de España.</a:t>
            </a:r>
          </a:p>
          <a:p>
            <a:r>
              <a:rPr lang="es-ES" sz="2000" dirty="0" smtClean="0">
                <a:latin typeface="Escolar1" panose="00000400000000000000" pitchFamily="2" charset="0"/>
              </a:rPr>
              <a:t>Ha investigado mucho sobre cómo se lee la información que está escrita en el ADN.</a:t>
            </a:r>
          </a:p>
          <a:p>
            <a:r>
              <a:rPr lang="es-ES" sz="2000" dirty="0" smtClean="0">
                <a:latin typeface="Escolar1" panose="00000400000000000000" pitchFamily="2" charset="0"/>
              </a:rPr>
              <a:t>Ha recibido un montón de premios muy importantes y dedica mucho tiempo a contar por qué es importante que haya científicas</a:t>
            </a:r>
          </a:p>
          <a:p>
            <a:endParaRPr lang="es-ES" sz="2000" dirty="0">
              <a:latin typeface="Escolar1" panose="00000400000000000000" pitchFamily="2" charset="0"/>
            </a:endParaRPr>
          </a:p>
        </p:txBody>
      </p:sp>
    </p:spTree>
    <p:extLst>
      <p:ext uri="{BB962C8B-B14F-4D97-AF65-F5344CB8AC3E}">
        <p14:creationId xmlns:p14="http://schemas.microsoft.com/office/powerpoint/2010/main" val="16244868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777</Words>
  <Application>Microsoft Office PowerPoint</Application>
  <PresentationFormat>Presentación en pantalla (4:3)</PresentationFormat>
  <Paragraphs>110</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Propuesta de actividades Ed. Primaria</vt:lpstr>
      <vt:lpstr>Presentación de PowerPoint</vt:lpstr>
      <vt:lpstr>Propuesta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TERESA VALDES SOLIS IGLESIAS</dc:creator>
  <cp:lastModifiedBy>TERESA VALDES SOLIS IGLESIAS</cp:lastModifiedBy>
  <cp:revision>15</cp:revision>
  <dcterms:created xsi:type="dcterms:W3CDTF">2017-01-24T10:23:08Z</dcterms:created>
  <dcterms:modified xsi:type="dcterms:W3CDTF">2018-10-22T10:10:21Z</dcterms:modified>
</cp:coreProperties>
</file>