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9"/>
  </p:notesMasterIdLst>
  <p:sldIdLst>
    <p:sldId id="256" r:id="rId2"/>
    <p:sldId id="260" r:id="rId3"/>
    <p:sldId id="258" r:id="rId4"/>
    <p:sldId id="259"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mescuglio" userId="a752a92049be8475" providerId="LiveId" clId="{8CE6E332-7732-41C2-BEE6-3D0C0FA97D76}"/>
    <pc:docChg chg="custSel addSld delSld modSld">
      <pc:chgData name="chiara mescuglio" userId="a752a92049be8475" providerId="LiveId" clId="{8CE6E332-7732-41C2-BEE6-3D0C0FA97D76}" dt="2021-12-03T10:37:27.235" v="736" actId="12"/>
      <pc:docMkLst>
        <pc:docMk/>
      </pc:docMkLst>
      <pc:sldChg chg="modSp new mod">
        <pc:chgData name="chiara mescuglio" userId="a752a92049be8475" providerId="LiveId" clId="{8CE6E332-7732-41C2-BEE6-3D0C0FA97D76}" dt="2021-11-29T08:42:40.604" v="263" actId="122"/>
        <pc:sldMkLst>
          <pc:docMk/>
          <pc:sldMk cId="4286206257" sldId="256"/>
        </pc:sldMkLst>
        <pc:spChg chg="mod">
          <ac:chgData name="chiara mescuglio" userId="a752a92049be8475" providerId="LiveId" clId="{8CE6E332-7732-41C2-BEE6-3D0C0FA97D76}" dt="2021-11-29T08:42:40.604" v="263" actId="122"/>
          <ac:spMkLst>
            <pc:docMk/>
            <pc:sldMk cId="4286206257" sldId="256"/>
            <ac:spMk id="2" creationId="{BF395D94-6C2F-41B8-B955-2AD6E057A903}"/>
          </ac:spMkLst>
        </pc:spChg>
        <pc:spChg chg="mod">
          <ac:chgData name="chiara mescuglio" userId="a752a92049be8475" providerId="LiveId" clId="{8CE6E332-7732-41C2-BEE6-3D0C0FA97D76}" dt="2021-11-29T08:42:30.015" v="262" actId="255"/>
          <ac:spMkLst>
            <pc:docMk/>
            <pc:sldMk cId="4286206257" sldId="256"/>
            <ac:spMk id="3" creationId="{D99B4FE5-ABB6-4A6E-88EE-8E34D2CC153C}"/>
          </ac:spMkLst>
        </pc:spChg>
      </pc:sldChg>
      <pc:sldChg chg="add del">
        <pc:chgData name="chiara mescuglio" userId="a752a92049be8475" providerId="LiveId" clId="{8CE6E332-7732-41C2-BEE6-3D0C0FA97D76}" dt="2021-11-29T08:37:17.489" v="140" actId="47"/>
        <pc:sldMkLst>
          <pc:docMk/>
          <pc:sldMk cId="840439508" sldId="257"/>
        </pc:sldMkLst>
      </pc:sldChg>
      <pc:sldChg chg="new del">
        <pc:chgData name="chiara mescuglio" userId="a752a92049be8475" providerId="LiveId" clId="{8CE6E332-7732-41C2-BEE6-3D0C0FA97D76}" dt="2021-11-29T08:37:42.850" v="144" actId="47"/>
        <pc:sldMkLst>
          <pc:docMk/>
          <pc:sldMk cId="2225752039" sldId="257"/>
        </pc:sldMkLst>
      </pc:sldChg>
      <pc:sldChg chg="new del">
        <pc:chgData name="chiara mescuglio" userId="a752a92049be8475" providerId="LiveId" clId="{8CE6E332-7732-41C2-BEE6-3D0C0FA97D76}" dt="2021-11-29T08:37:26.384" v="142" actId="47"/>
        <pc:sldMkLst>
          <pc:docMk/>
          <pc:sldMk cId="3131058953" sldId="257"/>
        </pc:sldMkLst>
      </pc:sldChg>
      <pc:sldChg chg="modSp new del mod">
        <pc:chgData name="chiara mescuglio" userId="a752a92049be8475" providerId="LiveId" clId="{8CE6E332-7732-41C2-BEE6-3D0C0FA97D76}" dt="2021-11-29T08:55:09.697" v="557" actId="47"/>
        <pc:sldMkLst>
          <pc:docMk/>
          <pc:sldMk cId="3942537716" sldId="257"/>
        </pc:sldMkLst>
        <pc:spChg chg="mod">
          <ac:chgData name="chiara mescuglio" userId="a752a92049be8475" providerId="LiveId" clId="{8CE6E332-7732-41C2-BEE6-3D0C0FA97D76}" dt="2021-11-29T08:43:26.199" v="267" actId="255"/>
          <ac:spMkLst>
            <pc:docMk/>
            <pc:sldMk cId="3942537716" sldId="257"/>
            <ac:spMk id="2" creationId="{211071A2-3D27-4D71-85BD-D6D8E553B719}"/>
          </ac:spMkLst>
        </pc:spChg>
        <pc:spChg chg="mod">
          <ac:chgData name="chiara mescuglio" userId="a752a92049be8475" providerId="LiveId" clId="{8CE6E332-7732-41C2-BEE6-3D0C0FA97D76}" dt="2021-11-29T08:46:48.124" v="400" actId="20577"/>
          <ac:spMkLst>
            <pc:docMk/>
            <pc:sldMk cId="3942537716" sldId="257"/>
            <ac:spMk id="3" creationId="{5C27F98A-D083-49E5-BB44-EC9B1F86A7C5}"/>
          </ac:spMkLst>
        </pc:spChg>
      </pc:sldChg>
      <pc:sldChg chg="modSp new mod">
        <pc:chgData name="chiara mescuglio" userId="a752a92049be8475" providerId="LiveId" clId="{8CE6E332-7732-41C2-BEE6-3D0C0FA97D76}" dt="2021-12-03T10:37:27.235" v="736" actId="12"/>
        <pc:sldMkLst>
          <pc:docMk/>
          <pc:sldMk cId="1823298102" sldId="258"/>
        </pc:sldMkLst>
        <pc:spChg chg="mod">
          <ac:chgData name="chiara mescuglio" userId="a752a92049be8475" providerId="LiveId" clId="{8CE6E332-7732-41C2-BEE6-3D0C0FA97D76}" dt="2021-11-29T08:49:54.876" v="403" actId="113"/>
          <ac:spMkLst>
            <pc:docMk/>
            <pc:sldMk cId="1823298102" sldId="258"/>
            <ac:spMk id="2" creationId="{B260E550-459A-4C76-8D95-2B05DBFCD652}"/>
          </ac:spMkLst>
        </pc:spChg>
        <pc:spChg chg="mod">
          <ac:chgData name="chiara mescuglio" userId="a752a92049be8475" providerId="LiveId" clId="{8CE6E332-7732-41C2-BEE6-3D0C0FA97D76}" dt="2021-12-03T10:37:27.235" v="736" actId="12"/>
          <ac:spMkLst>
            <pc:docMk/>
            <pc:sldMk cId="1823298102" sldId="258"/>
            <ac:spMk id="3" creationId="{85B17E72-C538-4D4D-A7E6-EEAB3261905E}"/>
          </ac:spMkLst>
        </pc:spChg>
      </pc:sldChg>
      <pc:sldChg chg="modSp new mod">
        <pc:chgData name="chiara mescuglio" userId="a752a92049be8475" providerId="LiveId" clId="{8CE6E332-7732-41C2-BEE6-3D0C0FA97D76}" dt="2021-11-29T08:59:31.037" v="621" actId="20577"/>
        <pc:sldMkLst>
          <pc:docMk/>
          <pc:sldMk cId="3116211241" sldId="259"/>
        </pc:sldMkLst>
        <pc:spChg chg="mod">
          <ac:chgData name="chiara mescuglio" userId="a752a92049be8475" providerId="LiveId" clId="{8CE6E332-7732-41C2-BEE6-3D0C0FA97D76}" dt="2021-11-29T08:59:10.478" v="613" actId="255"/>
          <ac:spMkLst>
            <pc:docMk/>
            <pc:sldMk cId="3116211241" sldId="259"/>
            <ac:spMk id="2" creationId="{C4291D29-89CF-464C-B609-851784CD49DF}"/>
          </ac:spMkLst>
        </pc:spChg>
        <pc:spChg chg="mod">
          <ac:chgData name="chiara mescuglio" userId="a752a92049be8475" providerId="LiveId" clId="{8CE6E332-7732-41C2-BEE6-3D0C0FA97D76}" dt="2021-11-29T08:59:31.037" v="621" actId="20577"/>
          <ac:spMkLst>
            <pc:docMk/>
            <pc:sldMk cId="3116211241" sldId="259"/>
            <ac:spMk id="3" creationId="{7BA0A770-024B-4860-A7A3-B43BD8893CE7}"/>
          </ac:spMkLst>
        </pc:spChg>
      </pc:sldChg>
      <pc:sldChg chg="modSp new mod">
        <pc:chgData name="chiara mescuglio" userId="a752a92049be8475" providerId="LiveId" clId="{8CE6E332-7732-41C2-BEE6-3D0C0FA97D76}" dt="2021-11-29T08:55:02.230" v="556" actId="113"/>
        <pc:sldMkLst>
          <pc:docMk/>
          <pc:sldMk cId="272360243" sldId="260"/>
        </pc:sldMkLst>
        <pc:spChg chg="mod">
          <ac:chgData name="chiara mescuglio" userId="a752a92049be8475" providerId="LiveId" clId="{8CE6E332-7732-41C2-BEE6-3D0C0FA97D76}" dt="2021-11-29T08:55:02.230" v="556" actId="113"/>
          <ac:spMkLst>
            <pc:docMk/>
            <pc:sldMk cId="272360243" sldId="260"/>
            <ac:spMk id="2" creationId="{66ED2E30-58F8-49CE-B73F-AD668FFB78FD}"/>
          </ac:spMkLst>
        </pc:spChg>
        <pc:spChg chg="mod">
          <ac:chgData name="chiara mescuglio" userId="a752a92049be8475" providerId="LiveId" clId="{8CE6E332-7732-41C2-BEE6-3D0C0FA97D76}" dt="2021-11-29T08:54:49.990" v="554" actId="20577"/>
          <ac:spMkLst>
            <pc:docMk/>
            <pc:sldMk cId="272360243" sldId="260"/>
            <ac:spMk id="3" creationId="{831EC0E7-B147-435F-BEF3-CE7869001213}"/>
          </ac:spMkLst>
        </pc:spChg>
      </pc:sldChg>
      <pc:sldChg chg="modSp new mod">
        <pc:chgData name="chiara mescuglio" userId="a752a92049be8475" providerId="LiveId" clId="{8CE6E332-7732-41C2-BEE6-3D0C0FA97D76}" dt="2021-11-29T09:00:01.507" v="625" actId="113"/>
        <pc:sldMkLst>
          <pc:docMk/>
          <pc:sldMk cId="754479323" sldId="261"/>
        </pc:sldMkLst>
        <pc:spChg chg="mod">
          <ac:chgData name="chiara mescuglio" userId="a752a92049be8475" providerId="LiveId" clId="{8CE6E332-7732-41C2-BEE6-3D0C0FA97D76}" dt="2021-11-29T09:00:01.507" v="625" actId="113"/>
          <ac:spMkLst>
            <pc:docMk/>
            <pc:sldMk cId="754479323" sldId="261"/>
            <ac:spMk id="2" creationId="{BBF986BA-0204-4E87-9AE9-4EB870A576AF}"/>
          </ac:spMkLst>
        </pc:spChg>
      </pc:sldChg>
      <pc:sldChg chg="modSp new mod">
        <pc:chgData name="chiara mescuglio" userId="a752a92049be8475" providerId="LiveId" clId="{8CE6E332-7732-41C2-BEE6-3D0C0FA97D76}" dt="2021-11-29T09:00:36.445" v="631" actId="20577"/>
        <pc:sldMkLst>
          <pc:docMk/>
          <pc:sldMk cId="3236523344" sldId="262"/>
        </pc:sldMkLst>
        <pc:spChg chg="mod">
          <ac:chgData name="chiara mescuglio" userId="a752a92049be8475" providerId="LiveId" clId="{8CE6E332-7732-41C2-BEE6-3D0C0FA97D76}" dt="2021-11-29T09:00:36.445" v="631" actId="20577"/>
          <ac:spMkLst>
            <pc:docMk/>
            <pc:sldMk cId="3236523344" sldId="262"/>
            <ac:spMk id="2" creationId="{30D1D32B-BAAB-428F-BA36-4F2D64BFCDEF}"/>
          </ac:spMkLst>
        </pc:spChg>
      </pc:sldChg>
      <pc:sldChg chg="modSp new mod">
        <pc:chgData name="chiara mescuglio" userId="a752a92049be8475" providerId="LiveId" clId="{8CE6E332-7732-41C2-BEE6-3D0C0FA97D76}" dt="2021-11-29T09:02:27.842" v="721" actId="1076"/>
        <pc:sldMkLst>
          <pc:docMk/>
          <pc:sldMk cId="1219147357" sldId="263"/>
        </pc:sldMkLst>
        <pc:spChg chg="mod">
          <ac:chgData name="chiara mescuglio" userId="a752a92049be8475" providerId="LiveId" clId="{8CE6E332-7732-41C2-BEE6-3D0C0FA97D76}" dt="2021-11-29T09:02:21.362" v="719" actId="1076"/>
          <ac:spMkLst>
            <pc:docMk/>
            <pc:sldMk cId="1219147357" sldId="263"/>
            <ac:spMk id="2" creationId="{EB79CD64-64E1-40F6-A076-08A78F434EAD}"/>
          </ac:spMkLst>
        </pc:spChg>
        <pc:spChg chg="mod">
          <ac:chgData name="chiara mescuglio" userId="a752a92049be8475" providerId="LiveId" clId="{8CE6E332-7732-41C2-BEE6-3D0C0FA97D76}" dt="2021-11-29T09:02:27.842" v="721" actId="1076"/>
          <ac:spMkLst>
            <pc:docMk/>
            <pc:sldMk cId="1219147357" sldId="263"/>
            <ac:spMk id="3" creationId="{EF34F86E-7D75-4F5E-8206-CA776E885682}"/>
          </ac:spMkLst>
        </pc:spChg>
      </pc:sldChg>
      <pc:sldChg chg="new del">
        <pc:chgData name="chiara mescuglio" userId="a752a92049be8475" providerId="LiveId" clId="{8CE6E332-7732-41C2-BEE6-3D0C0FA97D76}" dt="2021-11-29T09:00:49.351" v="633" actId="47"/>
        <pc:sldMkLst>
          <pc:docMk/>
          <pc:sldMk cId="3994841271" sldId="263"/>
        </pc:sldMkLst>
      </pc:sldChg>
      <pc:sldMasterChg chg="addSldLayout">
        <pc:chgData name="chiara mescuglio" userId="a752a92049be8475" providerId="LiveId" clId="{8CE6E332-7732-41C2-BEE6-3D0C0FA97D76}" dt="2021-11-29T08:35:13.952" v="0" actId="680"/>
        <pc:sldMasterMkLst>
          <pc:docMk/>
          <pc:sldMasterMk cId="264307095" sldId="2147483648"/>
        </pc:sldMasterMkLst>
        <pc:sldLayoutChg chg="add">
          <pc:chgData name="chiara mescuglio" userId="a752a92049be8475" providerId="LiveId" clId="{8CE6E332-7732-41C2-BEE6-3D0C0FA97D76}" dt="2021-11-29T08:35:13.952" v="0" actId="680"/>
          <pc:sldLayoutMkLst>
            <pc:docMk/>
            <pc:sldMasterMk cId="264307095" sldId="2147483648"/>
            <pc:sldLayoutMk cId="3318406913"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BEB3D-307C-45ED-AAD8-95BE608EC9E9}" type="datetimeFigureOut">
              <a:rPr lang="it-IT" smtClean="0"/>
              <a:t>03/12/2021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AA411-0740-4D38-870A-412EF1D80879}" type="slidenum">
              <a:rPr lang="it-IT" smtClean="0"/>
              <a:t>‹N›</a:t>
            </a:fld>
            <a:endParaRPr lang="it-IT"/>
          </a:p>
        </p:txBody>
      </p:sp>
    </p:spTree>
    <p:extLst>
      <p:ext uri="{BB962C8B-B14F-4D97-AF65-F5344CB8AC3E}">
        <p14:creationId xmlns:p14="http://schemas.microsoft.com/office/powerpoint/2010/main" val="856934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92AA411-0740-4D38-870A-412EF1D80879}" type="slidenum">
              <a:rPr lang="it-IT" smtClean="0"/>
              <a:t>2</a:t>
            </a:fld>
            <a:endParaRPr lang="it-IT"/>
          </a:p>
        </p:txBody>
      </p:sp>
    </p:spTree>
    <p:extLst>
      <p:ext uri="{BB962C8B-B14F-4D97-AF65-F5344CB8AC3E}">
        <p14:creationId xmlns:p14="http://schemas.microsoft.com/office/powerpoint/2010/main" val="2485297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12/3/2021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944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55125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12/3/2021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92173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12/3/2021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56687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12/3/2021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28520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15912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167914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663673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12/3/2021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22266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50150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12/3/2021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61797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24708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21588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8775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1073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39592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0864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12/3/2021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1664155095"/>
      </p:ext>
    </p:extLst>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395D94-6C2F-41B8-B955-2AD6E057A903}"/>
              </a:ext>
            </a:extLst>
          </p:cNvPr>
          <p:cNvSpPr>
            <a:spLocks noGrp="1"/>
          </p:cNvSpPr>
          <p:nvPr>
            <p:ph type="ctrTitle"/>
          </p:nvPr>
        </p:nvSpPr>
        <p:spPr/>
        <p:txBody>
          <a:bodyPr/>
          <a:lstStyle/>
          <a:p>
            <a:pPr algn="ctr"/>
            <a:r>
              <a:rPr lang="it-IT" dirty="0"/>
              <a:t>Analysis of </a:t>
            </a:r>
            <a:r>
              <a:rPr lang="it-IT" dirty="0" err="1"/>
              <a:t>circular</a:t>
            </a:r>
            <a:r>
              <a:rPr lang="it-IT" dirty="0"/>
              <a:t> economy</a:t>
            </a:r>
          </a:p>
        </p:txBody>
      </p:sp>
      <p:sp>
        <p:nvSpPr>
          <p:cNvPr id="3" name="Sottotitolo 2">
            <a:extLst>
              <a:ext uri="{FF2B5EF4-FFF2-40B4-BE49-F238E27FC236}">
                <a16:creationId xmlns:a16="http://schemas.microsoft.com/office/drawing/2014/main" id="{D99B4FE5-ABB6-4A6E-88EE-8E34D2CC153C}"/>
              </a:ext>
            </a:extLst>
          </p:cNvPr>
          <p:cNvSpPr>
            <a:spLocks noGrp="1"/>
          </p:cNvSpPr>
          <p:nvPr>
            <p:ph type="subTitle" idx="1"/>
          </p:nvPr>
        </p:nvSpPr>
        <p:spPr/>
        <p:txBody>
          <a:bodyPr>
            <a:normAutofit fontScale="25000" lnSpcReduction="20000"/>
          </a:bodyPr>
          <a:lstStyle/>
          <a:p>
            <a:pPr algn="ctr"/>
            <a:endParaRPr lang="it-IT" dirty="0"/>
          </a:p>
          <a:p>
            <a:pPr algn="ctr"/>
            <a:endParaRPr lang="it-IT" sz="8400" b="1" dirty="0"/>
          </a:p>
          <a:p>
            <a:pPr algn="ctr"/>
            <a:r>
              <a:rPr lang="it-IT" sz="16000" b="1" dirty="0">
                <a:latin typeface="Kristen ITC" panose="03050502040202030202" pitchFamily="66" charset="0"/>
              </a:rPr>
              <a:t>Favini start up</a:t>
            </a:r>
          </a:p>
        </p:txBody>
      </p:sp>
    </p:spTree>
    <p:extLst>
      <p:ext uri="{BB962C8B-B14F-4D97-AF65-F5344CB8AC3E}">
        <p14:creationId xmlns:p14="http://schemas.microsoft.com/office/powerpoint/2010/main" val="428620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D2E30-58F8-49CE-B73F-AD668FFB78FD}"/>
              </a:ext>
            </a:extLst>
          </p:cNvPr>
          <p:cNvSpPr>
            <a:spLocks noGrp="1"/>
          </p:cNvSpPr>
          <p:nvPr>
            <p:ph type="title"/>
          </p:nvPr>
        </p:nvSpPr>
        <p:spPr>
          <a:xfrm>
            <a:off x="2895600" y="1172336"/>
            <a:ext cx="8610600" cy="1293028"/>
          </a:xfrm>
        </p:spPr>
        <p:txBody>
          <a:bodyPr>
            <a:noAutofit/>
          </a:bodyPr>
          <a:lstStyle/>
          <a:p>
            <a:r>
              <a:rPr lang="en-US" sz="3200" b="1" dirty="0"/>
              <a:t>What is the company’s business model and how does it contribute to the circular economy?</a:t>
            </a:r>
            <a:endParaRPr lang="it-IT" sz="3200" b="1" dirty="0"/>
          </a:p>
        </p:txBody>
      </p:sp>
      <p:sp>
        <p:nvSpPr>
          <p:cNvPr id="3" name="Segnaposto contenuto 2">
            <a:extLst>
              <a:ext uri="{FF2B5EF4-FFF2-40B4-BE49-F238E27FC236}">
                <a16:creationId xmlns:a16="http://schemas.microsoft.com/office/drawing/2014/main" id="{831EC0E7-B147-435F-BEF3-CE7869001213}"/>
              </a:ext>
            </a:extLst>
          </p:cNvPr>
          <p:cNvSpPr>
            <a:spLocks noGrp="1"/>
          </p:cNvSpPr>
          <p:nvPr>
            <p:ph idx="1"/>
          </p:nvPr>
        </p:nvSpPr>
        <p:spPr>
          <a:xfrm>
            <a:off x="685800" y="1941342"/>
            <a:ext cx="10820400" cy="4024125"/>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err="1"/>
              <a:t>Favini’s</a:t>
            </a:r>
            <a:r>
              <a:rPr lang="en-US" dirty="0"/>
              <a:t> business contributes to the circular economy using renewable input and increasing resource efficiency.</a:t>
            </a:r>
          </a:p>
          <a:p>
            <a:endParaRPr lang="en-US" dirty="0"/>
          </a:p>
          <a:p>
            <a:pPr marL="0" indent="0">
              <a:buNone/>
            </a:pPr>
            <a:endParaRPr lang="it-IT" dirty="0"/>
          </a:p>
        </p:txBody>
      </p:sp>
      <p:pic>
        <p:nvPicPr>
          <p:cNvPr id="4" name="Immagine 3">
            <a:extLst>
              <a:ext uri="{FF2B5EF4-FFF2-40B4-BE49-F238E27FC236}">
                <a16:creationId xmlns:a16="http://schemas.microsoft.com/office/drawing/2014/main" id="{8CD9DBBB-C4F6-437D-9575-CE57444FF7BD}"/>
              </a:ext>
            </a:extLst>
          </p:cNvPr>
          <p:cNvPicPr>
            <a:picLocks noChangeAspect="1"/>
          </p:cNvPicPr>
          <p:nvPr/>
        </p:nvPicPr>
        <p:blipFill>
          <a:blip r:embed="rId3"/>
          <a:stretch>
            <a:fillRect/>
          </a:stretch>
        </p:blipFill>
        <p:spPr>
          <a:xfrm>
            <a:off x="8646354" y="4392637"/>
            <a:ext cx="2438987" cy="1905000"/>
          </a:xfrm>
          <a:prstGeom prst="rect">
            <a:avLst/>
          </a:prstGeom>
        </p:spPr>
      </p:pic>
    </p:spTree>
    <p:extLst>
      <p:ext uri="{BB962C8B-B14F-4D97-AF65-F5344CB8AC3E}">
        <p14:creationId xmlns:p14="http://schemas.microsoft.com/office/powerpoint/2010/main" val="27236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60E550-459A-4C76-8D95-2B05DBFCD652}"/>
              </a:ext>
            </a:extLst>
          </p:cNvPr>
          <p:cNvSpPr>
            <a:spLocks noGrp="1"/>
          </p:cNvSpPr>
          <p:nvPr>
            <p:ph type="title"/>
          </p:nvPr>
        </p:nvSpPr>
        <p:spPr/>
        <p:txBody>
          <a:bodyPr>
            <a:normAutofit fontScale="90000"/>
          </a:bodyPr>
          <a:lstStyle/>
          <a:p>
            <a:r>
              <a:rPr lang="en-US" b="1" dirty="0"/>
              <a:t>What products, services and support does the company offer?</a:t>
            </a:r>
            <a:endParaRPr lang="it-IT" b="1" dirty="0"/>
          </a:p>
        </p:txBody>
      </p:sp>
      <p:sp>
        <p:nvSpPr>
          <p:cNvPr id="3" name="Segnaposto contenuto 2">
            <a:extLst>
              <a:ext uri="{FF2B5EF4-FFF2-40B4-BE49-F238E27FC236}">
                <a16:creationId xmlns:a16="http://schemas.microsoft.com/office/drawing/2014/main" id="{85B17E72-C538-4D4D-A7E6-EEAB3261905E}"/>
              </a:ext>
            </a:extLst>
          </p:cNvPr>
          <p:cNvSpPr>
            <a:spLocks noGrp="1"/>
          </p:cNvSpPr>
          <p:nvPr>
            <p:ph idx="1"/>
          </p:nvPr>
        </p:nvSpPr>
        <p:spPr>
          <a:xfrm>
            <a:off x="538555" y="3179298"/>
            <a:ext cx="10820400" cy="4024125"/>
          </a:xfrm>
        </p:spPr>
        <p:txBody>
          <a:bodyPr/>
          <a:lstStyle/>
          <a:p>
            <a:pPr marL="0" indent="0">
              <a:lnSpc>
                <a:spcPct val="100000"/>
              </a:lnSpc>
              <a:buNone/>
            </a:pPr>
            <a:r>
              <a:rPr lang="en-US" dirty="0"/>
              <a:t>This company operates with the goal of recycle wastes for a circular use (paper production from natural scratch), in order to create </a:t>
            </a:r>
          </a:p>
          <a:p>
            <a:pPr marL="0" indent="0">
              <a:lnSpc>
                <a:spcPct val="100000"/>
              </a:lnSpc>
              <a:buNone/>
            </a:pPr>
            <a:r>
              <a:rPr lang="en-US" dirty="0"/>
              <a:t>graphics innovations through the use of recycled natural </a:t>
            </a:r>
          </a:p>
          <a:p>
            <a:pPr marL="0" indent="0">
              <a:lnSpc>
                <a:spcPct val="100000"/>
              </a:lnSpc>
              <a:buNone/>
            </a:pPr>
            <a:r>
              <a:rPr lang="en-US" dirty="0"/>
              <a:t>raw materials for the packaging of high fashion </a:t>
            </a:r>
          </a:p>
          <a:p>
            <a:pPr marL="0" indent="0">
              <a:lnSpc>
                <a:spcPct val="100000"/>
              </a:lnSpc>
              <a:buNone/>
            </a:pPr>
            <a:r>
              <a:rPr lang="en-US" dirty="0"/>
              <a:t>products; </a:t>
            </a:r>
          </a:p>
          <a:p>
            <a:pPr marL="0" indent="0">
              <a:buNone/>
            </a:pPr>
            <a:r>
              <a:rPr lang="en-US" dirty="0" err="1"/>
              <a:t>ie</a:t>
            </a:r>
            <a:r>
              <a:rPr lang="en-US" dirty="0"/>
              <a:t>. making recycled paper from oranges peels.</a:t>
            </a:r>
          </a:p>
          <a:p>
            <a:pPr marL="0" indent="0">
              <a:buNone/>
            </a:pPr>
            <a:endParaRPr lang="it-IT" dirty="0"/>
          </a:p>
        </p:txBody>
      </p:sp>
      <p:pic>
        <p:nvPicPr>
          <p:cNvPr id="4" name="Immagine 3">
            <a:extLst>
              <a:ext uri="{FF2B5EF4-FFF2-40B4-BE49-F238E27FC236}">
                <a16:creationId xmlns:a16="http://schemas.microsoft.com/office/drawing/2014/main" id="{F11FDFFC-FF54-4C6F-80CA-1251B619867B}"/>
              </a:ext>
            </a:extLst>
          </p:cNvPr>
          <p:cNvPicPr>
            <a:picLocks noChangeAspect="1"/>
          </p:cNvPicPr>
          <p:nvPr/>
        </p:nvPicPr>
        <p:blipFill>
          <a:blip r:embed="rId2"/>
          <a:stretch>
            <a:fillRect/>
          </a:stretch>
        </p:blipFill>
        <p:spPr>
          <a:xfrm>
            <a:off x="8384345" y="4226524"/>
            <a:ext cx="3269100" cy="2233273"/>
          </a:xfrm>
          <a:prstGeom prst="rect">
            <a:avLst/>
          </a:prstGeom>
        </p:spPr>
      </p:pic>
      <p:pic>
        <p:nvPicPr>
          <p:cNvPr id="7" name="Immagine 6">
            <a:extLst>
              <a:ext uri="{FF2B5EF4-FFF2-40B4-BE49-F238E27FC236}">
                <a16:creationId xmlns:a16="http://schemas.microsoft.com/office/drawing/2014/main" id="{C8A490F5-FBA6-4AFE-96E4-755C578AC0FA}"/>
              </a:ext>
            </a:extLst>
          </p:cNvPr>
          <p:cNvPicPr>
            <a:picLocks noChangeAspect="1"/>
          </p:cNvPicPr>
          <p:nvPr/>
        </p:nvPicPr>
        <p:blipFill>
          <a:blip r:embed="rId3"/>
          <a:stretch>
            <a:fillRect/>
          </a:stretch>
        </p:blipFill>
        <p:spPr>
          <a:xfrm>
            <a:off x="1274489" y="1410887"/>
            <a:ext cx="1428607" cy="1471465"/>
          </a:xfrm>
          <a:prstGeom prst="rect">
            <a:avLst/>
          </a:prstGeom>
        </p:spPr>
      </p:pic>
    </p:spTree>
    <p:extLst>
      <p:ext uri="{BB962C8B-B14F-4D97-AF65-F5344CB8AC3E}">
        <p14:creationId xmlns:p14="http://schemas.microsoft.com/office/powerpoint/2010/main" val="1823298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291D29-89CF-464C-B609-851784CD49DF}"/>
              </a:ext>
            </a:extLst>
          </p:cNvPr>
          <p:cNvSpPr>
            <a:spLocks noGrp="1"/>
          </p:cNvSpPr>
          <p:nvPr>
            <p:ph type="title"/>
          </p:nvPr>
        </p:nvSpPr>
        <p:spPr>
          <a:xfrm>
            <a:off x="2768990" y="901532"/>
            <a:ext cx="8610600" cy="1293028"/>
          </a:xfrm>
        </p:spPr>
        <p:txBody>
          <a:bodyPr>
            <a:noAutofit/>
          </a:bodyPr>
          <a:lstStyle/>
          <a:p>
            <a:r>
              <a:rPr lang="it-IT" b="1" dirty="0" err="1"/>
              <a:t>Our</a:t>
            </a:r>
            <a:r>
              <a:rPr lang="it-IT" b="1" dirty="0"/>
              <a:t> opinion…</a:t>
            </a:r>
          </a:p>
        </p:txBody>
      </p:sp>
      <p:sp>
        <p:nvSpPr>
          <p:cNvPr id="3" name="Segnaposto contenuto 2">
            <a:extLst>
              <a:ext uri="{FF2B5EF4-FFF2-40B4-BE49-F238E27FC236}">
                <a16:creationId xmlns:a16="http://schemas.microsoft.com/office/drawing/2014/main" id="{7BA0A770-024B-4860-A7A3-B43BD8893CE7}"/>
              </a:ext>
            </a:extLst>
          </p:cNvPr>
          <p:cNvSpPr>
            <a:spLocks noGrp="1"/>
          </p:cNvSpPr>
          <p:nvPr>
            <p:ph idx="1"/>
          </p:nvPr>
        </p:nvSpPr>
        <p:spPr>
          <a:xfrm>
            <a:off x="685800" y="2194560"/>
            <a:ext cx="10820400" cy="4024125"/>
          </a:xfrm>
        </p:spPr>
        <p:txBody>
          <a:bodyPr>
            <a:normAutofit fontScale="92500" lnSpcReduction="20000"/>
          </a:bodyPr>
          <a:lstStyle/>
          <a:p>
            <a:r>
              <a:rPr lang="en-US" b="1" dirty="0"/>
              <a:t>How do you rate the company's business model?</a:t>
            </a:r>
          </a:p>
          <a:p>
            <a:pPr marL="0" indent="0">
              <a:buNone/>
            </a:pPr>
            <a:r>
              <a:rPr lang="en-US" dirty="0"/>
              <a:t>We think the company’s business model is very good and valuable because in this way we can help the planet with recycling wastes from food to reduce the consume of plastic and paper with a typical use.</a:t>
            </a:r>
          </a:p>
          <a:p>
            <a:pPr marL="0" indent="0">
              <a:buNone/>
            </a:pPr>
            <a:endParaRPr lang="en-US" dirty="0"/>
          </a:p>
          <a:p>
            <a:r>
              <a:rPr lang="en-US" b="1" dirty="0"/>
              <a:t>In your opinion, are there sufficient customers for the company's offer?</a:t>
            </a:r>
          </a:p>
          <a:p>
            <a:pPr marL="0" indent="0">
              <a:buNone/>
            </a:pPr>
            <a:r>
              <a:rPr lang="en-US" dirty="0"/>
              <a:t>According to us, there could be more producers  like this  enterprise, because it isn’t very famous and high fashion brands should use this one model for packaging their products. </a:t>
            </a:r>
          </a:p>
          <a:p>
            <a:pPr marL="0" indent="0">
              <a:buNone/>
            </a:pPr>
            <a:endParaRPr lang="en-US" dirty="0"/>
          </a:p>
          <a:p>
            <a:r>
              <a:rPr lang="en-US" b="1" dirty="0"/>
              <a:t>Would you like to try out the company's offer yourself?</a:t>
            </a:r>
          </a:p>
          <a:p>
            <a:pPr marL="0" indent="0">
              <a:buNone/>
            </a:pPr>
            <a:r>
              <a:rPr lang="en-US" dirty="0"/>
              <a:t>We would like to try this company’s offer because their products seem to be a nice opportunity than plastic one.</a:t>
            </a:r>
          </a:p>
          <a:p>
            <a:pPr marL="0" indent="0">
              <a:buNone/>
            </a:pPr>
            <a:endParaRPr lang="it-IT" b="1" dirty="0"/>
          </a:p>
        </p:txBody>
      </p:sp>
    </p:spTree>
    <p:extLst>
      <p:ext uri="{BB962C8B-B14F-4D97-AF65-F5344CB8AC3E}">
        <p14:creationId xmlns:p14="http://schemas.microsoft.com/office/powerpoint/2010/main" val="3116211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986BA-0204-4E87-9AE9-4EB870A576AF}"/>
              </a:ext>
            </a:extLst>
          </p:cNvPr>
          <p:cNvSpPr>
            <a:spLocks noGrp="1"/>
          </p:cNvSpPr>
          <p:nvPr>
            <p:ph type="title"/>
          </p:nvPr>
        </p:nvSpPr>
        <p:spPr>
          <a:xfrm>
            <a:off x="3134751" y="671903"/>
            <a:ext cx="8610600" cy="1293028"/>
          </a:xfrm>
        </p:spPr>
        <p:txBody>
          <a:bodyPr>
            <a:normAutofit fontScale="90000"/>
          </a:bodyPr>
          <a:lstStyle/>
          <a:p>
            <a:r>
              <a:rPr lang="en-US" b="1" dirty="0"/>
              <a:t>Where do you see further room for improvement for the company's concept? </a:t>
            </a:r>
            <a:endParaRPr lang="it-IT" b="1" dirty="0"/>
          </a:p>
        </p:txBody>
      </p:sp>
      <p:sp>
        <p:nvSpPr>
          <p:cNvPr id="3" name="Segnaposto contenuto 2">
            <a:extLst>
              <a:ext uri="{FF2B5EF4-FFF2-40B4-BE49-F238E27FC236}">
                <a16:creationId xmlns:a16="http://schemas.microsoft.com/office/drawing/2014/main" id="{DFEBF044-B37E-40B0-BD32-D954F6EB663F}"/>
              </a:ext>
            </a:extLst>
          </p:cNvPr>
          <p:cNvSpPr>
            <a:spLocks noGrp="1"/>
          </p:cNvSpPr>
          <p:nvPr>
            <p:ph idx="1"/>
          </p:nvPr>
        </p:nvSpPr>
        <p:spPr>
          <a:xfrm>
            <a:off x="516988" y="2254349"/>
            <a:ext cx="10820400" cy="4024125"/>
          </a:xfrm>
        </p:spPr>
        <p:txBody>
          <a:bodyPr/>
          <a:lstStyle/>
          <a:p>
            <a:pPr marL="0" indent="0">
              <a:buNone/>
            </a:pPr>
            <a:r>
              <a:rPr lang="it-IT" dirty="0" err="1"/>
              <a:t>We</a:t>
            </a:r>
            <a:r>
              <a:rPr lang="it-IT" dirty="0"/>
              <a:t> </a:t>
            </a:r>
            <a:r>
              <a:rPr lang="it-IT" dirty="0" err="1"/>
              <a:t>see</a:t>
            </a:r>
            <a:r>
              <a:rPr lang="it-IT" dirty="0"/>
              <a:t> </a:t>
            </a:r>
            <a:r>
              <a:rPr lang="it-IT" dirty="0" err="1"/>
              <a:t>other</a:t>
            </a:r>
            <a:r>
              <a:rPr lang="it-IT" dirty="0"/>
              <a:t> </a:t>
            </a:r>
            <a:r>
              <a:rPr lang="it-IT" dirty="0" err="1"/>
              <a:t>further</a:t>
            </a:r>
            <a:r>
              <a:rPr lang="it-IT" dirty="0"/>
              <a:t> room in the </a:t>
            </a:r>
            <a:r>
              <a:rPr lang="it-IT" dirty="0" err="1"/>
              <a:t>arts&amp;craft</a:t>
            </a:r>
            <a:r>
              <a:rPr lang="it-IT" dirty="0"/>
              <a:t> </a:t>
            </a:r>
            <a:r>
              <a:rPr lang="it-IT" dirty="0" err="1"/>
              <a:t>sector</a:t>
            </a:r>
            <a:r>
              <a:rPr lang="it-IT" dirty="0"/>
              <a:t>, </a:t>
            </a:r>
            <a:r>
              <a:rPr lang="it-IT" dirty="0" err="1"/>
              <a:t>where</a:t>
            </a:r>
            <a:r>
              <a:rPr lang="it-IT" dirty="0"/>
              <a:t> </a:t>
            </a:r>
            <a:r>
              <a:rPr lang="it-IT" dirty="0" err="1"/>
              <a:t>enterprise</a:t>
            </a:r>
            <a:r>
              <a:rPr lang="it-IT" dirty="0"/>
              <a:t> </a:t>
            </a:r>
            <a:r>
              <a:rPr lang="it-IT" dirty="0" err="1"/>
              <a:t>could</a:t>
            </a:r>
            <a:r>
              <a:rPr lang="it-IT" dirty="0"/>
              <a:t> use </a:t>
            </a:r>
            <a:r>
              <a:rPr lang="it-IT" dirty="0" err="1"/>
              <a:t>recycled</a:t>
            </a:r>
            <a:r>
              <a:rPr lang="it-IT" dirty="0"/>
              <a:t> </a:t>
            </a:r>
            <a:r>
              <a:rPr lang="it-IT" dirty="0" err="1"/>
              <a:t>waste</a:t>
            </a:r>
            <a:r>
              <a:rPr lang="it-IT" dirty="0"/>
              <a:t> for packaging and </a:t>
            </a:r>
            <a:r>
              <a:rPr lang="it-IT" dirty="0" err="1"/>
              <a:t>producing</a:t>
            </a:r>
            <a:r>
              <a:rPr lang="it-IT" dirty="0"/>
              <a:t> </a:t>
            </a:r>
            <a:r>
              <a:rPr lang="it-IT" dirty="0" err="1"/>
              <a:t>materials</a:t>
            </a:r>
            <a:r>
              <a:rPr lang="it-IT" dirty="0"/>
              <a:t>.</a:t>
            </a:r>
          </a:p>
          <a:p>
            <a:pPr marL="0" indent="0">
              <a:buNone/>
            </a:pPr>
            <a:r>
              <a:rPr lang="it-IT" dirty="0" err="1"/>
              <a:t>This</a:t>
            </a:r>
            <a:r>
              <a:rPr lang="it-IT" dirty="0"/>
              <a:t> model of </a:t>
            </a:r>
            <a:r>
              <a:rPr lang="it-IT" dirty="0" err="1"/>
              <a:t>recycling</a:t>
            </a:r>
            <a:r>
              <a:rPr lang="it-IT" dirty="0"/>
              <a:t> </a:t>
            </a:r>
            <a:r>
              <a:rPr lang="it-IT" dirty="0" err="1"/>
              <a:t>could</a:t>
            </a:r>
            <a:r>
              <a:rPr lang="it-IT" dirty="0"/>
              <a:t> </a:t>
            </a:r>
            <a:r>
              <a:rPr lang="it-IT" dirty="0" err="1"/>
              <a:t>also</a:t>
            </a:r>
            <a:r>
              <a:rPr lang="it-IT" dirty="0"/>
              <a:t> be </a:t>
            </a:r>
            <a:r>
              <a:rPr lang="it-IT" dirty="0" err="1"/>
              <a:t>used</a:t>
            </a:r>
            <a:r>
              <a:rPr lang="it-IT" dirty="0"/>
              <a:t> in the food </a:t>
            </a:r>
            <a:r>
              <a:rPr lang="it-IT" dirty="0" err="1"/>
              <a:t>industry</a:t>
            </a:r>
            <a:r>
              <a:rPr lang="it-IT" dirty="0"/>
              <a:t>, </a:t>
            </a:r>
            <a:r>
              <a:rPr lang="it-IT" dirty="0" err="1"/>
              <a:t>where</a:t>
            </a:r>
            <a:r>
              <a:rPr lang="it-IT" dirty="0"/>
              <a:t> </a:t>
            </a:r>
            <a:r>
              <a:rPr lang="it-IT" dirty="0" err="1"/>
              <a:t>lots</a:t>
            </a:r>
            <a:r>
              <a:rPr lang="it-IT" dirty="0"/>
              <a:t> of products are </a:t>
            </a:r>
            <a:r>
              <a:rPr lang="it-IT" dirty="0" err="1"/>
              <a:t>wrapped</a:t>
            </a:r>
            <a:r>
              <a:rPr lang="it-IT" dirty="0"/>
              <a:t> in non-</a:t>
            </a:r>
            <a:r>
              <a:rPr lang="it-IT" dirty="0" err="1"/>
              <a:t>sustainable</a:t>
            </a:r>
            <a:r>
              <a:rPr lang="it-IT" dirty="0"/>
              <a:t> </a:t>
            </a:r>
            <a:r>
              <a:rPr lang="it-IT" dirty="0" err="1"/>
              <a:t>plastic</a:t>
            </a:r>
            <a:r>
              <a:rPr lang="it-IT" dirty="0"/>
              <a:t> and paper, </a:t>
            </a:r>
            <a:r>
              <a:rPr lang="it-IT" dirty="0" err="1"/>
              <a:t>causing</a:t>
            </a:r>
            <a:r>
              <a:rPr lang="it-IT" dirty="0"/>
              <a:t> a </a:t>
            </a:r>
            <a:r>
              <a:rPr lang="it-IT" dirty="0" err="1"/>
              <a:t>damage</a:t>
            </a:r>
            <a:r>
              <a:rPr lang="it-IT" dirty="0"/>
              <a:t> to the </a:t>
            </a:r>
            <a:r>
              <a:rPr lang="it-IT" dirty="0" err="1"/>
              <a:t>environment</a:t>
            </a:r>
            <a:r>
              <a:rPr lang="it-IT" dirty="0"/>
              <a:t>. </a:t>
            </a:r>
          </a:p>
          <a:p>
            <a:pPr marL="0" indent="0">
              <a:buNone/>
            </a:pPr>
            <a:endParaRPr lang="it-IT" dirty="0"/>
          </a:p>
          <a:p>
            <a:pPr marL="0" indent="0">
              <a:buNone/>
            </a:pPr>
            <a:endParaRPr lang="it-IT" dirty="0"/>
          </a:p>
        </p:txBody>
      </p:sp>
      <p:pic>
        <p:nvPicPr>
          <p:cNvPr id="4" name="Immagine 3">
            <a:extLst>
              <a:ext uri="{FF2B5EF4-FFF2-40B4-BE49-F238E27FC236}">
                <a16:creationId xmlns:a16="http://schemas.microsoft.com/office/drawing/2014/main" id="{3209ECAA-4B66-4609-A974-E5D7A95DE6F8}"/>
              </a:ext>
            </a:extLst>
          </p:cNvPr>
          <p:cNvPicPr>
            <a:picLocks noChangeAspect="1"/>
          </p:cNvPicPr>
          <p:nvPr/>
        </p:nvPicPr>
        <p:blipFill rotWithShape="1">
          <a:blip r:embed="rId2"/>
          <a:srcRect t="-2723" b="18406"/>
          <a:stretch/>
        </p:blipFill>
        <p:spPr>
          <a:xfrm>
            <a:off x="2403232" y="3977640"/>
            <a:ext cx="2082747" cy="2634175"/>
          </a:xfrm>
          <a:prstGeom prst="rect">
            <a:avLst/>
          </a:prstGeom>
        </p:spPr>
      </p:pic>
      <p:sp>
        <p:nvSpPr>
          <p:cNvPr id="5" name="Freccia a destra 4">
            <a:extLst>
              <a:ext uri="{FF2B5EF4-FFF2-40B4-BE49-F238E27FC236}">
                <a16:creationId xmlns:a16="http://schemas.microsoft.com/office/drawing/2014/main" id="{6633EFBA-8AD9-45D1-8BF9-078DA43A2050}"/>
              </a:ext>
            </a:extLst>
          </p:cNvPr>
          <p:cNvSpPr/>
          <p:nvPr/>
        </p:nvSpPr>
        <p:spPr>
          <a:xfrm>
            <a:off x="5050302" y="5050302"/>
            <a:ext cx="1420836" cy="647113"/>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6DB73832-91E4-4037-BF7E-1312D113874B}"/>
              </a:ext>
            </a:extLst>
          </p:cNvPr>
          <p:cNvPicPr>
            <a:picLocks noChangeAspect="1"/>
          </p:cNvPicPr>
          <p:nvPr/>
        </p:nvPicPr>
        <p:blipFill>
          <a:blip r:embed="rId3"/>
          <a:stretch>
            <a:fillRect/>
          </a:stretch>
        </p:blipFill>
        <p:spPr>
          <a:xfrm>
            <a:off x="7035462" y="4009421"/>
            <a:ext cx="1992678" cy="2489853"/>
          </a:xfrm>
          <a:prstGeom prst="rect">
            <a:avLst/>
          </a:prstGeom>
        </p:spPr>
      </p:pic>
    </p:spTree>
    <p:extLst>
      <p:ext uri="{BB962C8B-B14F-4D97-AF65-F5344CB8AC3E}">
        <p14:creationId xmlns:p14="http://schemas.microsoft.com/office/powerpoint/2010/main" val="754479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D1D32B-BAAB-428F-BA36-4F2D64BFCDEF}"/>
              </a:ext>
            </a:extLst>
          </p:cNvPr>
          <p:cNvSpPr>
            <a:spLocks noGrp="1"/>
          </p:cNvSpPr>
          <p:nvPr>
            <p:ph type="title"/>
          </p:nvPr>
        </p:nvSpPr>
        <p:spPr>
          <a:xfrm>
            <a:off x="2895600" y="1397419"/>
            <a:ext cx="8610600" cy="1293028"/>
          </a:xfrm>
        </p:spPr>
        <p:txBody>
          <a:bodyPr>
            <a:noAutofit/>
          </a:bodyPr>
          <a:lstStyle/>
          <a:p>
            <a:r>
              <a:rPr lang="en-US" sz="3200" b="1" dirty="0"/>
              <a:t>What recommendations would you make to the management </a:t>
            </a:r>
            <a:br>
              <a:rPr lang="en-US" sz="3200" b="1" dirty="0"/>
            </a:br>
            <a:r>
              <a:rPr lang="en-US" sz="3200" b="1" dirty="0"/>
              <a:t>on how they should</a:t>
            </a:r>
            <a:br>
              <a:rPr lang="en-US" sz="3200" b="1" dirty="0"/>
            </a:br>
            <a:r>
              <a:rPr lang="en-US" sz="3200" b="1" dirty="0"/>
              <a:t>further develop the company?</a:t>
            </a:r>
            <a:endParaRPr lang="it-IT" sz="3200" b="1" dirty="0"/>
          </a:p>
        </p:txBody>
      </p:sp>
      <p:sp>
        <p:nvSpPr>
          <p:cNvPr id="3" name="Segnaposto contenuto 2">
            <a:extLst>
              <a:ext uri="{FF2B5EF4-FFF2-40B4-BE49-F238E27FC236}">
                <a16:creationId xmlns:a16="http://schemas.microsoft.com/office/drawing/2014/main" id="{D0ABCFA8-8411-4FCD-BCA5-E4EAF8EA9349}"/>
              </a:ext>
            </a:extLst>
          </p:cNvPr>
          <p:cNvSpPr>
            <a:spLocks noGrp="1"/>
          </p:cNvSpPr>
          <p:nvPr>
            <p:ph idx="1"/>
          </p:nvPr>
        </p:nvSpPr>
        <p:spPr>
          <a:xfrm>
            <a:off x="685800" y="3429000"/>
            <a:ext cx="10820400" cy="4024125"/>
          </a:xfrm>
        </p:spPr>
        <p:txBody>
          <a:bodyPr/>
          <a:lstStyle/>
          <a:p>
            <a:pPr marL="0" indent="0">
              <a:buNone/>
            </a:pPr>
            <a:r>
              <a:rPr lang="it-IT" dirty="0"/>
              <a:t>A </a:t>
            </a:r>
            <a:r>
              <a:rPr lang="it-IT" dirty="0" err="1"/>
              <a:t>recommendation</a:t>
            </a:r>
            <a:r>
              <a:rPr lang="it-IT" dirty="0"/>
              <a:t> </a:t>
            </a:r>
            <a:r>
              <a:rPr lang="it-IT" dirty="0" err="1"/>
              <a:t>could</a:t>
            </a:r>
            <a:r>
              <a:rPr lang="it-IT" dirty="0"/>
              <a:t> be </a:t>
            </a:r>
            <a:r>
              <a:rPr lang="it-IT" dirty="0" err="1"/>
              <a:t>proposing</a:t>
            </a:r>
            <a:r>
              <a:rPr lang="it-IT" dirty="0"/>
              <a:t> to the </a:t>
            </a:r>
            <a:r>
              <a:rPr lang="it-IT" dirty="0" err="1"/>
              <a:t>most</a:t>
            </a:r>
            <a:r>
              <a:rPr lang="it-IT" dirty="0"/>
              <a:t> </a:t>
            </a:r>
            <a:r>
              <a:rPr lang="it-IT" dirty="0" err="1"/>
              <a:t>importants</a:t>
            </a:r>
            <a:r>
              <a:rPr lang="it-IT" dirty="0"/>
              <a:t> food and </a:t>
            </a:r>
            <a:r>
              <a:rPr lang="it-IT" dirty="0" err="1"/>
              <a:t>craftsmanship</a:t>
            </a:r>
            <a:r>
              <a:rPr lang="it-IT" dirty="0"/>
              <a:t> producers a new </a:t>
            </a:r>
            <a:r>
              <a:rPr lang="it-IT" dirty="0" err="1"/>
              <a:t>convenient</a:t>
            </a:r>
            <a:r>
              <a:rPr lang="it-IT" dirty="0"/>
              <a:t> and </a:t>
            </a:r>
            <a:r>
              <a:rPr lang="it-IT" dirty="0" err="1"/>
              <a:t>sustainable</a:t>
            </a:r>
            <a:r>
              <a:rPr lang="it-IT" dirty="0"/>
              <a:t> way for </a:t>
            </a:r>
            <a:r>
              <a:rPr lang="it-IT" dirty="0" err="1"/>
              <a:t>their</a:t>
            </a:r>
            <a:r>
              <a:rPr lang="it-IT" dirty="0"/>
              <a:t> packaging, so </a:t>
            </a:r>
            <a:r>
              <a:rPr lang="it-IT" dirty="0" err="1"/>
              <a:t>lots</a:t>
            </a:r>
            <a:r>
              <a:rPr lang="it-IT" dirty="0"/>
              <a:t> of </a:t>
            </a:r>
            <a:r>
              <a:rPr lang="it-IT" dirty="0" err="1"/>
              <a:t>waste</a:t>
            </a:r>
            <a:r>
              <a:rPr lang="it-IT" dirty="0"/>
              <a:t> and use of </a:t>
            </a:r>
            <a:r>
              <a:rPr lang="it-IT" dirty="0" err="1"/>
              <a:t>raw</a:t>
            </a:r>
            <a:r>
              <a:rPr lang="it-IT" dirty="0"/>
              <a:t> </a:t>
            </a:r>
            <a:r>
              <a:rPr lang="it-IT" dirty="0" err="1"/>
              <a:t>materials</a:t>
            </a:r>
            <a:r>
              <a:rPr lang="it-IT" dirty="0"/>
              <a:t> </a:t>
            </a:r>
            <a:r>
              <a:rPr lang="it-IT" dirty="0" err="1"/>
              <a:t>will</a:t>
            </a:r>
            <a:r>
              <a:rPr lang="it-IT" dirty="0"/>
              <a:t> be </a:t>
            </a:r>
            <a:r>
              <a:rPr lang="it-IT" dirty="0" err="1"/>
              <a:t>reduced</a:t>
            </a:r>
            <a:r>
              <a:rPr lang="it-IT" dirty="0"/>
              <a:t> in a </a:t>
            </a:r>
            <a:r>
              <a:rPr lang="it-IT" dirty="0" err="1"/>
              <a:t>shorter</a:t>
            </a:r>
            <a:r>
              <a:rPr lang="it-IT" dirty="0"/>
              <a:t> time.</a:t>
            </a:r>
          </a:p>
        </p:txBody>
      </p:sp>
    </p:spTree>
    <p:extLst>
      <p:ext uri="{BB962C8B-B14F-4D97-AF65-F5344CB8AC3E}">
        <p14:creationId xmlns:p14="http://schemas.microsoft.com/office/powerpoint/2010/main" val="3236523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79CD64-64E1-40F6-A076-08A78F434EAD}"/>
              </a:ext>
            </a:extLst>
          </p:cNvPr>
          <p:cNvSpPr>
            <a:spLocks noGrp="1"/>
          </p:cNvSpPr>
          <p:nvPr>
            <p:ph type="ctrTitle"/>
          </p:nvPr>
        </p:nvSpPr>
        <p:spPr>
          <a:xfrm>
            <a:off x="1371600" y="495110"/>
            <a:ext cx="9448800" cy="1825096"/>
          </a:xfrm>
        </p:spPr>
        <p:txBody>
          <a:bodyPr/>
          <a:lstStyle/>
          <a:p>
            <a:pPr algn="ctr"/>
            <a:r>
              <a:rPr lang="it-IT" dirty="0"/>
              <a:t>THANK YOU!</a:t>
            </a:r>
          </a:p>
        </p:txBody>
      </p:sp>
      <p:sp>
        <p:nvSpPr>
          <p:cNvPr id="3" name="Sottotitolo 2">
            <a:extLst>
              <a:ext uri="{FF2B5EF4-FFF2-40B4-BE49-F238E27FC236}">
                <a16:creationId xmlns:a16="http://schemas.microsoft.com/office/drawing/2014/main" id="{EF34F86E-7D75-4F5E-8206-CA776E885682}"/>
              </a:ext>
            </a:extLst>
          </p:cNvPr>
          <p:cNvSpPr>
            <a:spLocks noGrp="1"/>
          </p:cNvSpPr>
          <p:nvPr>
            <p:ph type="subTitle" idx="1"/>
          </p:nvPr>
        </p:nvSpPr>
        <p:spPr>
          <a:xfrm>
            <a:off x="1371600" y="2743200"/>
            <a:ext cx="9448800" cy="685800"/>
          </a:xfrm>
        </p:spPr>
        <p:txBody>
          <a:bodyPr>
            <a:noAutofit/>
          </a:bodyPr>
          <a:lstStyle/>
          <a:p>
            <a:r>
              <a:rPr lang="it-IT" sz="3200" dirty="0"/>
              <a:t>Elisabetta Presti</a:t>
            </a:r>
          </a:p>
          <a:p>
            <a:r>
              <a:rPr lang="it-IT" sz="3200" dirty="0"/>
              <a:t>Chiara Mescuglio</a:t>
            </a:r>
          </a:p>
          <a:p>
            <a:r>
              <a:rPr lang="it-IT" sz="3200" dirty="0"/>
              <a:t>Matteo Mariani</a:t>
            </a:r>
          </a:p>
          <a:p>
            <a:r>
              <a:rPr lang="it-IT" sz="3200" dirty="0"/>
              <a:t>4BSA</a:t>
            </a:r>
          </a:p>
        </p:txBody>
      </p:sp>
    </p:spTree>
    <p:extLst>
      <p:ext uri="{BB962C8B-B14F-4D97-AF65-F5344CB8AC3E}">
        <p14:creationId xmlns:p14="http://schemas.microsoft.com/office/powerpoint/2010/main" val="1219147357"/>
      </p:ext>
    </p:extLst>
  </p:cSld>
  <p:clrMapOvr>
    <a:masterClrMapping/>
  </p:clrMapOvr>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TM04033937[[fn=Scia di vapore]]</Template>
  <TotalTime>83</TotalTime>
  <Words>366</Words>
  <Application>Microsoft Office PowerPoint</Application>
  <PresentationFormat>Widescreen</PresentationFormat>
  <Paragraphs>35</Paragraphs>
  <Slides>7</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Arial</vt:lpstr>
      <vt:lpstr>Calibri</vt:lpstr>
      <vt:lpstr>Century Gothic</vt:lpstr>
      <vt:lpstr>Kristen ITC</vt:lpstr>
      <vt:lpstr>Scia di vapore</vt:lpstr>
      <vt:lpstr>Analysis of circular economy</vt:lpstr>
      <vt:lpstr>What is the company’s business model and how does it contribute to the circular economy?</vt:lpstr>
      <vt:lpstr>What products, services and support does the company offer?</vt:lpstr>
      <vt:lpstr>Our opinion…</vt:lpstr>
      <vt:lpstr>Where do you see further room for improvement for the company's concept? </vt:lpstr>
      <vt:lpstr>What recommendations would you make to the management  on how they should further develop the company?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circular economy</dc:title>
  <dc:creator>chiara mescuglio</dc:creator>
  <cp:lastModifiedBy>chiara mescuglio</cp:lastModifiedBy>
  <cp:revision>4</cp:revision>
  <dcterms:created xsi:type="dcterms:W3CDTF">2021-11-29T08:35:04Z</dcterms:created>
  <dcterms:modified xsi:type="dcterms:W3CDTF">2021-12-03T12:12:05Z</dcterms:modified>
</cp:coreProperties>
</file>