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>
        <p:scale>
          <a:sx n="55" d="100"/>
          <a:sy n="55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40D8E-A99E-426D-85CC-173A8C90B0DA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32BF36A-C4DC-46D9-AB89-4D04E74E379D}">
      <dgm:prSet/>
      <dgm:spPr/>
      <dgm:t>
        <a:bodyPr/>
        <a:lstStyle/>
        <a:p>
          <a:r>
            <a:rPr lang="it-IT"/>
            <a:t>E.ON.com works in the field of energy transition to renewable energy.</a:t>
          </a:r>
          <a:endParaRPr lang="en-US"/>
        </a:p>
      </dgm:t>
    </dgm:pt>
    <dgm:pt modelId="{61F978E2-B8A8-4AE9-927F-082B349E6E55}" type="parTrans" cxnId="{2295EE14-8C1D-4BDB-9259-A99C1385E36C}">
      <dgm:prSet/>
      <dgm:spPr/>
      <dgm:t>
        <a:bodyPr/>
        <a:lstStyle/>
        <a:p>
          <a:endParaRPr lang="en-US"/>
        </a:p>
      </dgm:t>
    </dgm:pt>
    <dgm:pt modelId="{F86D7AC1-4ABA-4AFD-8D01-E076490C22F0}" type="sibTrans" cxnId="{2295EE14-8C1D-4BDB-9259-A99C1385E36C}">
      <dgm:prSet/>
      <dgm:spPr/>
      <dgm:t>
        <a:bodyPr/>
        <a:lstStyle/>
        <a:p>
          <a:endParaRPr lang="en-US"/>
        </a:p>
      </dgm:t>
    </dgm:pt>
    <dgm:pt modelId="{9C835276-E634-421A-8BAF-B18582B6481F}">
      <dgm:prSet/>
      <dgm:spPr/>
      <dgm:t>
        <a:bodyPr/>
        <a:lstStyle/>
        <a:p>
          <a:r>
            <a:rPr lang="it-IT" dirty="0" err="1"/>
            <a:t>Laying</a:t>
          </a:r>
          <a:r>
            <a:rPr lang="it-IT" dirty="0"/>
            <a:t> the </a:t>
          </a:r>
          <a:r>
            <a:rPr lang="it-IT" dirty="0" err="1"/>
            <a:t>groundwork</a:t>
          </a:r>
          <a:r>
            <a:rPr lang="it-IT" dirty="0"/>
            <a:t> for a </a:t>
          </a:r>
          <a:r>
            <a:rPr lang="it-IT" dirty="0" err="1"/>
            <a:t>succesful</a:t>
          </a:r>
          <a:r>
            <a:rPr lang="it-IT" dirty="0"/>
            <a:t> </a:t>
          </a:r>
          <a:r>
            <a:rPr lang="it-IT" dirty="0" err="1"/>
            <a:t>development</a:t>
          </a:r>
          <a:r>
            <a:rPr lang="it-IT" dirty="0"/>
            <a:t> </a:t>
          </a:r>
          <a:r>
            <a:rPr lang="it-IT" dirty="0" err="1"/>
            <a:t>towards</a:t>
          </a:r>
          <a:r>
            <a:rPr lang="it-IT" dirty="0"/>
            <a:t> a zero-</a:t>
          </a:r>
          <a:r>
            <a:rPr lang="it-IT" dirty="0" err="1"/>
            <a:t>emission</a:t>
          </a:r>
          <a:r>
            <a:rPr lang="it-IT" dirty="0"/>
            <a:t> society</a:t>
          </a:r>
          <a:endParaRPr lang="en-US" dirty="0"/>
        </a:p>
      </dgm:t>
    </dgm:pt>
    <dgm:pt modelId="{660FBC9F-76F4-4CCF-9520-5CAA55245B9C}" type="parTrans" cxnId="{0632BB54-838C-490B-BD57-0EA175C8DF8E}">
      <dgm:prSet/>
      <dgm:spPr/>
      <dgm:t>
        <a:bodyPr/>
        <a:lstStyle/>
        <a:p>
          <a:endParaRPr lang="en-US"/>
        </a:p>
      </dgm:t>
    </dgm:pt>
    <dgm:pt modelId="{C34B0B12-C9B5-4A49-9618-F75137EFCF16}" type="sibTrans" cxnId="{0632BB54-838C-490B-BD57-0EA175C8DF8E}">
      <dgm:prSet/>
      <dgm:spPr/>
      <dgm:t>
        <a:bodyPr/>
        <a:lstStyle/>
        <a:p>
          <a:endParaRPr lang="en-US"/>
        </a:p>
      </dgm:t>
    </dgm:pt>
    <dgm:pt modelId="{0C893F9D-2CAA-4E73-AD3B-B0EABC639F19}">
      <dgm:prSet/>
      <dgm:spPr/>
      <dgm:t>
        <a:bodyPr/>
        <a:lstStyle/>
        <a:p>
          <a:r>
            <a:rPr lang="it-IT"/>
            <a:t>Providing people and communities to take advantage of the sustainable energy tools and solutions that not only fit their daily needs, but also dramatically reduce their impact on the envirorment</a:t>
          </a:r>
          <a:endParaRPr lang="en-US"/>
        </a:p>
      </dgm:t>
    </dgm:pt>
    <dgm:pt modelId="{A9D055C5-CFFF-4A96-BA8F-641CF22363AF}" type="parTrans" cxnId="{3EA7770F-FCEA-40A8-8F2C-B26D7E8FC2EB}">
      <dgm:prSet/>
      <dgm:spPr/>
      <dgm:t>
        <a:bodyPr/>
        <a:lstStyle/>
        <a:p>
          <a:endParaRPr lang="en-US"/>
        </a:p>
      </dgm:t>
    </dgm:pt>
    <dgm:pt modelId="{78369C7C-E4F3-423E-A9FC-66CF8EB3528B}" type="sibTrans" cxnId="{3EA7770F-FCEA-40A8-8F2C-B26D7E8FC2EB}">
      <dgm:prSet/>
      <dgm:spPr/>
      <dgm:t>
        <a:bodyPr/>
        <a:lstStyle/>
        <a:p>
          <a:endParaRPr lang="en-US"/>
        </a:p>
      </dgm:t>
    </dgm:pt>
    <dgm:pt modelId="{4EC60C74-A2C7-4E7A-9B21-4AAF799A58A1}" type="pres">
      <dgm:prSet presAssocID="{D4340D8E-A99E-426D-85CC-173A8C90B0DA}" presName="vert0" presStyleCnt="0">
        <dgm:presLayoutVars>
          <dgm:dir/>
          <dgm:animOne val="branch"/>
          <dgm:animLvl val="lvl"/>
        </dgm:presLayoutVars>
      </dgm:prSet>
      <dgm:spPr/>
    </dgm:pt>
    <dgm:pt modelId="{B44A0FF0-61CF-472A-951D-4B413DE50DAF}" type="pres">
      <dgm:prSet presAssocID="{032BF36A-C4DC-46D9-AB89-4D04E74E379D}" presName="thickLine" presStyleLbl="alignNode1" presStyleIdx="0" presStyleCnt="3"/>
      <dgm:spPr/>
    </dgm:pt>
    <dgm:pt modelId="{0441436B-89B2-4900-883D-8A2A7117D221}" type="pres">
      <dgm:prSet presAssocID="{032BF36A-C4DC-46D9-AB89-4D04E74E379D}" presName="horz1" presStyleCnt="0"/>
      <dgm:spPr/>
    </dgm:pt>
    <dgm:pt modelId="{25A50E9D-3093-4737-B884-858FB5773C1C}" type="pres">
      <dgm:prSet presAssocID="{032BF36A-C4DC-46D9-AB89-4D04E74E379D}" presName="tx1" presStyleLbl="revTx" presStyleIdx="0" presStyleCnt="3"/>
      <dgm:spPr/>
    </dgm:pt>
    <dgm:pt modelId="{F612E515-83C3-43FC-93C2-00D75A9EBAA4}" type="pres">
      <dgm:prSet presAssocID="{032BF36A-C4DC-46D9-AB89-4D04E74E379D}" presName="vert1" presStyleCnt="0"/>
      <dgm:spPr/>
    </dgm:pt>
    <dgm:pt modelId="{F41FB58F-7E5B-4167-94B1-2FEB1CB0B8DF}" type="pres">
      <dgm:prSet presAssocID="{9C835276-E634-421A-8BAF-B18582B6481F}" presName="thickLine" presStyleLbl="alignNode1" presStyleIdx="1" presStyleCnt="3"/>
      <dgm:spPr/>
    </dgm:pt>
    <dgm:pt modelId="{1940477F-1546-44D8-8D7D-C544B793A889}" type="pres">
      <dgm:prSet presAssocID="{9C835276-E634-421A-8BAF-B18582B6481F}" presName="horz1" presStyleCnt="0"/>
      <dgm:spPr/>
    </dgm:pt>
    <dgm:pt modelId="{DD8A8C7B-273B-4A97-A5B1-DDAB000E4677}" type="pres">
      <dgm:prSet presAssocID="{9C835276-E634-421A-8BAF-B18582B6481F}" presName="tx1" presStyleLbl="revTx" presStyleIdx="1" presStyleCnt="3"/>
      <dgm:spPr/>
    </dgm:pt>
    <dgm:pt modelId="{236EAE5A-D584-46F6-B96C-05C9D3282D24}" type="pres">
      <dgm:prSet presAssocID="{9C835276-E634-421A-8BAF-B18582B6481F}" presName="vert1" presStyleCnt="0"/>
      <dgm:spPr/>
    </dgm:pt>
    <dgm:pt modelId="{622F4800-0AA3-457D-BC2F-A1F049830673}" type="pres">
      <dgm:prSet presAssocID="{0C893F9D-2CAA-4E73-AD3B-B0EABC639F19}" presName="thickLine" presStyleLbl="alignNode1" presStyleIdx="2" presStyleCnt="3"/>
      <dgm:spPr/>
    </dgm:pt>
    <dgm:pt modelId="{4484029F-48D4-4E01-A4A1-FE8BEE1DEB58}" type="pres">
      <dgm:prSet presAssocID="{0C893F9D-2CAA-4E73-AD3B-B0EABC639F19}" presName="horz1" presStyleCnt="0"/>
      <dgm:spPr/>
    </dgm:pt>
    <dgm:pt modelId="{1DEBAB7F-0BC5-4190-8EF7-11F4DE955702}" type="pres">
      <dgm:prSet presAssocID="{0C893F9D-2CAA-4E73-AD3B-B0EABC639F19}" presName="tx1" presStyleLbl="revTx" presStyleIdx="2" presStyleCnt="3"/>
      <dgm:spPr/>
    </dgm:pt>
    <dgm:pt modelId="{07D546AB-0B85-4D6F-AA32-B35EC37FA72F}" type="pres">
      <dgm:prSet presAssocID="{0C893F9D-2CAA-4E73-AD3B-B0EABC639F19}" presName="vert1" presStyleCnt="0"/>
      <dgm:spPr/>
    </dgm:pt>
  </dgm:ptLst>
  <dgm:cxnLst>
    <dgm:cxn modelId="{3EA7770F-FCEA-40A8-8F2C-B26D7E8FC2EB}" srcId="{D4340D8E-A99E-426D-85CC-173A8C90B0DA}" destId="{0C893F9D-2CAA-4E73-AD3B-B0EABC639F19}" srcOrd="2" destOrd="0" parTransId="{A9D055C5-CFFF-4A96-BA8F-641CF22363AF}" sibTransId="{78369C7C-E4F3-423E-A9FC-66CF8EB3528B}"/>
    <dgm:cxn modelId="{71F59510-1DD1-46A0-AA56-20FBC5480A48}" type="presOf" srcId="{9C835276-E634-421A-8BAF-B18582B6481F}" destId="{DD8A8C7B-273B-4A97-A5B1-DDAB000E4677}" srcOrd="0" destOrd="0" presId="urn:microsoft.com/office/officeart/2008/layout/LinedList"/>
    <dgm:cxn modelId="{2295EE14-8C1D-4BDB-9259-A99C1385E36C}" srcId="{D4340D8E-A99E-426D-85CC-173A8C90B0DA}" destId="{032BF36A-C4DC-46D9-AB89-4D04E74E379D}" srcOrd="0" destOrd="0" parTransId="{61F978E2-B8A8-4AE9-927F-082B349E6E55}" sibTransId="{F86D7AC1-4ABA-4AFD-8D01-E076490C22F0}"/>
    <dgm:cxn modelId="{0632BB54-838C-490B-BD57-0EA175C8DF8E}" srcId="{D4340D8E-A99E-426D-85CC-173A8C90B0DA}" destId="{9C835276-E634-421A-8BAF-B18582B6481F}" srcOrd="1" destOrd="0" parTransId="{660FBC9F-76F4-4CCF-9520-5CAA55245B9C}" sibTransId="{C34B0B12-C9B5-4A49-9618-F75137EFCF16}"/>
    <dgm:cxn modelId="{22F647A1-832A-4555-AA08-AE36B7E7E0F7}" type="presOf" srcId="{032BF36A-C4DC-46D9-AB89-4D04E74E379D}" destId="{25A50E9D-3093-4737-B884-858FB5773C1C}" srcOrd="0" destOrd="0" presId="urn:microsoft.com/office/officeart/2008/layout/LinedList"/>
    <dgm:cxn modelId="{BF2D7CAE-FA95-4929-8904-7E81CBF43900}" type="presOf" srcId="{D4340D8E-A99E-426D-85CC-173A8C90B0DA}" destId="{4EC60C74-A2C7-4E7A-9B21-4AAF799A58A1}" srcOrd="0" destOrd="0" presId="urn:microsoft.com/office/officeart/2008/layout/LinedList"/>
    <dgm:cxn modelId="{EA8214B4-3C24-4FC5-AC2C-0B549DE37E2B}" type="presOf" srcId="{0C893F9D-2CAA-4E73-AD3B-B0EABC639F19}" destId="{1DEBAB7F-0BC5-4190-8EF7-11F4DE955702}" srcOrd="0" destOrd="0" presId="urn:microsoft.com/office/officeart/2008/layout/LinedList"/>
    <dgm:cxn modelId="{A0A0EFB5-099B-4417-A037-3989F3A1C7EC}" type="presParOf" srcId="{4EC60C74-A2C7-4E7A-9B21-4AAF799A58A1}" destId="{B44A0FF0-61CF-472A-951D-4B413DE50DAF}" srcOrd="0" destOrd="0" presId="urn:microsoft.com/office/officeart/2008/layout/LinedList"/>
    <dgm:cxn modelId="{E4CF6AE3-25D6-4591-88D3-9129D07033C4}" type="presParOf" srcId="{4EC60C74-A2C7-4E7A-9B21-4AAF799A58A1}" destId="{0441436B-89B2-4900-883D-8A2A7117D221}" srcOrd="1" destOrd="0" presId="urn:microsoft.com/office/officeart/2008/layout/LinedList"/>
    <dgm:cxn modelId="{B77B3714-0BA3-45D6-90B2-7C05E2C78E43}" type="presParOf" srcId="{0441436B-89B2-4900-883D-8A2A7117D221}" destId="{25A50E9D-3093-4737-B884-858FB5773C1C}" srcOrd="0" destOrd="0" presId="urn:microsoft.com/office/officeart/2008/layout/LinedList"/>
    <dgm:cxn modelId="{5F347398-601F-410F-AC61-E29C021F0873}" type="presParOf" srcId="{0441436B-89B2-4900-883D-8A2A7117D221}" destId="{F612E515-83C3-43FC-93C2-00D75A9EBAA4}" srcOrd="1" destOrd="0" presId="urn:microsoft.com/office/officeart/2008/layout/LinedList"/>
    <dgm:cxn modelId="{2C79C541-FDB7-41ED-BCA8-484C8F3780F8}" type="presParOf" srcId="{4EC60C74-A2C7-4E7A-9B21-4AAF799A58A1}" destId="{F41FB58F-7E5B-4167-94B1-2FEB1CB0B8DF}" srcOrd="2" destOrd="0" presId="urn:microsoft.com/office/officeart/2008/layout/LinedList"/>
    <dgm:cxn modelId="{ECBF71C8-F252-4816-8907-1BEA0A0F075B}" type="presParOf" srcId="{4EC60C74-A2C7-4E7A-9B21-4AAF799A58A1}" destId="{1940477F-1546-44D8-8D7D-C544B793A889}" srcOrd="3" destOrd="0" presId="urn:microsoft.com/office/officeart/2008/layout/LinedList"/>
    <dgm:cxn modelId="{590B5A77-48DB-485F-9B1A-9ED8B2A1DAEF}" type="presParOf" srcId="{1940477F-1546-44D8-8D7D-C544B793A889}" destId="{DD8A8C7B-273B-4A97-A5B1-DDAB000E4677}" srcOrd="0" destOrd="0" presId="urn:microsoft.com/office/officeart/2008/layout/LinedList"/>
    <dgm:cxn modelId="{0EB1688B-36C2-4AB4-9834-5C7936B245B6}" type="presParOf" srcId="{1940477F-1546-44D8-8D7D-C544B793A889}" destId="{236EAE5A-D584-46F6-B96C-05C9D3282D24}" srcOrd="1" destOrd="0" presId="urn:microsoft.com/office/officeart/2008/layout/LinedList"/>
    <dgm:cxn modelId="{1233D202-48F3-4B85-8611-D783D4439D70}" type="presParOf" srcId="{4EC60C74-A2C7-4E7A-9B21-4AAF799A58A1}" destId="{622F4800-0AA3-457D-BC2F-A1F049830673}" srcOrd="4" destOrd="0" presId="urn:microsoft.com/office/officeart/2008/layout/LinedList"/>
    <dgm:cxn modelId="{C4CA307E-2B95-4EFC-9A25-1EA8AF259A4D}" type="presParOf" srcId="{4EC60C74-A2C7-4E7A-9B21-4AAF799A58A1}" destId="{4484029F-48D4-4E01-A4A1-FE8BEE1DEB58}" srcOrd="5" destOrd="0" presId="urn:microsoft.com/office/officeart/2008/layout/LinedList"/>
    <dgm:cxn modelId="{2F9E7BBF-2483-40C2-9FA3-CF408A5B7007}" type="presParOf" srcId="{4484029F-48D4-4E01-A4A1-FE8BEE1DEB58}" destId="{1DEBAB7F-0BC5-4190-8EF7-11F4DE955702}" srcOrd="0" destOrd="0" presId="urn:microsoft.com/office/officeart/2008/layout/LinedList"/>
    <dgm:cxn modelId="{AFCE2870-B1BE-4512-9F5D-F583FBCEB86D}" type="presParOf" srcId="{4484029F-48D4-4E01-A4A1-FE8BEE1DEB58}" destId="{07D546AB-0B85-4D6F-AA32-B35EC37FA7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A0FF0-61CF-472A-951D-4B413DE50DAF}">
      <dsp:nvSpPr>
        <dsp:cNvPr id="0" name=""/>
        <dsp:cNvSpPr/>
      </dsp:nvSpPr>
      <dsp:spPr>
        <a:xfrm>
          <a:off x="0" y="1197"/>
          <a:ext cx="748541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A50E9D-3093-4737-B884-858FB5773C1C}">
      <dsp:nvSpPr>
        <dsp:cNvPr id="0" name=""/>
        <dsp:cNvSpPr/>
      </dsp:nvSpPr>
      <dsp:spPr>
        <a:xfrm>
          <a:off x="0" y="1197"/>
          <a:ext cx="7485413" cy="816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E.ON.com works in the field of energy transition to renewable energy.</a:t>
          </a:r>
          <a:endParaRPr lang="en-US" sz="1600" kern="1200"/>
        </a:p>
      </dsp:txBody>
      <dsp:txXfrm>
        <a:off x="0" y="1197"/>
        <a:ext cx="7485413" cy="816763"/>
      </dsp:txXfrm>
    </dsp:sp>
    <dsp:sp modelId="{F41FB58F-7E5B-4167-94B1-2FEB1CB0B8DF}">
      <dsp:nvSpPr>
        <dsp:cNvPr id="0" name=""/>
        <dsp:cNvSpPr/>
      </dsp:nvSpPr>
      <dsp:spPr>
        <a:xfrm>
          <a:off x="0" y="817961"/>
          <a:ext cx="748541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8A8C7B-273B-4A97-A5B1-DDAB000E4677}">
      <dsp:nvSpPr>
        <dsp:cNvPr id="0" name=""/>
        <dsp:cNvSpPr/>
      </dsp:nvSpPr>
      <dsp:spPr>
        <a:xfrm>
          <a:off x="0" y="817961"/>
          <a:ext cx="7485413" cy="816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Laying</a:t>
          </a:r>
          <a:r>
            <a:rPr lang="it-IT" sz="1600" kern="1200" dirty="0"/>
            <a:t> the </a:t>
          </a:r>
          <a:r>
            <a:rPr lang="it-IT" sz="1600" kern="1200" dirty="0" err="1"/>
            <a:t>groundwork</a:t>
          </a:r>
          <a:r>
            <a:rPr lang="it-IT" sz="1600" kern="1200" dirty="0"/>
            <a:t> for a </a:t>
          </a:r>
          <a:r>
            <a:rPr lang="it-IT" sz="1600" kern="1200" dirty="0" err="1"/>
            <a:t>succesful</a:t>
          </a:r>
          <a:r>
            <a:rPr lang="it-IT" sz="1600" kern="1200" dirty="0"/>
            <a:t> </a:t>
          </a:r>
          <a:r>
            <a:rPr lang="it-IT" sz="1600" kern="1200" dirty="0" err="1"/>
            <a:t>development</a:t>
          </a:r>
          <a:r>
            <a:rPr lang="it-IT" sz="1600" kern="1200" dirty="0"/>
            <a:t> </a:t>
          </a:r>
          <a:r>
            <a:rPr lang="it-IT" sz="1600" kern="1200" dirty="0" err="1"/>
            <a:t>towards</a:t>
          </a:r>
          <a:r>
            <a:rPr lang="it-IT" sz="1600" kern="1200" dirty="0"/>
            <a:t> a zero-</a:t>
          </a:r>
          <a:r>
            <a:rPr lang="it-IT" sz="1600" kern="1200" dirty="0" err="1"/>
            <a:t>emission</a:t>
          </a:r>
          <a:r>
            <a:rPr lang="it-IT" sz="1600" kern="1200" dirty="0"/>
            <a:t> society</a:t>
          </a:r>
          <a:endParaRPr lang="en-US" sz="1600" kern="1200" dirty="0"/>
        </a:p>
      </dsp:txBody>
      <dsp:txXfrm>
        <a:off x="0" y="817961"/>
        <a:ext cx="7485413" cy="816763"/>
      </dsp:txXfrm>
    </dsp:sp>
    <dsp:sp modelId="{622F4800-0AA3-457D-BC2F-A1F049830673}">
      <dsp:nvSpPr>
        <dsp:cNvPr id="0" name=""/>
        <dsp:cNvSpPr/>
      </dsp:nvSpPr>
      <dsp:spPr>
        <a:xfrm>
          <a:off x="0" y="1634725"/>
          <a:ext cx="748541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EBAB7F-0BC5-4190-8EF7-11F4DE955702}">
      <dsp:nvSpPr>
        <dsp:cNvPr id="0" name=""/>
        <dsp:cNvSpPr/>
      </dsp:nvSpPr>
      <dsp:spPr>
        <a:xfrm>
          <a:off x="0" y="1634725"/>
          <a:ext cx="7485413" cy="816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Providing people and communities to take advantage of the sustainable energy tools and solutions that not only fit their daily needs, but also dramatically reduce their impact on the envirorment</a:t>
          </a:r>
          <a:endParaRPr lang="en-US" sz="1600" kern="1200"/>
        </a:p>
      </dsp:txBody>
      <dsp:txXfrm>
        <a:off x="0" y="1634725"/>
        <a:ext cx="7485413" cy="816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02B3B-CB08-4E0C-B3A4-F78AF2496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1F14B7-D9B6-4CB4-8076-7D84835E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1210B0-280E-4AC1-89B1-5E3F19FB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1F85EE-D5EF-48D0-AB97-4B42193B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7F3ADB-4EE6-45F6-8FC0-1140F58E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9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F1459-AE72-45F0-B4AE-6B40ED75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4A88F7-A99C-4728-84EE-D97D2E525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0D4111-8828-4285-A028-67B7914D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72DCFB-2B21-4D5E-BEA1-C6CFC00C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3BC0EE-36DE-4F97-BB50-32176541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98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2006031-20FD-4EF8-A719-57B1FE416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D14149-D94A-4831-8E92-059F7875A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F23B3E-F6BA-4435-AA24-4E6FAD0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5BC9E6-0CB7-476A-84ED-0E14ADA1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26B918-7409-424F-A4CE-5C3ED992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0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9308A-DF78-4558-95DA-57B9BA3E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B7EDF9-EE01-4519-8AA9-9E9A5355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B6BA31-E286-4DE8-A636-2F10FF4D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69B52-CB8B-4A39-9CB8-1CA85EAB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87E74-F0DC-48DB-B6CE-7C74267C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57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E55A6-4DD6-4F95-821C-C1BC374E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84523F-BD55-4439-81A1-25B94BD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68F98-B7AB-49AB-852D-260D8C58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704FFE-3126-4640-A033-EF222C02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81AE2-6F57-484F-BB75-05BDF4B9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2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24DE6-239D-4F23-A2F4-E730F68C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5A06A-9D91-4D71-933B-2A04977D7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E6ED33-B538-4DD6-AAA6-BF9C26FF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EBFBAE-BB13-4B80-A516-D4E61D30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D11040-2E5B-4365-88F8-EA64B291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F98B4B-4737-4347-86D1-85BFDC9C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74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88920-DF0B-4F58-9856-F0CD33A1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AEC330-F3E9-4536-95C9-240CC00C3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DDFEE-4910-4C2C-9BB2-FE9A53CD3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7CDC6F-0566-4407-ACC4-C69805C48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6E413B-8617-4853-A815-4993DA543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6AFEBA-5D91-47B2-ABAF-3D4468E4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C4447C-C92D-4733-8FD5-AF825785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D80A2C-5763-4BF8-90D0-29413D99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45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388CD-63C9-4E1D-B741-B242A083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6D2017-1842-44FB-9420-FF73D969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6496F9-080A-4626-BA04-CDF2281E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DC1FBF-A21C-4290-B8EF-9C42CE5C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0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A6887C-53DC-430A-8A89-2488204A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8B6CA2-5608-446F-BE16-261AFF61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303F61-6C22-457B-8481-2A72097B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23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CA3585-3125-47C0-A863-E45979D9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445E4-5F5E-4B69-8F1E-15AB7D90E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FAB6E0-56B0-47BC-8106-6BE33F65F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1DE747-8C64-4F6F-92AE-8D79F3DF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D41752-BD15-4DFA-8D71-5D194F22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63FC4-B2ED-4472-8C7C-2138EADB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5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C5DFC-2C8E-4133-BBC3-921AB766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6247EE-3B2C-4EAC-8A0A-0E208D961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47DAE-FCF2-41C8-82A2-D45D1584D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05F7FE-78A4-4621-A408-A3159CFC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654C74-26A8-48A1-B83C-92F3406E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6EDCD3-7EB2-4F49-B8C7-5E8B10F6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38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E6751D-1298-4130-8843-6071521A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A55104-98C6-4622-9DEF-B72A968F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E71CA5-E8D8-40F6-A70D-7952DA4F9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886D-8EA9-4B30-BFA8-8743664C0FCB}" type="datetimeFigureOut">
              <a:rPr lang="it-IT" smtClean="0"/>
              <a:t>07/12/21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9227B1-0580-4D0D-BF61-9D0E6068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E895E-EB91-44E8-9D4D-1A966768F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2803-7855-4F7B-A281-8C032CCE2C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0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7F4661-3361-4D6B-9300-CBE2576DD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929" y="3008273"/>
            <a:ext cx="10632728" cy="1167342"/>
          </a:xfrm>
        </p:spPr>
        <p:txBody>
          <a:bodyPr anchor="b">
            <a:normAutofit fontScale="90000"/>
          </a:bodyPr>
          <a:lstStyle/>
          <a:p>
            <a:r>
              <a:rPr lang="it-IT" sz="4000" dirty="0">
                <a:solidFill>
                  <a:schemeClr val="tx2"/>
                </a:solidFill>
              </a:rPr>
              <a:t> E.ON.COM</a:t>
            </a:r>
            <a:br>
              <a:rPr lang="it-IT" sz="4000" dirty="0">
                <a:solidFill>
                  <a:schemeClr val="tx2"/>
                </a:solidFill>
              </a:rPr>
            </a:br>
            <a:r>
              <a:rPr lang="it-IT" sz="4000" dirty="0" err="1">
                <a:solidFill>
                  <a:schemeClr val="tx2"/>
                </a:solidFill>
              </a:rPr>
              <a:t>https</a:t>
            </a:r>
            <a:r>
              <a:rPr lang="it-IT" sz="4000" dirty="0">
                <a:solidFill>
                  <a:schemeClr val="tx2"/>
                </a:solidFill>
              </a:rPr>
              <a:t>://</a:t>
            </a:r>
            <a:r>
              <a:rPr lang="it-IT" sz="4000" dirty="0" err="1">
                <a:solidFill>
                  <a:schemeClr val="tx2"/>
                </a:solidFill>
              </a:rPr>
              <a:t>www.eon-energia.com</a:t>
            </a:r>
            <a:r>
              <a:rPr lang="it-IT" sz="4000" dirty="0">
                <a:solidFill>
                  <a:schemeClr val="tx2"/>
                </a:solidFill>
              </a:rPr>
              <a:t>/</a:t>
            </a:r>
            <a:r>
              <a:rPr lang="it-IT" sz="4000" dirty="0" err="1">
                <a:solidFill>
                  <a:schemeClr val="tx2"/>
                </a:solidFill>
              </a:rPr>
              <a:t>chi-siamo.html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E9D09A-C519-45A3-8415-39115D175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261" y="4171528"/>
            <a:ext cx="9242617" cy="1523216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ANALYSIS OF A START-UP CONNECTED WITH THE CIRCULAR ECONOMY MADE BY:</a:t>
            </a:r>
          </a:p>
          <a:p>
            <a:r>
              <a:rPr lang="it-IT" sz="2000" dirty="0">
                <a:solidFill>
                  <a:schemeClr val="tx2"/>
                </a:solidFill>
              </a:rPr>
              <a:t>FLAVIO PEPE, DANIELE COLAVITO, DANIELE LAUDADIO,</a:t>
            </a:r>
          </a:p>
          <a:p>
            <a:r>
              <a:rPr lang="it-IT" sz="2000" dirty="0">
                <a:solidFill>
                  <a:schemeClr val="tx2"/>
                </a:solidFill>
              </a:rPr>
              <a:t>ITES DE VITI DE MARCO, TRIGGIANO, BARI-ITALY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1DF68385-32EE-4710-B238-79E94228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66" y="320231"/>
            <a:ext cx="7091416" cy="28365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0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E29D16-5261-4FB2-9BD5-CDC572A9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ABOUT E.ON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172D2F-9C9A-44C5-8A83-E8C4F7CB7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it-IT" sz="2000" dirty="0"/>
              <a:t>E.ON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b="1" dirty="0"/>
              <a:t>a </a:t>
            </a:r>
            <a:r>
              <a:rPr lang="it-IT" sz="2000" b="1" dirty="0" err="1"/>
              <a:t>platform</a:t>
            </a:r>
            <a:r>
              <a:rPr lang="it-IT" sz="2000" b="1" dirty="0"/>
              <a:t> for innovative </a:t>
            </a:r>
            <a:r>
              <a:rPr lang="it-IT" sz="2000" b="1" dirty="0" err="1"/>
              <a:t>energy</a:t>
            </a:r>
            <a:r>
              <a:rPr lang="it-IT" sz="2000" b="1" dirty="0"/>
              <a:t> </a:t>
            </a:r>
            <a:r>
              <a:rPr lang="it-IT" sz="2000" b="1" dirty="0" err="1"/>
              <a:t>solutions</a:t>
            </a:r>
            <a:r>
              <a:rPr lang="it-IT" sz="2000" dirty="0"/>
              <a:t>, </a:t>
            </a:r>
            <a:r>
              <a:rPr lang="it-IT" sz="2000" dirty="0" err="1"/>
              <a:t>committed</a:t>
            </a:r>
            <a:r>
              <a:rPr lang="it-IT" sz="2000" dirty="0"/>
              <a:t> to a </a:t>
            </a:r>
            <a:r>
              <a:rPr lang="it-IT" sz="2000" dirty="0" err="1"/>
              <a:t>low</a:t>
            </a:r>
            <a:r>
              <a:rPr lang="it-IT" sz="2000" dirty="0"/>
              <a:t>-carbon </a:t>
            </a:r>
            <a:r>
              <a:rPr lang="it-IT" sz="2000" dirty="0" err="1"/>
              <a:t>energy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takes</a:t>
            </a:r>
            <a:r>
              <a:rPr lang="it-IT" sz="2000" dirty="0"/>
              <a:t> maximum </a:t>
            </a:r>
            <a:r>
              <a:rPr lang="it-IT" sz="2000" dirty="0" err="1"/>
              <a:t>advantage</a:t>
            </a:r>
            <a:r>
              <a:rPr lang="it-IT" sz="2000" dirty="0"/>
              <a:t> of </a:t>
            </a:r>
            <a:r>
              <a:rPr lang="it-IT" sz="2000" dirty="0" err="1"/>
              <a:t>renewable</a:t>
            </a:r>
            <a:r>
              <a:rPr lang="it-IT" sz="2000" dirty="0"/>
              <a:t> </a:t>
            </a:r>
            <a:r>
              <a:rPr lang="it-IT" sz="2000" dirty="0" err="1"/>
              <a:t>sources</a:t>
            </a:r>
            <a:r>
              <a:rPr lang="it-IT" sz="2000" dirty="0"/>
              <a:t>. </a:t>
            </a:r>
          </a:p>
          <a:p>
            <a:r>
              <a:rPr lang="it-IT" sz="2000" dirty="0"/>
              <a:t>E.ON </a:t>
            </a:r>
            <a:r>
              <a:rPr lang="it-IT" sz="2000" dirty="0" err="1"/>
              <a:t>connects</a:t>
            </a:r>
            <a:r>
              <a:rPr lang="it-IT" sz="2000" dirty="0"/>
              <a:t> consumers with </a:t>
            </a:r>
            <a:r>
              <a:rPr lang="it-IT" sz="2000" dirty="0" err="1"/>
              <a:t>renewable</a:t>
            </a:r>
            <a:r>
              <a:rPr lang="it-IT" sz="2000" dirty="0"/>
              <a:t> </a:t>
            </a:r>
            <a:r>
              <a:rPr lang="it-IT" sz="2000" dirty="0" err="1"/>
              <a:t>energy</a:t>
            </a:r>
            <a:r>
              <a:rPr lang="it-IT" sz="2000" dirty="0"/>
              <a:t> </a:t>
            </a:r>
            <a:r>
              <a:rPr lang="it-IT" sz="2000" dirty="0" err="1"/>
              <a:t>producers</a:t>
            </a:r>
            <a:r>
              <a:rPr lang="it-IT" sz="2000" dirty="0"/>
              <a:t>. </a:t>
            </a:r>
          </a:p>
          <a:p>
            <a:r>
              <a:rPr lang="it-IT" sz="2000" dirty="0"/>
              <a:t>E.ON </a:t>
            </a:r>
            <a:r>
              <a:rPr lang="it-IT" sz="2000" dirty="0" err="1"/>
              <a:t>provides</a:t>
            </a:r>
            <a:r>
              <a:rPr lang="it-IT" sz="2000" dirty="0"/>
              <a:t> the </a:t>
            </a:r>
            <a:r>
              <a:rPr lang="it-IT" sz="2000" dirty="0" err="1"/>
              <a:t>backbone</a:t>
            </a:r>
            <a:r>
              <a:rPr lang="it-IT" sz="2000" dirty="0"/>
              <a:t> for </a:t>
            </a:r>
            <a:r>
              <a:rPr lang="it-IT" sz="2000" dirty="0" err="1"/>
              <a:t>sustainable</a:t>
            </a:r>
            <a:r>
              <a:rPr lang="it-IT" sz="2000" dirty="0"/>
              <a:t>, </a:t>
            </a:r>
            <a:r>
              <a:rPr lang="it-IT" sz="2000" dirty="0" err="1"/>
              <a:t>low</a:t>
            </a:r>
            <a:r>
              <a:rPr lang="it-IT" sz="2000" dirty="0"/>
              <a:t>-carbon e-</a:t>
            </a:r>
            <a:r>
              <a:rPr lang="it-IT" sz="2000" dirty="0" err="1"/>
              <a:t>mobility</a:t>
            </a:r>
            <a:r>
              <a:rPr lang="it-IT" sz="20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D3DF03-4112-4AB0-90F8-B62B04C07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3" r="-2" b="102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0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2CA32-476F-413B-BE57-1DC44C4D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/>
              <a:t>E.ON’S BUSINESS MODEL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C188F4-E855-4ABE-A4D3-32FA4F782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4" b="3845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DD691-9A39-495F-9738-04FE63FD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it-IT" sz="1800" dirty="0"/>
              <a:t>E.ON </a:t>
            </a:r>
            <a:r>
              <a:rPr lang="it-IT" sz="1800" dirty="0" err="1"/>
              <a:t>deals</a:t>
            </a:r>
            <a:r>
              <a:rPr lang="it-IT" sz="1800" dirty="0"/>
              <a:t> with the </a:t>
            </a:r>
            <a:r>
              <a:rPr lang="it-IT" sz="1800" dirty="0" err="1"/>
              <a:t>energy</a:t>
            </a:r>
            <a:r>
              <a:rPr lang="it-IT" sz="1800" dirty="0"/>
              <a:t> </a:t>
            </a:r>
            <a:r>
              <a:rPr lang="it-IT" sz="1800" dirty="0" err="1"/>
              <a:t>transitions</a:t>
            </a:r>
            <a:r>
              <a:rPr lang="it-IT" sz="1800" dirty="0"/>
              <a:t>, so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sustainable</a:t>
            </a:r>
            <a:r>
              <a:rPr lang="it-IT" sz="1800" dirty="0"/>
              <a:t> </a:t>
            </a:r>
            <a:r>
              <a:rPr lang="it-IT" sz="1800" dirty="0" err="1"/>
              <a:t>energy</a:t>
            </a:r>
            <a:r>
              <a:rPr lang="it-IT" sz="1800" dirty="0"/>
              <a:t> can be </a:t>
            </a:r>
            <a:r>
              <a:rPr lang="it-IT" sz="1800" dirty="0" err="1"/>
              <a:t>available</a:t>
            </a:r>
            <a:r>
              <a:rPr lang="it-IT" sz="1800" dirty="0"/>
              <a:t> to </a:t>
            </a:r>
            <a:r>
              <a:rPr lang="it-IT" sz="1800" dirty="0" err="1"/>
              <a:t>everyone</a:t>
            </a:r>
            <a:r>
              <a:rPr lang="it-IT" sz="1800" dirty="0"/>
              <a:t>.</a:t>
            </a:r>
          </a:p>
          <a:p>
            <a:r>
              <a:rPr lang="it-IT" sz="1800" dirty="0"/>
              <a:t>E.ON </a:t>
            </a:r>
            <a:r>
              <a:rPr lang="it-IT" sz="1800" dirty="0" err="1"/>
              <a:t>acts</a:t>
            </a:r>
            <a:r>
              <a:rPr lang="it-IT" sz="1800" dirty="0"/>
              <a:t> in </a:t>
            </a:r>
            <a:r>
              <a:rPr lang="it-IT" sz="1800" dirty="0" err="1"/>
              <a:t>harmony</a:t>
            </a:r>
            <a:r>
              <a:rPr lang="it-IT" sz="1800" dirty="0"/>
              <a:t> with </a:t>
            </a:r>
            <a:r>
              <a:rPr lang="it-IT" sz="1800" dirty="0" err="1"/>
              <a:t>natural</a:t>
            </a:r>
            <a:r>
              <a:rPr lang="it-IT" sz="1800" dirty="0"/>
              <a:t> </a:t>
            </a:r>
            <a:r>
              <a:rPr lang="it-IT" sz="1800" dirty="0" err="1"/>
              <a:t>resources</a:t>
            </a:r>
            <a:r>
              <a:rPr lang="it-IT" sz="1800" dirty="0"/>
              <a:t> and global </a:t>
            </a:r>
            <a:r>
              <a:rPr lang="it-IT" sz="1800" dirty="0" err="1"/>
              <a:t>climate</a:t>
            </a:r>
            <a:r>
              <a:rPr lang="it-IT" sz="1800" dirty="0"/>
              <a:t>. </a:t>
            </a:r>
          </a:p>
          <a:p>
            <a:r>
              <a:rPr lang="it-IT" sz="1800" dirty="0" err="1"/>
              <a:t>Thanks</a:t>
            </a:r>
            <a:r>
              <a:rPr lang="it-IT" sz="1800" dirty="0"/>
              <a:t> to </a:t>
            </a:r>
            <a:r>
              <a:rPr lang="it-IT" sz="1800" dirty="0" err="1"/>
              <a:t>their</a:t>
            </a:r>
            <a:r>
              <a:rPr lang="it-IT" sz="1800" dirty="0"/>
              <a:t>  </a:t>
            </a:r>
            <a:r>
              <a:rPr lang="it-IT" sz="1800" b="1" dirty="0"/>
              <a:t>business </a:t>
            </a:r>
            <a:r>
              <a:rPr lang="it-IT" sz="1800" b="1" dirty="0" err="1"/>
              <a:t>responsibly</a:t>
            </a:r>
            <a:r>
              <a:rPr lang="it-IT" sz="1800" b="1" dirty="0"/>
              <a:t> and </a:t>
            </a:r>
            <a:r>
              <a:rPr lang="it-IT" sz="1800" b="1" dirty="0" err="1"/>
              <a:t>sustainably</a:t>
            </a:r>
            <a:r>
              <a:rPr lang="it-IT" sz="1800" b="1" dirty="0"/>
              <a:t> </a:t>
            </a:r>
            <a:r>
              <a:rPr lang="it-IT" sz="1800" dirty="0" err="1"/>
              <a:t>they</a:t>
            </a:r>
            <a:r>
              <a:rPr lang="it-IT" sz="1800" dirty="0"/>
              <a:t> create </a:t>
            </a:r>
            <a:r>
              <a:rPr lang="it-IT" sz="1800" dirty="0" err="1"/>
              <a:t>added</a:t>
            </a:r>
            <a:r>
              <a:rPr lang="it-IT" sz="1800" dirty="0"/>
              <a:t> </a:t>
            </a:r>
            <a:r>
              <a:rPr lang="it-IT" sz="1800" dirty="0" err="1"/>
              <a:t>value</a:t>
            </a:r>
            <a:r>
              <a:rPr lang="it-IT" sz="1800" dirty="0"/>
              <a:t> for </a:t>
            </a:r>
            <a:r>
              <a:rPr lang="it-IT" sz="1800" dirty="0" err="1"/>
              <a:t>all-costumers</a:t>
            </a:r>
            <a:r>
              <a:rPr lang="it-IT" sz="1800" dirty="0"/>
              <a:t>, </a:t>
            </a:r>
            <a:r>
              <a:rPr lang="it-IT" sz="1800" dirty="0" err="1"/>
              <a:t>employees</a:t>
            </a:r>
            <a:r>
              <a:rPr lang="it-IT" sz="1800" dirty="0"/>
              <a:t>, </a:t>
            </a:r>
            <a:r>
              <a:rPr lang="it-IT" sz="1800" dirty="0" err="1"/>
              <a:t>shareholders</a:t>
            </a:r>
            <a:r>
              <a:rPr lang="it-IT" sz="1800" dirty="0"/>
              <a:t>, business </a:t>
            </a:r>
            <a:r>
              <a:rPr lang="it-IT" sz="1800" dirty="0" err="1"/>
              <a:t>partners</a:t>
            </a:r>
            <a:r>
              <a:rPr lang="it-IT" sz="1800" dirty="0"/>
              <a:t> and the </a:t>
            </a:r>
            <a:r>
              <a:rPr lang="it-IT" sz="1800" dirty="0" err="1"/>
              <a:t>envirorment</a:t>
            </a:r>
            <a:r>
              <a:rPr lang="it-IT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6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5A30A-F3FE-483E-82B7-7A22DEE8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/>
              <a:t>Products, services and support offerd by e.on</a:t>
            </a:r>
          </a:p>
        </p:txBody>
      </p:sp>
      <p:pic>
        <p:nvPicPr>
          <p:cNvPr id="6" name="Immagine 5" descr="Immagine che contiene cielo, esterni, persona, giallo&#10;&#10;Descrizione generata automaticamente">
            <a:extLst>
              <a:ext uri="{FF2B5EF4-FFF2-40B4-BE49-F238E27FC236}">
                <a16:creationId xmlns:a16="http://schemas.microsoft.com/office/drawing/2014/main" id="{77661F97-421B-4BE5-A17B-BC8A382EA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53" b="4898"/>
          <a:stretch/>
        </p:blipFill>
        <p:spPr>
          <a:xfrm>
            <a:off x="20" y="42246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77E7E99-8321-4518-912C-5D7B86C25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05148"/>
              </p:ext>
            </p:extLst>
          </p:nvPr>
        </p:nvGraphicFramePr>
        <p:xfrm>
          <a:off x="4223982" y="3752850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426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46B36-65D1-4C14-BA9D-F73CE476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it-IT" sz="3700" err="1"/>
              <a:t>Costumers</a:t>
            </a:r>
            <a:r>
              <a:rPr lang="it-IT" sz="3700"/>
              <a:t>’ points for the </a:t>
            </a:r>
            <a:r>
              <a:rPr lang="it-IT" sz="3700" err="1"/>
              <a:t>E.ON’s</a:t>
            </a:r>
            <a:r>
              <a:rPr lang="it-IT" sz="3700"/>
              <a:t> </a:t>
            </a:r>
            <a:r>
              <a:rPr lang="it-IT" sz="3700" err="1"/>
              <a:t>offer</a:t>
            </a:r>
            <a:endParaRPr lang="it-IT" sz="37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2FE154-7168-414F-B144-FD1C9BBB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en-US" sz="2000" dirty="0"/>
              <a:t>Costumers show excellent reviews of E.ON’s Smart meters!</a:t>
            </a:r>
          </a:p>
          <a:p>
            <a:r>
              <a:rPr lang="it-IT" sz="2000" dirty="0"/>
              <a:t>For </a:t>
            </a:r>
            <a:r>
              <a:rPr lang="it-IT" sz="2000" dirty="0" err="1"/>
              <a:t>us</a:t>
            </a:r>
            <a:r>
              <a:rPr lang="it-IT" sz="2000" dirty="0"/>
              <a:t> in </a:t>
            </a:r>
            <a:r>
              <a:rPr lang="it-IT" sz="2000" dirty="0" err="1"/>
              <a:t>this</a:t>
            </a:r>
            <a:r>
              <a:rPr lang="it-IT" sz="2000" dirty="0"/>
              <a:t> company </a:t>
            </a: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people</a:t>
            </a:r>
            <a:r>
              <a:rPr lang="it-IT" sz="2000" dirty="0"/>
              <a:t> </a:t>
            </a:r>
            <a:r>
              <a:rPr lang="it-IT" sz="2000" dirty="0" err="1"/>
              <a:t>involved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clients or </a:t>
            </a:r>
            <a:r>
              <a:rPr lang="it-IT" sz="2000" dirty="0" err="1"/>
              <a:t>stakeholders</a:t>
            </a:r>
            <a:r>
              <a:rPr lang="it-IT" sz="2000" dirty="0"/>
              <a:t>. </a:t>
            </a:r>
            <a:r>
              <a:rPr lang="it-IT" sz="2000" dirty="0" err="1"/>
              <a:t>Anyway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could</a:t>
            </a:r>
            <a:r>
              <a:rPr lang="it-IT" sz="2000" dirty="0"/>
              <a:t> do </a:t>
            </a:r>
            <a:r>
              <a:rPr lang="it-IT" sz="2000" dirty="0" err="1"/>
              <a:t>better</a:t>
            </a:r>
            <a:r>
              <a:rPr lang="it-IT" sz="2000" dirty="0"/>
              <a:t> by </a:t>
            </a:r>
            <a:r>
              <a:rPr lang="it-IT" sz="2000" dirty="0" err="1"/>
              <a:t>reaching</a:t>
            </a:r>
            <a:r>
              <a:rPr lang="it-IT" sz="2000" dirty="0"/>
              <a:t> more clients with a </a:t>
            </a:r>
            <a:r>
              <a:rPr lang="it-IT" sz="2000" dirty="0" err="1"/>
              <a:t>catching</a:t>
            </a:r>
            <a:r>
              <a:rPr lang="it-IT" sz="2000" dirty="0"/>
              <a:t> and more </a:t>
            </a:r>
            <a:r>
              <a:rPr lang="it-IT" sz="2000" dirty="0" err="1"/>
              <a:t>effective</a:t>
            </a:r>
            <a:r>
              <a:rPr lang="it-IT" sz="2000" dirty="0"/>
              <a:t> advertising </a:t>
            </a:r>
            <a:r>
              <a:rPr lang="it-IT" sz="2000" dirty="0" err="1"/>
              <a:t>campaign</a:t>
            </a:r>
            <a:r>
              <a:rPr lang="it-IT" sz="2000" dirty="0"/>
              <a:t>.</a:t>
            </a:r>
          </a:p>
          <a:p>
            <a:endParaRPr lang="it-IT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DDCD46-F8B0-4EF8-B621-16D79A40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373280"/>
            <a:ext cx="6019331" cy="41081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9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3CB745-7796-4884-9CB0-0ED1F30B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 dirty="0" err="1"/>
              <a:t>Further</a:t>
            </a:r>
            <a:r>
              <a:rPr lang="it-IT" sz="3600" dirty="0"/>
              <a:t> </a:t>
            </a:r>
            <a:r>
              <a:rPr lang="it-IT" sz="3600" dirty="0" err="1"/>
              <a:t>improvements</a:t>
            </a:r>
            <a:r>
              <a:rPr lang="it-IT" sz="3600" dirty="0"/>
              <a:t> on </a:t>
            </a:r>
            <a:r>
              <a:rPr lang="it-IT" sz="3600" dirty="0" err="1"/>
              <a:t>e.on.com</a:t>
            </a:r>
            <a:r>
              <a:rPr lang="it-IT" sz="3600" dirty="0"/>
              <a:t> business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0D8544-EF2A-4F0C-AEE0-84F0DABC7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/>
              <a:t>E.ON provides different tariffs in different countries.</a:t>
            </a:r>
          </a:p>
          <a:p>
            <a:pPr marL="0" indent="0">
              <a:buNone/>
            </a:pPr>
            <a:r>
              <a:rPr lang="it-IT" sz="2000"/>
              <a:t>Competitors are better advertised and known in a number of countries, i.e. Italy.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4DB4CF7C-2CBC-4AE3-9ECF-3ED57F53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13028"/>
            <a:ext cx="6253212" cy="35017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8063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319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 E.ON.COM https://www.eon-energia.com/chi-siamo.html</vt:lpstr>
      <vt:lpstr>ABOUT E.ON</vt:lpstr>
      <vt:lpstr>E.ON’S BUSINESS MODEL</vt:lpstr>
      <vt:lpstr>Products, services and support offerd by e.on</vt:lpstr>
      <vt:lpstr>Costumers’ points for the E.ON’s offer</vt:lpstr>
      <vt:lpstr>Further improvements on e.on.com business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EON</dc:title>
  <dc:creator>Utente</dc:creator>
  <cp:lastModifiedBy>Microsoft Office User</cp:lastModifiedBy>
  <cp:revision>8</cp:revision>
  <dcterms:created xsi:type="dcterms:W3CDTF">2021-11-22T14:07:05Z</dcterms:created>
  <dcterms:modified xsi:type="dcterms:W3CDTF">2021-12-07T10:17:21Z</dcterms:modified>
</cp:coreProperties>
</file>