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119" t="0" r="9232" b="0"/>
          <a:stretch>
            <a:fillRect/>
          </a:stretch>
        </p:blipFill>
        <p:spPr>
          <a:xfrm flipH="false" flipV="false" rot="0">
            <a:off x="1414744" y="1877101"/>
            <a:ext cx="8294897" cy="6532798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565496" y="4723694"/>
            <a:ext cx="19418992" cy="1334954"/>
          </a:xfrm>
          <a:prstGeom prst="rect">
            <a:avLst/>
          </a:prstGeom>
          <a:solidFill>
            <a:srgbClr val="5D7963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27479" t="6332" r="1222" b="0"/>
          <a:stretch>
            <a:fillRect/>
          </a:stretch>
        </p:blipFill>
        <p:spPr>
          <a:xfrm flipH="false" flipV="false" rot="0">
            <a:off x="1414744" y="1767788"/>
            <a:ext cx="8294897" cy="72467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35625" r="0" b="3163"/>
          <a:stretch>
            <a:fillRect/>
          </a:stretch>
        </p:blipFill>
        <p:spPr>
          <a:xfrm flipH="false" flipV="false" rot="0">
            <a:off x="1581685" y="4477494"/>
            <a:ext cx="7961015" cy="182735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7455080" y="1877101"/>
            <a:ext cx="13007137" cy="7735397"/>
            <a:chOff x="0" y="0"/>
            <a:chExt cx="17342849" cy="1031386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47650"/>
              <a:ext cx="17342849" cy="7351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11000">
                  <a:solidFill>
                    <a:srgbClr val="5D7963"/>
                  </a:solidFill>
                  <a:latin typeface="Aileron Heavy Bold"/>
                </a:rPr>
                <a:t>WASTE </a:t>
              </a:r>
            </a:p>
            <a:p>
              <a:pPr algn="ctr">
                <a:lnSpc>
                  <a:spcPts val="10560"/>
                </a:lnSpc>
              </a:pPr>
              <a:r>
                <a:rPr lang="en-US" sz="11000">
                  <a:solidFill>
                    <a:srgbClr val="5D7963"/>
                  </a:solidFill>
                  <a:latin typeface="Aileron Heavy Bold"/>
                </a:rPr>
                <a:t>CARPET </a:t>
              </a:r>
            </a:p>
            <a:p>
              <a:pPr algn="ctr">
                <a:lnSpc>
                  <a:spcPts val="10560"/>
                </a:lnSpc>
              </a:pPr>
              <a:r>
                <a:rPr lang="en-US" sz="11000">
                  <a:solidFill>
                    <a:srgbClr val="FFFFFF"/>
                  </a:solidFill>
                  <a:latin typeface="Aileron Heavy Bold"/>
                </a:rPr>
                <a:t>RECYCLING</a:t>
              </a:r>
              <a:r>
                <a:rPr lang="en-US" sz="11000">
                  <a:solidFill>
                    <a:srgbClr val="5D7963"/>
                  </a:solidFill>
                  <a:latin typeface="Aileron Heavy Bold"/>
                </a:rPr>
                <a:t> PROGRAM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7859654"/>
              <a:ext cx="17342849" cy="24542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65507" y="7282704"/>
            <a:ext cx="7986284" cy="1731849"/>
            <a:chOff x="0" y="0"/>
            <a:chExt cx="10648379" cy="230913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85725"/>
              <a:ext cx="10648379" cy="893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05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920046"/>
              <a:ext cx="10648379" cy="1389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76"/>
                </a:lnSpc>
              </a:pPr>
              <a:r>
                <a:rPr lang="en-US" sz="2851" spc="28">
                  <a:solidFill>
                    <a:srgbClr val="5D7963"/>
                  </a:solidFill>
                  <a:latin typeface="Aileron Regular"/>
                </a:rPr>
                <a:t>Gürkan TOPDEMİR</a:t>
              </a:r>
            </a:p>
            <a:p>
              <a:pPr algn="r">
                <a:lnSpc>
                  <a:spcPts val="4276"/>
                </a:lnSpc>
              </a:pPr>
              <a:r>
                <a:rPr lang="en-US" sz="2851" spc="28">
                  <a:solidFill>
                    <a:srgbClr val="5D7963"/>
                  </a:solidFill>
                  <a:latin typeface="Aileron Regular"/>
                </a:rPr>
                <a:t> Mücahit ARSLAN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5520" y="1028700"/>
            <a:ext cx="1920550" cy="570629"/>
            <a:chOff x="0" y="0"/>
            <a:chExt cx="6441528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441528" cy="1913890"/>
            </a:xfrm>
            <a:custGeom>
              <a:avLst/>
              <a:gdLst/>
              <a:ahLst/>
              <a:cxnLst/>
              <a:rect r="r" b="b" t="t" l="l"/>
              <a:pathLst>
                <a:path h="1913890" w="6441528">
                  <a:moveTo>
                    <a:pt x="0" y="0"/>
                  </a:moveTo>
                  <a:lnTo>
                    <a:pt x="6441528" y="0"/>
                  </a:lnTo>
                  <a:lnTo>
                    <a:pt x="644152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469516" y="0"/>
            <a:ext cx="4818484" cy="10287000"/>
            <a:chOff x="0" y="0"/>
            <a:chExt cx="1629956" cy="34798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6299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1629956">
                  <a:moveTo>
                    <a:pt x="0" y="0"/>
                  </a:moveTo>
                  <a:lnTo>
                    <a:pt x="1629956" y="0"/>
                  </a:lnTo>
                  <a:lnTo>
                    <a:pt x="16299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035520" y="-195433"/>
            <a:ext cx="2433996" cy="10482433"/>
            <a:chOff x="0" y="0"/>
            <a:chExt cx="823352" cy="3545909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823352" cy="3545910"/>
            </a:xfrm>
            <a:custGeom>
              <a:avLst/>
              <a:gdLst/>
              <a:ahLst/>
              <a:cxnLst/>
              <a:rect r="r" b="b" t="t" l="l"/>
              <a:pathLst>
                <a:path h="3545910" w="823352">
                  <a:moveTo>
                    <a:pt x="0" y="0"/>
                  </a:moveTo>
                  <a:lnTo>
                    <a:pt x="823352" y="0"/>
                  </a:lnTo>
                  <a:lnTo>
                    <a:pt x="823352" y="3545910"/>
                  </a:lnTo>
                  <a:lnTo>
                    <a:pt x="0" y="3545910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55520" y="5085972"/>
            <a:ext cx="7986284" cy="210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spc="27">
                <a:solidFill>
                  <a:srgbClr val="5D7963"/>
                </a:solidFill>
                <a:latin typeface="Aileron Regular"/>
              </a:rPr>
              <a:t>   It is a polymer technologies company working on the recycling of waste carpets. As a circular economy model, it uses the use of renewable inputs and increase resource efficiency.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5520" y="8730622"/>
            <a:ext cx="1515517" cy="52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>
                <a:solidFill>
                  <a:srgbClr val="5D7963"/>
                </a:solidFill>
                <a:latin typeface="Aileron Regular"/>
              </a:rPr>
              <a:t>PAGE|01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34663" y="3211875"/>
            <a:ext cx="13007137" cy="411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11000">
                <a:solidFill>
                  <a:srgbClr val="5D7963"/>
                </a:solidFill>
                <a:latin typeface="Aileron Heavy Bold"/>
              </a:rPr>
              <a:t>RE </a:t>
            </a:r>
            <a:r>
              <a:rPr lang="en-US" sz="11000">
                <a:solidFill>
                  <a:srgbClr val="F4F0D9"/>
                </a:solidFill>
                <a:latin typeface="Aileron Heavy Bold"/>
              </a:rPr>
              <a:t>DUCE </a:t>
            </a:r>
          </a:p>
          <a:p>
            <a:pPr>
              <a:lnSpc>
                <a:spcPts val="10560"/>
              </a:lnSpc>
            </a:pPr>
            <a:r>
              <a:rPr lang="en-US" sz="11000">
                <a:solidFill>
                  <a:srgbClr val="5D7963"/>
                </a:solidFill>
                <a:latin typeface="Aileron Heavy Bold"/>
              </a:rPr>
              <a:t>RE </a:t>
            </a:r>
            <a:r>
              <a:rPr lang="en-US" sz="11000">
                <a:solidFill>
                  <a:srgbClr val="F4F0D9"/>
                </a:solidFill>
                <a:latin typeface="Aileron Heavy Bold"/>
              </a:rPr>
              <a:t>USE</a:t>
            </a:r>
          </a:p>
          <a:p>
            <a:pPr>
              <a:lnSpc>
                <a:spcPts val="10560"/>
              </a:lnSpc>
            </a:pPr>
            <a:r>
              <a:rPr lang="en-US" sz="11000">
                <a:solidFill>
                  <a:srgbClr val="5D7963"/>
                </a:solidFill>
                <a:latin typeface="Aileron Heavy Bold"/>
              </a:rPr>
              <a:t>RE </a:t>
            </a:r>
            <a:r>
              <a:rPr lang="en-US" sz="11000">
                <a:solidFill>
                  <a:srgbClr val="F4F0D9"/>
                </a:solidFill>
                <a:latin typeface="Aileron Heavy Bold"/>
              </a:rPr>
              <a:t>CYCLE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351631"/>
            <a:ext cx="9561042" cy="179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199" spc="31">
                <a:solidFill>
                  <a:srgbClr val="000000"/>
                </a:solidFill>
                <a:latin typeface="Aileron Heavy"/>
              </a:rPr>
              <a:t>WHAT IS THE COMPANY'S BUSINESS MODEL AND HOW DOES IT CONTRIBUTE TO THE CIRCULAR ECONOMY?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88513" y="0"/>
            <a:ext cx="3032408" cy="10287000"/>
            <a:chOff x="0" y="0"/>
            <a:chExt cx="1025777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025777" cy="3479800"/>
            </a:xfrm>
            <a:custGeom>
              <a:avLst/>
              <a:gdLst/>
              <a:ahLst/>
              <a:cxnLst/>
              <a:rect r="r" b="b" t="t" l="l"/>
              <a:pathLst>
                <a:path h="3479800" w="1025777">
                  <a:moveTo>
                    <a:pt x="0" y="0"/>
                  </a:moveTo>
                  <a:lnTo>
                    <a:pt x="1025777" y="0"/>
                  </a:lnTo>
                  <a:lnTo>
                    <a:pt x="102577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27905" t="0" r="43078" b="0"/>
          <a:stretch>
            <a:fillRect/>
          </a:stretch>
        </p:blipFill>
        <p:spPr>
          <a:xfrm flipH="false" flipV="false" rot="0">
            <a:off x="0" y="-80827"/>
            <a:ext cx="4488513" cy="10287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955470" y="1028700"/>
            <a:ext cx="5049247" cy="1959322"/>
            <a:chOff x="0" y="0"/>
            <a:chExt cx="6732330" cy="2612429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732330" cy="2612429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56145" y="674410"/>
              <a:ext cx="5620039" cy="1292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09"/>
                </a:lnSpc>
              </a:pPr>
              <a:r>
                <a:rPr lang="en-US" sz="6500" spc="117">
                  <a:solidFill>
                    <a:srgbClr val="FFFFFF"/>
                  </a:solidFill>
                  <a:latin typeface="Aileron Regular Bold"/>
                </a:rPr>
                <a:t>REDUCE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5470" y="4086807"/>
            <a:ext cx="5049247" cy="1951732"/>
            <a:chOff x="0" y="0"/>
            <a:chExt cx="6732330" cy="2602309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6732330" cy="2602309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556145" y="674410"/>
              <a:ext cx="5620039" cy="12820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09"/>
                </a:lnSpc>
              </a:pPr>
              <a:r>
                <a:rPr lang="en-US" sz="6500" spc="117">
                  <a:solidFill>
                    <a:srgbClr val="FFFFFF"/>
                  </a:solidFill>
                  <a:latin typeface="Aileron Regular Bold"/>
                </a:rPr>
                <a:t>REUSE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55470" y="6936772"/>
            <a:ext cx="5049247" cy="1959322"/>
            <a:chOff x="0" y="0"/>
            <a:chExt cx="6732330" cy="2612429"/>
          </a:xfrm>
        </p:grpSpPr>
        <p:sp>
          <p:nvSpPr>
            <p:cNvPr name="AutoShape 12" id="12"/>
            <p:cNvSpPr/>
            <p:nvPr/>
          </p:nvSpPr>
          <p:spPr>
            <a:xfrm rot="0">
              <a:off x="0" y="0"/>
              <a:ext cx="6732330" cy="2612429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556145" y="674410"/>
              <a:ext cx="5620039" cy="1292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09"/>
                </a:lnSpc>
              </a:pPr>
              <a:r>
                <a:rPr lang="en-US" sz="6500" spc="117">
                  <a:solidFill>
                    <a:srgbClr val="FFFFFF"/>
                  </a:solidFill>
                  <a:latin typeface="Aileron Regular Bold"/>
                </a:rPr>
                <a:t>RECYCLE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74286" y="1028700"/>
            <a:ext cx="8767098" cy="2026368"/>
            <a:chOff x="0" y="0"/>
            <a:chExt cx="11689463" cy="270182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11689463" cy="7371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en-US" sz="3300" spc="419">
                  <a:solidFill>
                    <a:srgbClr val="5D7963"/>
                  </a:solidFill>
                  <a:latin typeface="Aileron Regular"/>
                </a:rPr>
                <a:t>COLLECTING WASTE CARPETS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848219"/>
              <a:ext cx="11689463" cy="1853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50" indent="-269875" lvl="1">
                <a:lnSpc>
                  <a:spcPts val="3750"/>
                </a:lnSpc>
                <a:buFont typeface="Arial"/>
                <a:buChar char="•"/>
              </a:pPr>
              <a:r>
                <a:rPr lang="en-US" sz="2499" spc="24">
                  <a:solidFill>
                    <a:srgbClr val="5D7963"/>
                  </a:solidFill>
                  <a:latin typeface="Aileron Regular"/>
                </a:rPr>
                <a:t>The company is collecting waste carpets from places such as hotels, corporate buildings or factories and saving carpets from turning them into garbage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783400" y="4735699"/>
            <a:ext cx="5854500" cy="1074165"/>
            <a:chOff x="0" y="0"/>
            <a:chExt cx="7806001" cy="143222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7806001" cy="7371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52"/>
                </a:lnSpc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848219"/>
              <a:ext cx="7806001" cy="5840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074286" y="4021250"/>
            <a:ext cx="8767098" cy="2503064"/>
            <a:chOff x="0" y="0"/>
            <a:chExt cx="11689463" cy="3337419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11689463" cy="7371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en-US" sz="3300" spc="419">
                  <a:solidFill>
                    <a:srgbClr val="5D7963"/>
                  </a:solidFill>
                  <a:latin typeface="Aileron Regular"/>
                </a:rPr>
                <a:t>REUSE OF WASTE CARPETS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848219"/>
              <a:ext cx="11689463" cy="248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50" indent="-269875" lvl="1">
                <a:lnSpc>
                  <a:spcPts val="3750"/>
                </a:lnSpc>
                <a:buFont typeface="Arial"/>
                <a:buChar char="•"/>
              </a:pPr>
              <a:r>
                <a:rPr lang="en-US" sz="2499" spc="24">
                  <a:solidFill>
                    <a:srgbClr val="5D7963"/>
                  </a:solidFill>
                  <a:latin typeface="Aileron Regular"/>
                </a:rPr>
                <a:t>Instead of turning waste carpets into garbage or non-recyclable products such as insulation material, the company is producing reusable plastic raw materials from these wastes.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074286" y="6879399"/>
            <a:ext cx="8767098" cy="2141114"/>
            <a:chOff x="0" y="0"/>
            <a:chExt cx="11689463" cy="2854819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66675"/>
              <a:ext cx="11689463" cy="15249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52"/>
                </a:lnSpc>
              </a:pPr>
              <a:r>
                <a:rPr lang="en-US" sz="3300" spc="419">
                  <a:solidFill>
                    <a:srgbClr val="5D7963"/>
                  </a:solidFill>
                  <a:latin typeface="Aileron Regular"/>
                </a:rPr>
                <a:t>REPROCESSING OF MATERIALS IN THE FUTURE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636016"/>
              <a:ext cx="11689463" cy="1218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39750" indent="-269875" lvl="1">
                <a:lnSpc>
                  <a:spcPts val="3750"/>
                </a:lnSpc>
                <a:buFont typeface="Arial"/>
                <a:buChar char="•"/>
              </a:pPr>
              <a:r>
                <a:rPr lang="en-US" sz="2499" spc="24">
                  <a:solidFill>
                    <a:srgbClr val="5D7963"/>
                  </a:solidFill>
                  <a:latin typeface="Aileron Regular"/>
                </a:rPr>
                <a:t>Materials processed with this technology can be reprocessed and reused in the future.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5743783" y="8730622"/>
            <a:ext cx="1515517" cy="52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>
                <a:solidFill>
                  <a:srgbClr val="5D7963"/>
                </a:solidFill>
                <a:latin typeface="Aileron Regular"/>
              </a:rPr>
              <a:t>PAGE|02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0107" y="-784033"/>
            <a:ext cx="19984274" cy="11071033"/>
            <a:chOff x="0" y="0"/>
            <a:chExt cx="3636814" cy="201474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36814" cy="2014748"/>
            </a:xfrm>
            <a:custGeom>
              <a:avLst/>
              <a:gdLst/>
              <a:ahLst/>
              <a:cxnLst/>
              <a:rect r="r" b="b" t="t" l="l"/>
              <a:pathLst>
                <a:path h="2014748" w="3636814">
                  <a:moveTo>
                    <a:pt x="0" y="0"/>
                  </a:moveTo>
                  <a:lnTo>
                    <a:pt x="3636814" y="0"/>
                  </a:lnTo>
                  <a:lnTo>
                    <a:pt x="3636814" y="2014748"/>
                  </a:lnTo>
                  <a:lnTo>
                    <a:pt x="0" y="2014748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2288721"/>
            <a:ext cx="2468545" cy="233586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5964049"/>
            <a:ext cx="7759911" cy="2310007"/>
            <a:chOff x="0" y="0"/>
            <a:chExt cx="2624958" cy="78141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624958" cy="781410"/>
            </a:xfrm>
            <a:custGeom>
              <a:avLst/>
              <a:gdLst/>
              <a:ahLst/>
              <a:cxnLst/>
              <a:rect r="r" b="b" t="t" l="l"/>
              <a:pathLst>
                <a:path h="781410" w="2624958">
                  <a:moveTo>
                    <a:pt x="0" y="0"/>
                  </a:moveTo>
                  <a:lnTo>
                    <a:pt x="2624958" y="0"/>
                  </a:lnTo>
                  <a:lnTo>
                    <a:pt x="2624958" y="781410"/>
                  </a:lnTo>
                  <a:lnTo>
                    <a:pt x="0" y="781410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0750" y="5964049"/>
            <a:ext cx="1644446" cy="2335861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9632030" y="2288721"/>
            <a:ext cx="7627270" cy="2310007"/>
            <a:chOff x="0" y="0"/>
            <a:chExt cx="2580089" cy="78141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580089" cy="781410"/>
            </a:xfrm>
            <a:custGeom>
              <a:avLst/>
              <a:gdLst/>
              <a:ahLst/>
              <a:cxnLst/>
              <a:rect r="r" b="b" t="t" l="l"/>
              <a:pathLst>
                <a:path h="781410" w="2580089">
                  <a:moveTo>
                    <a:pt x="0" y="0"/>
                  </a:moveTo>
                  <a:lnTo>
                    <a:pt x="2580089" y="0"/>
                  </a:lnTo>
                  <a:lnTo>
                    <a:pt x="2580089" y="781410"/>
                  </a:lnTo>
                  <a:lnTo>
                    <a:pt x="0" y="781410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32030" y="2673175"/>
            <a:ext cx="2775030" cy="1951406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9632030" y="5945969"/>
            <a:ext cx="7627270" cy="2310007"/>
            <a:chOff x="0" y="0"/>
            <a:chExt cx="2580089" cy="78141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580089" cy="781410"/>
            </a:xfrm>
            <a:custGeom>
              <a:avLst/>
              <a:gdLst/>
              <a:ahLst/>
              <a:cxnLst/>
              <a:rect r="r" b="b" t="t" l="l"/>
              <a:pathLst>
                <a:path h="781410" w="2580089">
                  <a:moveTo>
                    <a:pt x="0" y="0"/>
                  </a:moveTo>
                  <a:lnTo>
                    <a:pt x="2580089" y="0"/>
                  </a:lnTo>
                  <a:lnTo>
                    <a:pt x="2580089" y="781410"/>
                  </a:lnTo>
                  <a:lnTo>
                    <a:pt x="0" y="781410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48226" y="6051259"/>
            <a:ext cx="1742639" cy="213558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4429345" y="2701466"/>
            <a:ext cx="4179838" cy="1479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1416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One Month Energy of the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 House Was Gained.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72132" y="2701466"/>
            <a:ext cx="4487168" cy="1479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448tons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Global warming causative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agent was prevented.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21519" y="6332861"/>
            <a:ext cx="3588395" cy="1479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5712m³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The Water Was Freed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 From Pollution.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6730" y="6586854"/>
            <a:ext cx="3865066" cy="981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2360m³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ileron Regular Bold"/>
              </a:rPr>
              <a:t>Cleared </a:t>
            </a:r>
            <a:r>
              <a:rPr lang="en-US" sz="2799">
                <a:solidFill>
                  <a:srgbClr val="000000"/>
                </a:solidFill>
                <a:latin typeface="Aileron Regular Bold"/>
              </a:rPr>
              <a:t>Garbage Area 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771839" y="8730622"/>
            <a:ext cx="1515517" cy="52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>
                <a:solidFill>
                  <a:srgbClr val="5D7963"/>
                </a:solidFill>
                <a:latin typeface="Aileron Regular"/>
              </a:rPr>
              <a:t>PAGE|03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025924"/>
            <a:ext cx="9561042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3199" spc="31">
                <a:solidFill>
                  <a:srgbClr val="000000"/>
                </a:solidFill>
                <a:latin typeface="Aileron Heavy"/>
              </a:rPr>
              <a:t>What has the company done so far?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5366806" y="1111649"/>
            <a:ext cx="1920550" cy="570629"/>
            <a:chOff x="0" y="0"/>
            <a:chExt cx="6441528" cy="191389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441528" cy="1913890"/>
            </a:xfrm>
            <a:custGeom>
              <a:avLst/>
              <a:gdLst/>
              <a:ahLst/>
              <a:cxnLst/>
              <a:rect r="r" b="b" t="t" l="l"/>
              <a:pathLst>
                <a:path h="1913890" w="6441528">
                  <a:moveTo>
                    <a:pt x="0" y="0"/>
                  </a:moveTo>
                  <a:lnTo>
                    <a:pt x="6441528" y="0"/>
                  </a:lnTo>
                  <a:lnTo>
                    <a:pt x="644152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4308579" cy="10287000"/>
            <a:chOff x="0" y="0"/>
            <a:chExt cx="1457470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457470" cy="3479800"/>
            </a:xfrm>
            <a:custGeom>
              <a:avLst/>
              <a:gdLst/>
              <a:ahLst/>
              <a:cxnLst/>
              <a:rect r="r" b="b" t="t" l="l"/>
              <a:pathLst>
                <a:path h="3479800" w="1457470">
                  <a:moveTo>
                    <a:pt x="0" y="0"/>
                  </a:moveTo>
                  <a:lnTo>
                    <a:pt x="1457470" y="0"/>
                  </a:lnTo>
                  <a:lnTo>
                    <a:pt x="145747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1012" r="0" b="1012"/>
          <a:stretch>
            <a:fillRect/>
          </a:stretch>
        </p:blipFill>
        <p:spPr>
          <a:xfrm flipH="false" flipV="false" rot="5400000">
            <a:off x="-1878832" y="3661709"/>
            <a:ext cx="8066242" cy="296358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338750" y="1028700"/>
            <a:ext cx="1920550" cy="570629"/>
            <a:chOff x="0" y="0"/>
            <a:chExt cx="6441528" cy="19138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441528" cy="1913890"/>
            </a:xfrm>
            <a:custGeom>
              <a:avLst/>
              <a:gdLst/>
              <a:ahLst/>
              <a:cxnLst/>
              <a:rect r="r" b="b" t="t" l="l"/>
              <a:pathLst>
                <a:path h="1913890" w="6441528">
                  <a:moveTo>
                    <a:pt x="0" y="0"/>
                  </a:moveTo>
                  <a:lnTo>
                    <a:pt x="6441528" y="0"/>
                  </a:lnTo>
                  <a:lnTo>
                    <a:pt x="644152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5743783" y="8730622"/>
            <a:ext cx="1515517" cy="52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>
                <a:solidFill>
                  <a:srgbClr val="5D7963"/>
                </a:solidFill>
                <a:latin typeface="Aileron Regular"/>
              </a:rPr>
              <a:t>PAGE|04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08632" y="942975"/>
            <a:ext cx="978996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199" spc="31">
                <a:solidFill>
                  <a:srgbClr val="000000"/>
                </a:solidFill>
                <a:latin typeface="Aileron Heavy"/>
              </a:rPr>
              <a:t>How do you rate the company's business model?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0618" y="2653831"/>
            <a:ext cx="11038407" cy="1479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D7963"/>
                </a:solidFill>
                <a:latin typeface="Aileron Regular"/>
              </a:rPr>
              <a:t>With its circular economy model, Hagelson recycles carpets and similar products with effective, useful methods. It contributes to the country's economy and to the protection of the environment.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60618" y="4806561"/>
            <a:ext cx="11038407" cy="1479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D7963"/>
                </a:solidFill>
                <a:latin typeface="Aileron Regular"/>
              </a:rPr>
              <a:t>We are the 3rd in the world in carpet production and we consume approximately 240,000 tons per year. That's why there are many customers in Turkey.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60618" y="7006259"/>
            <a:ext cx="11038407" cy="981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D7963"/>
                </a:solidFill>
                <a:latin typeface="Aileron Regular"/>
              </a:rPr>
              <a:t>In our opinion, the company's business model is great and we would like to try its offer ourselves.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5520" y="1028700"/>
            <a:ext cx="1920550" cy="570629"/>
            <a:chOff x="0" y="0"/>
            <a:chExt cx="6441528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441528" cy="1913890"/>
            </a:xfrm>
            <a:custGeom>
              <a:avLst/>
              <a:gdLst/>
              <a:ahLst/>
              <a:cxnLst/>
              <a:rect r="r" b="b" t="t" l="l"/>
              <a:pathLst>
                <a:path h="1913890" w="6441528">
                  <a:moveTo>
                    <a:pt x="0" y="0"/>
                  </a:moveTo>
                  <a:lnTo>
                    <a:pt x="6441528" y="0"/>
                  </a:lnTo>
                  <a:lnTo>
                    <a:pt x="644152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057697" y="-6951862"/>
            <a:ext cx="12403205" cy="17592848"/>
            <a:chOff x="0" y="0"/>
            <a:chExt cx="2453308" cy="34798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453308" cy="3479800"/>
            </a:xfrm>
            <a:custGeom>
              <a:avLst/>
              <a:gdLst/>
              <a:ahLst/>
              <a:cxnLst/>
              <a:rect r="r" b="b" t="t" l="l"/>
              <a:pathLst>
                <a:path h="3479800" w="2453308">
                  <a:moveTo>
                    <a:pt x="0" y="0"/>
                  </a:moveTo>
                  <a:lnTo>
                    <a:pt x="2453308" y="0"/>
                  </a:lnTo>
                  <a:lnTo>
                    <a:pt x="245330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057697" y="3551218"/>
            <a:ext cx="7499372" cy="1221201"/>
            <a:chOff x="0" y="0"/>
            <a:chExt cx="2536825" cy="41309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536824" cy="413098"/>
            </a:xfrm>
            <a:custGeom>
              <a:avLst/>
              <a:gdLst/>
              <a:ahLst/>
              <a:cxnLst/>
              <a:rect r="r" b="b" t="t" l="l"/>
              <a:pathLst>
                <a:path h="413098" w="2536824">
                  <a:moveTo>
                    <a:pt x="0" y="0"/>
                  </a:moveTo>
                  <a:lnTo>
                    <a:pt x="2536824" y="0"/>
                  </a:lnTo>
                  <a:lnTo>
                    <a:pt x="2536824" y="413098"/>
                  </a:lnTo>
                  <a:lnTo>
                    <a:pt x="0" y="413098"/>
                  </a:lnTo>
                  <a:close/>
                </a:path>
              </a:pathLst>
            </a:custGeom>
            <a:solidFill>
              <a:srgbClr val="F4F0D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94439" y="4053840"/>
            <a:ext cx="7986284" cy="210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5D7963"/>
                </a:solidFill>
                <a:latin typeface="Aileron Regular"/>
              </a:rPr>
              <a:t>The company's production capacity should be increased.By increasing the production capacity, the company will increase its plastic production.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5527" y="8730622"/>
            <a:ext cx="1515503" cy="527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>
                <a:solidFill>
                  <a:srgbClr val="5D7963"/>
                </a:solidFill>
                <a:latin typeface="Aileron Regular"/>
              </a:rPr>
              <a:t>PAGE|05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5520" y="1758836"/>
            <a:ext cx="9561042" cy="1792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199" spc="31">
                <a:solidFill>
                  <a:srgbClr val="000000"/>
                </a:solidFill>
                <a:latin typeface="Aileron Heavy"/>
              </a:rPr>
              <a:t>What recommendations would you make to the management on how they should further develop the company?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57697" y="3554492"/>
            <a:ext cx="7252480" cy="5451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11000">
                <a:solidFill>
                  <a:srgbClr val="5D7963"/>
                </a:solidFill>
                <a:latin typeface="Aileron Heavy Bold"/>
              </a:rPr>
              <a:t>A Green </a:t>
            </a:r>
            <a:r>
              <a:rPr lang="en-US" sz="11000">
                <a:solidFill>
                  <a:srgbClr val="F4F0D9"/>
                </a:solidFill>
                <a:latin typeface="Aileron Heavy Bold"/>
              </a:rPr>
              <a:t>Future with Recycling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4439" y="6609877"/>
            <a:ext cx="7986284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5D7963"/>
                </a:solidFill>
                <a:latin typeface="Aileron Regular"/>
              </a:rPr>
              <a:t>It should open branches in other countries and expand its market area.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DAEyBVF4d1s</dc:identifier>
  <dcterms:modified xsi:type="dcterms:W3CDTF">2011-08-01T06:04:30Z</dcterms:modified>
  <cp:revision>1</cp:revision>
  <dc:title>WASTE CARPET RECYCLING PROGRAM</dc:title>
</cp:coreProperties>
</file>