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7"/>
  </p:notesMasterIdLst>
  <p:sldIdLst>
    <p:sldId id="256" r:id="rId4"/>
    <p:sldId id="257" r:id="rId5"/>
    <p:sldId id="278" r:id="rId6"/>
    <p:sldId id="258" r:id="rId7"/>
    <p:sldId id="261" r:id="rId8"/>
    <p:sldId id="262" r:id="rId9"/>
    <p:sldId id="268" r:id="rId10"/>
    <p:sldId id="263" r:id="rId11"/>
    <p:sldId id="269" r:id="rId12"/>
    <p:sldId id="275" r:id="rId13"/>
    <p:sldId id="312" r:id="rId14"/>
    <p:sldId id="313" r:id="rId15"/>
    <p:sldId id="27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4" r:id="rId5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00"/>
    <a:srgbClr val="FF0066"/>
    <a:srgbClr val="A50021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5" autoAdjust="0"/>
    <p:restoredTop sz="94624" autoAdjust="0"/>
  </p:normalViewPr>
  <p:slideViewPr>
    <p:cSldViewPr>
      <p:cViewPr varScale="1">
        <p:scale>
          <a:sx n="73" d="100"/>
          <a:sy n="73" d="100"/>
        </p:scale>
        <p:origin x="-12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D0B3C-126D-4911-8667-4D92DE35F624}" type="datetimeFigureOut">
              <a:rPr lang="bs-Latn-BA"/>
              <a:pPr>
                <a:defRPr/>
              </a:pPr>
              <a:t>14.5.2017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bs-Latn-B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bs-Latn-B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154BBA-2403-4CEB-A7AC-68C0FFBC027B}" type="slidenum">
              <a:rPr lang="bs-Latn-BA" altLang="en-US"/>
              <a:pPr>
                <a:defRPr/>
              </a:pPr>
              <a:t>‹#›</a:t>
            </a:fld>
            <a:endParaRPr lang="bs-Latn-B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154BBA-2403-4CEB-A7AC-68C0FFBC027B}" type="slidenum">
              <a:rPr lang="bs-Latn-BA" altLang="en-US" smtClean="0"/>
              <a:pPr>
                <a:defRPr/>
              </a:pPr>
              <a:t>4</a:t>
            </a:fld>
            <a:endParaRPr lang="bs-Latn-B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s-Latn-BA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ADD90A-5FDD-48BD-8D22-8C4DD1725584}" type="slidenum">
              <a:rPr lang="bs-Latn-BA" altLang="en-US" smtClean="0"/>
              <a:pPr/>
              <a:t>15</a:t>
            </a:fld>
            <a:endParaRPr lang="bs-Latn-B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BC94-D82A-4C20-B8D6-A8CD68DE307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15F15-4104-4CD8-BFEE-50CC58890D5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4A048-7C00-4728-B4D3-9D3F643D639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0BCB-5792-4BF9-B331-4F5D47029A4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CB03-1E44-4600-B174-FCA6E3DD672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A51B9-8A42-4FA0-B9BA-AD4D2C6FD02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4676-135C-4D5A-A4A1-C7D10B195A74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9D35-C100-4F8D-B879-90488E67F35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6B5E-FCD5-4540-B0F1-ABC34698477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45148-B20B-4C05-916E-FC1DF989800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BC91-23AF-49FE-B2E0-3A252AB2621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9772A-C4B3-47A8-8621-BC60353819D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1FA1-23E6-4263-BE51-9EBFB3C3C22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3F83-0652-4860-B0E7-565F3D034991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052F-B605-4210-A306-0423784134F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BF34-6E0E-4964-AF09-80807CDACABD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537C-46AC-459F-8D58-C023B9DEE3D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92717-EB3F-44A0-BCEF-8A37EF32D07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FB14B-D013-48A3-A7B5-69BFF67DD887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48E7-0B33-4E84-94B0-2EBE6A39DF50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8BA5B-A258-4D92-8303-7DBAEA0AF4A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2ED8-4E97-47A4-8B6B-9890A300C14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6CB26-735F-4FD1-8E70-536C02CE0D0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8B01A-4A6D-4D4F-8573-135C5D82B1B5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CFE19-B531-413B-946B-F81B99A264E2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55F5-3180-43C8-A600-BFD99EB6EDEF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EB64F-CFF4-4941-98F2-B6BB6B952158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35E48-314E-4CCE-AB98-5A29BB849ED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70198-C19D-4CAC-B316-576EA929122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F07DF-3773-4ADC-86CC-80654946F5B3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DB8AD-99E7-49A2-8C87-62BCA95F1676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F0F9C-8768-40CC-90C3-DCB19354A18E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43B8A-C57E-4E37-97D1-6167774A41C9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7A429C-3D53-475E-8F5E-37F4DD2AA0DB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bs-Latn-BA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bs-Latn-B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59863F-8D79-4AE2-83C7-78F36CC3E0FC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bs-Latn-BA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bs-Latn-B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26C6E0-F0CA-4DB3-9B61-1C5F1618B03A}" type="slidenum">
              <a:rPr lang="es-ES" altLang="en-US"/>
              <a:pPr>
                <a:defRPr/>
              </a:pPr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0" y="908050"/>
            <a:ext cx="71643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bs-Latn-BA" altLang="en-US" sz="6000" b="1" dirty="0">
                <a:latin typeface="Comic Sans MS" pitchFamily="66" charset="0"/>
              </a:rPr>
              <a:t>Family Budget - Quiz </a:t>
            </a:r>
            <a:endParaRPr lang="bs-Latn-BA" alt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396038"/>
            <a:ext cx="9144000" cy="461962"/>
          </a:xfrm>
          <a:prstGeom prst="rect">
            <a:avLst/>
          </a:prstGeom>
          <a:ln>
            <a:solidFill>
              <a:srgbClr val="99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400" b="1" dirty="0">
                <a:solidFill>
                  <a:schemeClr val="tx1"/>
                </a:solidFill>
                <a:latin typeface="Comic Sans MS" pitchFamily="66" charset="0"/>
              </a:rPr>
              <a:t>Srednja ekonomska škola Sarajevo			</a:t>
            </a:r>
            <a:endParaRPr lang="bs-Latn-BA" sz="2400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6672"/>
            <a:ext cx="93245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What’s the safest way to improve our income?</a:t>
            </a:r>
            <a:endParaRPr lang="bs-Latn-B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90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790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571744"/>
            <a:ext cx="345638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raising the microcredit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6314" y="2714620"/>
            <a:ext cx="33843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private bargaining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4437112"/>
            <a:ext cx="33843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saving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6314" y="4429132"/>
            <a:ext cx="33843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investing</a:t>
            </a:r>
          </a:p>
        </p:txBody>
      </p:sp>
      <p:sp>
        <p:nvSpPr>
          <p:cNvPr id="20" name="Multiply 19"/>
          <p:cNvSpPr/>
          <p:nvPr/>
        </p:nvSpPr>
        <p:spPr>
          <a:xfrm>
            <a:off x="4929190" y="2000240"/>
            <a:ext cx="3240087" cy="19891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1" name="Multiply 20"/>
          <p:cNvSpPr/>
          <p:nvPr/>
        </p:nvSpPr>
        <p:spPr>
          <a:xfrm>
            <a:off x="928662" y="2000240"/>
            <a:ext cx="3240087" cy="19891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2" name="Multiply 21"/>
          <p:cNvSpPr/>
          <p:nvPr/>
        </p:nvSpPr>
        <p:spPr>
          <a:xfrm>
            <a:off x="4929190" y="3643314"/>
            <a:ext cx="3240087" cy="19891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13326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429000"/>
            <a:ext cx="1944688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8" descr="Rezultat slika za štednja nov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588"/>
            <a:ext cx="2527300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3245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Profit presents</a:t>
            </a:r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difference between</a:t>
            </a:r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 </a:t>
            </a: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incomes and expenses</a:t>
            </a:r>
            <a:r>
              <a: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bs-Latn-B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213" y="2349500"/>
            <a:ext cx="3816350" cy="22320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pic>
        <p:nvPicPr>
          <p:cNvPr id="14340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420938"/>
            <a:ext cx="2165350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19672" y="2780928"/>
            <a:ext cx="2452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YES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32363" y="2349500"/>
            <a:ext cx="3816350" cy="22320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780928"/>
            <a:ext cx="19894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s-Latn-BA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</a:t>
            </a:r>
          </a:p>
        </p:txBody>
      </p:sp>
      <p:sp>
        <p:nvSpPr>
          <p:cNvPr id="23" name="Multiply 22"/>
          <p:cNvSpPr/>
          <p:nvPr/>
        </p:nvSpPr>
        <p:spPr>
          <a:xfrm>
            <a:off x="4629509" y="1968500"/>
            <a:ext cx="4500562" cy="29972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92164" name="Picture 4" descr="Rezultat slika za family bud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59026"/>
            <a:ext cx="2267744" cy="199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3245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Do you consider current salaries enough for needs of one family? Explain why!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4213" y="2349500"/>
            <a:ext cx="3816350" cy="22320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2780928"/>
            <a:ext cx="1800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DA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32363" y="2349500"/>
            <a:ext cx="3816350" cy="22320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780928"/>
            <a:ext cx="18002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NE</a:t>
            </a:r>
          </a:p>
        </p:txBody>
      </p:sp>
      <p:pic>
        <p:nvPicPr>
          <p:cNvPr id="92162" name="Picture 2" descr="Srod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192"/>
            <a:ext cx="2549764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50825" y="1412875"/>
            <a:ext cx="81375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bs-Latn-BA" altLang="en-US" sz="3600" dirty="0"/>
              <a:t> Now we are going to start with associations. We hope that you’ll manage to find the required terms. </a:t>
            </a:r>
          </a:p>
        </p:txBody>
      </p:sp>
      <p:pic>
        <p:nvPicPr>
          <p:cNvPr id="71686" name="Picture 6" descr="Rezultat slika za asocijaci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54726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627313" y="3284538"/>
            <a:ext cx="40322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 BUDGET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35150" y="3933825"/>
            <a:ext cx="2449513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81263" y="4500563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ELECTRICITY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71550" y="5516563"/>
            <a:ext cx="1512888" cy="433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63713" y="5013325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0825" y="6021388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TV/INTERNET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59338" y="3933825"/>
            <a:ext cx="26654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19700" y="4508500"/>
            <a:ext cx="1512888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CURRICULUM</a:t>
            </a: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732588" y="5516563"/>
            <a:ext cx="1511300" cy="433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425" y="501332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BUSINESS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451725" y="6021388"/>
            <a:ext cx="1460500" cy="4079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63713" y="2636838"/>
            <a:ext cx="25209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4517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DOLLAR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8996" y="1571612"/>
            <a:ext cx="1512168" cy="4320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DINAR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32588" y="1052513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92725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LIRA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59338" y="2636838"/>
            <a:ext cx="25923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MONEY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508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ROOF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63713" y="1557338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WINDOWS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71550" y="1052513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FACADE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84438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27784" y="3284984"/>
            <a:ext cx="4126619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FINAL ANSWER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835696" y="3933056"/>
            <a:ext cx="244827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COLUMN </a:t>
            </a:r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483768" y="4509120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C4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71600" y="5517232"/>
            <a:ext cx="1565761" cy="4286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63688" y="501317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1520" y="6021288"/>
            <a:ext cx="1627184" cy="500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860032" y="3933056"/>
            <a:ext cx="268740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COLUMN </a:t>
            </a:r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20072" y="4509120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D4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732240" y="5517232"/>
            <a:ext cx="156576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940152" y="501317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452320" y="6021288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63688" y="2636912"/>
            <a:ext cx="2520280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COLUMN</a:t>
            </a:r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380312" y="548680"/>
            <a:ext cx="1554181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12160" y="1556792"/>
            <a:ext cx="151216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32240" y="1052736"/>
            <a:ext cx="151216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B2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292080" y="2060848"/>
            <a:ext cx="151216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B4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60032" y="2636912"/>
            <a:ext cx="259228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COLUMN</a:t>
            </a:r>
            <a:r>
              <a:rPr lang="x-none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x-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1520" y="548680"/>
            <a:ext cx="151216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3688" y="1556792"/>
            <a:ext cx="151216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A3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71600" y="1052736"/>
            <a:ext cx="1565761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483768" y="2060848"/>
            <a:ext cx="1512168" cy="43204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A4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96" name="Picture 89" descr="Srod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5300663"/>
            <a:ext cx="18002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313" y="3284538"/>
            <a:ext cx="40322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INCOME AND RECEIVE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0100" y="3929063"/>
            <a:ext cx="2447925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INTERNET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8400" y="4643438"/>
            <a:ext cx="1571625" cy="441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CONNECTIONS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4750" y="5786438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FUN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4750" y="52863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</a:rPr>
              <a:t>INFORMATIONS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4750" y="6357938"/>
            <a:ext cx="1504950" cy="500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</a:rPr>
              <a:t>SOCIAL NETWORK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713" y="2636838"/>
            <a:ext cx="25209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ELECTRICITY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517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SALARY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1863" y="1557338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SCHOLARSHIP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88224" y="1124744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HEREDITY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2725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PENSION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59338" y="2636838"/>
            <a:ext cx="25923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INCOME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2508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TESLA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63713" y="1557338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LIGHTBULB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71550" y="1052513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JACK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4438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BILL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627784" y="3284984"/>
            <a:ext cx="4032250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THE FINAL 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47864" y="3933056"/>
            <a:ext cx="244827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COLUMN </a:t>
            </a:r>
            <a:r>
              <a:rPr lang="x-none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07904" y="4653136"/>
            <a:ext cx="155418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C4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7904" y="6425952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07904" y="5301208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C3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07904" y="5805264"/>
            <a:ext cx="1512168" cy="4766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C1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63688" y="2636912"/>
            <a:ext cx="2519362" cy="4318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COLUMN</a:t>
            </a:r>
            <a:r>
              <a:rPr lang="x-none">
                <a:solidFill>
                  <a:schemeClr val="tx1"/>
                </a:solidFill>
              </a:rPr>
              <a:t> </a:t>
            </a:r>
            <a:r>
              <a:rPr lang="x-none" dirty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52320" y="548680"/>
            <a:ext cx="155418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12160" y="1556792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88224" y="1124744"/>
            <a:ext cx="155418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B2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292080" y="2060848"/>
            <a:ext cx="1554181" cy="5034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60032" y="2636912"/>
            <a:ext cx="2679623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COLUMN </a:t>
            </a:r>
            <a:r>
              <a:rPr lang="x-none">
                <a:solidFill>
                  <a:schemeClr val="tx1"/>
                </a:solidFill>
              </a:rPr>
              <a:t>B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1520" y="548680"/>
            <a:ext cx="1554181" cy="5000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63688" y="1556792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71600" y="105273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83768" y="2060848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94" name="Picture 65" descr="Srod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933825"/>
            <a:ext cx="2592387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51" name="Picture 67" descr="Rezultat slika za family bud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933056"/>
            <a:ext cx="252028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96" name="Picture 69" descr="Srodna sli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33375"/>
            <a:ext cx="24479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643188" y="3286125"/>
            <a:ext cx="4032250" cy="431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HOME COSTS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35150" y="3933825"/>
            <a:ext cx="2449513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OUTSIDE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84438" y="4508500"/>
            <a:ext cx="1511300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71550" y="5516563"/>
            <a:ext cx="1512888" cy="433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THEATER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63713" y="5013325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CINEMA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0825" y="6021388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MUSEUM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59338" y="3933825"/>
            <a:ext cx="26654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GROCERIES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19700" y="4508500"/>
            <a:ext cx="1512888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FRUITS</a:t>
            </a:r>
            <a:r>
              <a:rPr lang="bs-Latn-BA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732588" y="5516563"/>
            <a:ext cx="1511300" cy="433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425" y="501332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VEGETABLES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80312" y="6021288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CEREALS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63713" y="2636838"/>
            <a:ext cx="25209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 LUNCH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4517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1863" y="1557338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TRAM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32588" y="1052513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92725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TROLLEYBUS</a:t>
            </a: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59338" y="2636838"/>
            <a:ext cx="25923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 TRANSPORT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508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CANTEEN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63713" y="1557338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71550" y="1071563"/>
            <a:ext cx="1512888" cy="412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84438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PAUSE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27784" y="3284984"/>
            <a:ext cx="4088421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THE FINAL 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835696" y="3933056"/>
            <a:ext cx="2448272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 </a:t>
            </a:r>
            <a:r>
              <a:rPr lang="x-none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483768" y="4509120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C4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71600" y="5517232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63688" y="501317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C3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1520" y="6021288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C1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860032" y="3933056"/>
            <a:ext cx="2717889" cy="4320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 </a:t>
            </a:r>
            <a:r>
              <a:rPr lang="x-none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20072" y="4509120"/>
            <a:ext cx="156576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D4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732240" y="5517232"/>
            <a:ext cx="155418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D2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940152" y="5013176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D3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380312" y="6021288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D1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63688" y="2636912"/>
            <a:ext cx="2572438" cy="43204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 </a:t>
            </a:r>
            <a:r>
              <a:rPr lang="x-none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452320" y="548680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12160" y="1556792"/>
            <a:ext cx="1512168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32240" y="1052736"/>
            <a:ext cx="155418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B2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5292080" y="2060848"/>
            <a:ext cx="1565761" cy="43204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60032" y="2636912"/>
            <a:ext cx="2645881" cy="432048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 </a:t>
            </a:r>
            <a:r>
              <a:rPr lang="x-none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1520" y="476672"/>
            <a:ext cx="1554181" cy="5034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108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3688" y="1556792"/>
            <a:ext cx="1554181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108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71600" y="1052736"/>
            <a:ext cx="1512168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483768" y="2060848"/>
            <a:ext cx="1512887" cy="4318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0" scaled="1"/>
            <a:tileRect/>
          </a:gradFill>
          <a:ln/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540" name="Picture 85" descr="Srod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085184"/>
            <a:ext cx="20161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627313" y="3284538"/>
            <a:ext cx="40322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VARIABLE COSTS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835150" y="3933825"/>
            <a:ext cx="2449513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PURCHASE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484438" y="4508500"/>
            <a:ext cx="1511300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MONEY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71550" y="5516563"/>
            <a:ext cx="1512888" cy="433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SPENDING TIME</a:t>
            </a:r>
            <a:endParaRPr lang="en-US" sz="1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763688" y="5085184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50825" y="6021388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59338" y="3933825"/>
            <a:ext cx="266541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EDITING HOME</a:t>
            </a:r>
            <a:endParaRPr lang="en-US" altLang="en-US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219700" y="4508500"/>
            <a:ext cx="1512888" cy="433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FURNITURE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732588" y="5516563"/>
            <a:ext cx="1511300" cy="4333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INTERIOR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940425" y="501332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REPAIRMAN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451725" y="6021388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63713" y="2636838"/>
            <a:ext cx="25209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OUTSIDE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4517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HUNGRY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11863" y="1557338"/>
            <a:ext cx="1719262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 AND UNHEALTHY</a:t>
            </a:r>
            <a:endParaRPr 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732240" y="1052736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THIRSTY</a:t>
            </a:r>
            <a:endParaRPr lang="en-US" altLang="en-U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92725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MEAT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59338" y="2636838"/>
            <a:ext cx="25923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FOOD AND DRINK</a:t>
            </a:r>
            <a:endParaRPr 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250825" y="549275"/>
            <a:ext cx="1512888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SOCIETY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63713" y="1557338"/>
            <a:ext cx="15128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GET READY</a:t>
            </a:r>
            <a:endParaRPr 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71550" y="1071563"/>
            <a:ext cx="1512888" cy="412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484438" y="20605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TIME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27784" y="3284984"/>
            <a:ext cx="4068451" cy="432048"/>
          </a:xfrm>
          <a:prstGeom prst="rect">
            <a:avLst/>
          </a:prstGeom>
          <a:gradFill flip="none" rotWithShape="1">
            <a:gsLst>
              <a:gs pos="0">
                <a:srgbClr val="800000">
                  <a:shade val="30000"/>
                  <a:satMod val="11500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THE FINAL ANSWER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835696" y="3933056"/>
            <a:ext cx="2448272" cy="432048"/>
          </a:xfrm>
          <a:prstGeom prst="rect">
            <a:avLst/>
          </a:prstGeom>
          <a:gradFill flip="none" rotWithShape="1">
            <a:gsLst>
              <a:gs pos="0">
                <a:srgbClr val="D60093">
                  <a:shade val="30000"/>
                  <a:satMod val="115000"/>
                </a:srgbClr>
              </a:gs>
              <a:gs pos="50000">
                <a:srgbClr val="D60093">
                  <a:shade val="67500"/>
                  <a:satMod val="115000"/>
                </a:srgbClr>
              </a:gs>
              <a:gs pos="100000">
                <a:srgbClr val="D6009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 </a:t>
            </a:r>
            <a:r>
              <a:rPr lang="x-none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483768" y="4509120"/>
            <a:ext cx="1512168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C4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71600" y="5517232"/>
            <a:ext cx="1556596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C2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763688" y="5085184"/>
            <a:ext cx="1548171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C3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51520" y="6021288"/>
            <a:ext cx="1601744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C1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860032" y="3933056"/>
            <a:ext cx="2717889" cy="432048"/>
          </a:xfrm>
          <a:prstGeom prst="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81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</a:t>
            </a:r>
            <a:r>
              <a:rPr lang="x-none">
                <a:solidFill>
                  <a:schemeClr val="bg1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220072" y="4509120"/>
            <a:ext cx="1565761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D4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732240" y="5517232"/>
            <a:ext cx="1554181" cy="441713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D2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940152" y="5013176"/>
            <a:ext cx="1512168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D3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452320" y="6021288"/>
            <a:ext cx="1512168" cy="432048"/>
          </a:xfrm>
          <a:prstGeom prst="rect">
            <a:avLst/>
          </a:prstGeom>
          <a:gradFill flip="none" rotWithShape="1">
            <a:gsLst>
              <a:gs pos="0">
                <a:srgbClr val="CC0066"/>
              </a:gs>
              <a:gs pos="95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D1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763688" y="2636912"/>
            <a:ext cx="2572438" cy="432048"/>
          </a:xfrm>
          <a:prstGeom prst="rect">
            <a:avLst/>
          </a:prstGeom>
          <a:gradFill flip="none" rotWithShape="1">
            <a:gsLst>
              <a:gs pos="0">
                <a:srgbClr val="A20000"/>
              </a:gs>
              <a:gs pos="100000">
                <a:srgbClr val="C40000"/>
              </a:gs>
            </a:gsLst>
            <a:lin ang="18900000" scaled="1"/>
            <a:tileRect/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</a:t>
            </a:r>
            <a:r>
              <a:rPr lang="x-none">
                <a:solidFill>
                  <a:schemeClr val="bg1"/>
                </a:solidFill>
              </a:rPr>
              <a:t> </a:t>
            </a:r>
            <a:r>
              <a:rPr lang="x-none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7452320" y="548680"/>
            <a:ext cx="1512168" cy="432048"/>
          </a:xfrm>
          <a:prstGeom prst="rect">
            <a:avLst/>
          </a:prstGeom>
          <a:gradFill flip="none" rotWithShape="1">
            <a:gsLst>
              <a:gs pos="0">
                <a:srgbClr val="FF8184">
                  <a:tint val="66000"/>
                  <a:satMod val="160000"/>
                </a:srgbClr>
              </a:gs>
              <a:gs pos="50000">
                <a:srgbClr val="FF8184">
                  <a:tint val="44500"/>
                  <a:satMod val="160000"/>
                </a:srgbClr>
              </a:gs>
              <a:gs pos="100000">
                <a:srgbClr val="FF818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012160" y="1556792"/>
            <a:ext cx="1719923" cy="432048"/>
          </a:xfrm>
          <a:prstGeom prst="rect">
            <a:avLst/>
          </a:prstGeom>
          <a:gradFill flip="none" rotWithShape="1">
            <a:gsLst>
              <a:gs pos="0">
                <a:srgbClr val="FF8184">
                  <a:tint val="66000"/>
                  <a:satMod val="160000"/>
                </a:srgbClr>
              </a:gs>
              <a:gs pos="50000">
                <a:srgbClr val="FF8184">
                  <a:tint val="44500"/>
                  <a:satMod val="160000"/>
                </a:srgbClr>
              </a:gs>
              <a:gs pos="100000">
                <a:srgbClr val="FF818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12907" y="1052736"/>
            <a:ext cx="1554181" cy="432048"/>
          </a:xfrm>
          <a:prstGeom prst="rect">
            <a:avLst/>
          </a:prstGeom>
          <a:gradFill flip="none" rotWithShape="1">
            <a:gsLst>
              <a:gs pos="0">
                <a:srgbClr val="FF8184">
                  <a:tint val="66000"/>
                  <a:satMod val="160000"/>
                </a:srgbClr>
              </a:gs>
              <a:gs pos="50000">
                <a:srgbClr val="FF8184">
                  <a:tint val="44500"/>
                  <a:satMod val="160000"/>
                </a:srgbClr>
              </a:gs>
              <a:gs pos="100000">
                <a:srgbClr val="FF818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B2</a:t>
            </a:r>
            <a:endParaRPr lang="en-US" dirty="0"/>
          </a:p>
        </p:txBody>
      </p:sp>
      <p:sp>
        <p:nvSpPr>
          <p:cNvPr id="110" name="Rectangle 109"/>
          <p:cNvSpPr/>
          <p:nvPr/>
        </p:nvSpPr>
        <p:spPr>
          <a:xfrm>
            <a:off x="5292080" y="2060848"/>
            <a:ext cx="1565761" cy="432048"/>
          </a:xfrm>
          <a:prstGeom prst="rect">
            <a:avLst/>
          </a:prstGeom>
          <a:gradFill flip="none" rotWithShape="1">
            <a:gsLst>
              <a:gs pos="0">
                <a:srgbClr val="FF8184">
                  <a:tint val="66000"/>
                  <a:satMod val="160000"/>
                </a:srgbClr>
              </a:gs>
              <a:gs pos="50000">
                <a:srgbClr val="FF8184">
                  <a:tint val="44500"/>
                  <a:satMod val="160000"/>
                </a:srgbClr>
              </a:gs>
              <a:gs pos="100000">
                <a:srgbClr val="FF8184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860032" y="2636912"/>
            <a:ext cx="2645881" cy="432048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bg1"/>
                </a:solidFill>
              </a:rPr>
              <a:t>COLUMN </a:t>
            </a:r>
            <a:r>
              <a:rPr lang="x-none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1520" y="548680"/>
            <a:ext cx="1554181" cy="503486"/>
          </a:xfrm>
          <a:prstGeom prst="rect">
            <a:avLst/>
          </a:prstGeom>
          <a:gradFill flip="none" rotWithShape="1">
            <a:gsLst>
              <a:gs pos="0">
                <a:srgbClr val="A20000"/>
              </a:gs>
              <a:gs pos="95000">
                <a:schemeClr val="bg1"/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763688" y="1556792"/>
            <a:ext cx="1554181" cy="432048"/>
          </a:xfrm>
          <a:prstGeom prst="rect">
            <a:avLst/>
          </a:prstGeom>
          <a:gradFill>
            <a:gsLst>
              <a:gs pos="0">
                <a:srgbClr val="BC0000"/>
              </a:gs>
              <a:gs pos="97000">
                <a:schemeClr val="bg1">
                  <a:lumMod val="95000"/>
                </a:schemeClr>
              </a:gs>
            </a:gsLst>
            <a:lin ang="2700000" scaled="1"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71600" y="1052736"/>
            <a:ext cx="1512168" cy="432048"/>
          </a:xfrm>
          <a:prstGeom prst="rect">
            <a:avLst/>
          </a:prstGeom>
          <a:gradFill flip="none" rotWithShape="1">
            <a:gsLst>
              <a:gs pos="0">
                <a:srgbClr val="BC0000"/>
              </a:gs>
              <a:gs pos="96000">
                <a:schemeClr val="bg1"/>
              </a:gs>
            </a:gsLst>
            <a:lin ang="2700000" scaled="1"/>
            <a:tileRect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2483768" y="2060848"/>
            <a:ext cx="1512168" cy="432048"/>
          </a:xfrm>
          <a:prstGeom prst="rect">
            <a:avLst/>
          </a:prstGeom>
          <a:gradFill>
            <a:gsLst>
              <a:gs pos="0">
                <a:srgbClr val="BC0000"/>
              </a:gs>
              <a:gs pos="97000">
                <a:schemeClr val="bg1">
                  <a:lumMod val="95000"/>
                </a:schemeClr>
              </a:gs>
            </a:gsLst>
            <a:lin ang="2700000" scaled="1"/>
          </a:gra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66" name="Picture 87" descr="Rezultat slika za nov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383212"/>
            <a:ext cx="2352675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79838" y="1341438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2000" dirty="0">
                <a:solidFill>
                  <a:schemeClr val="tx1"/>
                </a:solidFill>
              </a:rPr>
              <a:t>PRINCIPAL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9912" y="1340768"/>
            <a:ext cx="1512168" cy="4320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A1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27313" y="3716338"/>
            <a:ext cx="40322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INVESTMEN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08400" y="6165850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MICRO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08400" y="501332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LEASING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08400" y="5589588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BANK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132138" y="4365625"/>
            <a:ext cx="2592387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CREDIT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79838" y="1916113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dirty="0">
                <a:solidFill>
                  <a:schemeClr val="tx1"/>
                </a:solidFill>
              </a:rPr>
              <a:t>RATE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779838" y="2492375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sz="2000" dirty="0">
                <a:solidFill>
                  <a:schemeClr val="tx1"/>
                </a:solidFill>
              </a:rPr>
              <a:t>PERCENT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03575" y="3068638"/>
            <a:ext cx="252095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s-Latn-BA" b="1" dirty="0">
                <a:solidFill>
                  <a:schemeClr val="tx1"/>
                </a:solidFill>
              </a:rPr>
              <a:t>INTEREST RATE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7904" y="5589240"/>
            <a:ext cx="1512168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B2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07904" y="6165304"/>
            <a:ext cx="1512168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 B1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07904" y="5013176"/>
            <a:ext cx="1512168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B3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9912" y="2492896"/>
            <a:ext cx="1512168" cy="4320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79912" y="1916832"/>
            <a:ext cx="1512168" cy="43204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x-none" dirty="0">
                <a:solidFill>
                  <a:schemeClr val="tx1"/>
                </a:solidFill>
              </a:rPr>
              <a:t>A2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03848" y="3068960"/>
            <a:ext cx="2520280" cy="43204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COLUMN </a:t>
            </a:r>
            <a:r>
              <a:rPr lang="x-none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3717032"/>
            <a:ext cx="4032448" cy="4320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THE FINAL ANSWER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31840" y="4365104"/>
            <a:ext cx="2592288" cy="43204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>
                <a:solidFill>
                  <a:schemeClr val="tx1"/>
                </a:solidFill>
              </a:rPr>
              <a:t>COLUMN </a:t>
            </a:r>
            <a:r>
              <a:rPr lang="x-none">
                <a:solidFill>
                  <a:schemeClr val="tx1"/>
                </a:solidFill>
              </a:rPr>
              <a:t>B</a:t>
            </a:r>
            <a:endParaRPr lang="en-US" dirty="0"/>
          </a:p>
        </p:txBody>
      </p:sp>
      <p:pic>
        <p:nvPicPr>
          <p:cNvPr id="21542" name="Picture 49" descr="Rezultat slika za family bu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76672"/>
            <a:ext cx="93245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Connect the terms 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2060575"/>
            <a:ext cx="2879725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132856"/>
            <a:ext cx="28803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6463" y="3068638"/>
            <a:ext cx="2879725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650" y="3068638"/>
            <a:ext cx="2879725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6463" y="2060575"/>
            <a:ext cx="2879725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650" y="4149725"/>
            <a:ext cx="2879725" cy="71913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6463" y="4149725"/>
            <a:ext cx="2879725" cy="71913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650" y="5157788"/>
            <a:ext cx="2879725" cy="719137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16463" y="5229225"/>
            <a:ext cx="2879725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2132856"/>
            <a:ext cx="28803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Paying bills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5576" y="3140968"/>
            <a:ext cx="28803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Salary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576" y="4077072"/>
            <a:ext cx="28083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Electricity, water, central heating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6016" y="5229200"/>
            <a:ext cx="28803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Income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6016" y="4221088"/>
            <a:ext cx="28803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Investment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5576" y="5085184"/>
            <a:ext cx="288032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Food, fruit, vegetables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16016" y="3140968"/>
            <a:ext cx="288032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Groceries</a:t>
            </a:r>
          </a:p>
        </p:txBody>
      </p:sp>
      <p:cxnSp>
        <p:nvCxnSpPr>
          <p:cNvPr id="38" name="Straight Arrow Connector 37"/>
          <p:cNvCxnSpPr>
            <a:stCxn id="12" idx="3"/>
            <a:endCxn id="33" idx="1"/>
          </p:cNvCxnSpPr>
          <p:nvPr/>
        </p:nvCxnSpPr>
        <p:spPr>
          <a:xfrm>
            <a:off x="3635375" y="2425700"/>
            <a:ext cx="1081088" cy="2087563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3"/>
            <a:endCxn id="28" idx="1"/>
          </p:cNvCxnSpPr>
          <p:nvPr/>
        </p:nvCxnSpPr>
        <p:spPr>
          <a:xfrm flipV="1">
            <a:off x="3635375" y="2425700"/>
            <a:ext cx="1008063" cy="2082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5" idx="3"/>
            <a:endCxn id="36" idx="1"/>
          </p:cNvCxnSpPr>
          <p:nvPr/>
        </p:nvCxnSpPr>
        <p:spPr>
          <a:xfrm flipV="1">
            <a:off x="3635896" y="3433356"/>
            <a:ext cx="1080120" cy="206732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9" idx="3"/>
            <a:endCxn id="31" idx="1"/>
          </p:cNvCxnSpPr>
          <p:nvPr/>
        </p:nvCxnSpPr>
        <p:spPr>
          <a:xfrm>
            <a:off x="3635375" y="3433763"/>
            <a:ext cx="1081088" cy="208756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bs-Latn-BA" altLang="en-US" dirty="0"/>
              <a:t>In few next quizzes, we’re going to revise the basics about family budget that we learnt during work on this project. </a:t>
            </a:r>
          </a:p>
        </p:txBody>
      </p:sp>
      <p:pic>
        <p:nvPicPr>
          <p:cNvPr id="5123" name="Picture 5" descr="Rezultat slika za family bud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3"/>
            <a:ext cx="91440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76672"/>
            <a:ext cx="93245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Find the words...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2060575"/>
            <a:ext cx="3600450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6463" y="3068638"/>
            <a:ext cx="3600450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650" y="3068638"/>
            <a:ext cx="3600450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16463" y="2060575"/>
            <a:ext cx="3600450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650" y="4149725"/>
            <a:ext cx="3600450" cy="71913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6463" y="4149725"/>
            <a:ext cx="3600450" cy="719138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71775" y="5229225"/>
            <a:ext cx="3600450" cy="7207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576" y="2132856"/>
            <a:ext cx="3600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 E S M V T I E N T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5576" y="3140968"/>
            <a:ext cx="3600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T B G D 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16016" y="2132856"/>
            <a:ext cx="3600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 S X E P E 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016" y="3140968"/>
            <a:ext cx="3600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 S L A A 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5576" y="4221088"/>
            <a:ext cx="3600400" cy="553998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 A H E 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716016" y="4221088"/>
            <a:ext cx="3600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 C R D E I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71800" y="5301208"/>
            <a:ext cx="3600400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G S P N E D N</a:t>
            </a:r>
          </a:p>
        </p:txBody>
      </p:sp>
      <p:pic>
        <p:nvPicPr>
          <p:cNvPr id="21522" name="Picture 18" descr="Rezultat slika za family budg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29200"/>
            <a:ext cx="2444728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755650" y="2060575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INVESTMENT</a:t>
            </a:r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4716018" y="2089330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EXPENSE</a:t>
            </a:r>
          </a:p>
        </p:txBody>
      </p:sp>
      <p:sp>
        <p:nvSpPr>
          <p:cNvPr id="22" name="Rectangle 21">
            <a:hlinkClick r:id="rId3" action="ppaction://hlinksldjump"/>
          </p:cNvPr>
          <p:cNvSpPr/>
          <p:nvPr/>
        </p:nvSpPr>
        <p:spPr>
          <a:xfrm>
            <a:off x="755650" y="3097393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BUDGET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4701640" y="3038475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SALARY</a:t>
            </a:r>
          </a:p>
        </p:txBody>
      </p:sp>
      <p:sp>
        <p:nvSpPr>
          <p:cNvPr id="27" name="Rectangle 26">
            <a:hlinkClick r:id="rId3" action="ppaction://hlinksldjump"/>
          </p:cNvPr>
          <p:cNvSpPr/>
          <p:nvPr/>
        </p:nvSpPr>
        <p:spPr>
          <a:xfrm>
            <a:off x="755576" y="4163578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HEAT</a:t>
            </a:r>
          </a:p>
        </p:txBody>
      </p:sp>
      <p:sp>
        <p:nvSpPr>
          <p:cNvPr id="28" name="Rectangle 27">
            <a:hlinkClick r:id="rId3" action="ppaction://hlinksldjump"/>
          </p:cNvPr>
          <p:cNvSpPr/>
          <p:nvPr/>
        </p:nvSpPr>
        <p:spPr>
          <a:xfrm>
            <a:off x="4701639" y="4171291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CREDIT</a:t>
            </a:r>
          </a:p>
        </p:txBody>
      </p:sp>
      <p:sp>
        <p:nvSpPr>
          <p:cNvPr id="29" name="Rectangle 28">
            <a:hlinkClick r:id="rId3" action="ppaction://hlinksldjump"/>
          </p:cNvPr>
          <p:cNvSpPr/>
          <p:nvPr/>
        </p:nvSpPr>
        <p:spPr>
          <a:xfrm>
            <a:off x="2786178" y="5229225"/>
            <a:ext cx="3590925" cy="6764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SPENDING</a:t>
            </a:r>
            <a:endParaRPr lang="hr-HR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539750" y="1628775"/>
            <a:ext cx="770413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bs-Latn-BA" altLang="en-US" sz="3600" dirty="0"/>
              <a:t> </a:t>
            </a:r>
            <a:r>
              <a:rPr lang="bs-Latn-BA" altLang="en-US" sz="3200" dirty="0"/>
              <a:t>At the end, we prepared you the questions for team competition. </a:t>
            </a:r>
            <a:r>
              <a:rPr lang="bs-Latn-BA" altLang="en-US" sz="3200" dirty="0" smtClean="0"/>
              <a:t>We</a:t>
            </a:r>
            <a:r>
              <a:rPr lang="bs-Latn-BA" altLang="en-US" sz="3200" dirty="0" smtClean="0"/>
              <a:t> </a:t>
            </a:r>
            <a:r>
              <a:rPr lang="bs-Latn-BA" altLang="en-US" sz="3200" dirty="0"/>
              <a:t>hope you will answer the questions on time. Let the best team win! </a:t>
            </a:r>
            <a:endParaRPr lang="bs-Latn-BA" altLang="en-US" dirty="0"/>
          </a:p>
        </p:txBody>
      </p:sp>
      <p:pic>
        <p:nvPicPr>
          <p:cNvPr id="96258" name="Picture 2" descr="Rezultat slika za teamwo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89040"/>
            <a:ext cx="3600400" cy="28177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76672"/>
            <a:ext cx="932452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Rules and Instructions : </a:t>
            </a:r>
          </a:p>
        </p:txBody>
      </p:sp>
      <p:sp>
        <p:nvSpPr>
          <p:cNvPr id="25603" name="TextBox 16"/>
          <p:cNvSpPr txBox="1">
            <a:spLocks noChangeArrowheads="1"/>
          </p:cNvSpPr>
          <p:nvPr/>
        </p:nvSpPr>
        <p:spPr bwMode="auto">
          <a:xfrm>
            <a:off x="250825" y="1557338"/>
            <a:ext cx="77771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bs-Latn-BA" altLang="en-US" sz="2400" b="1" dirty="0">
                <a:solidFill>
                  <a:srgbClr val="C00000"/>
                </a:solidFill>
                <a:latin typeface="Comic Sans MS" pitchFamily="66" charset="0"/>
              </a:rPr>
              <a:t>1. </a:t>
            </a:r>
            <a:r>
              <a:rPr lang="bs-Latn-BA" altLang="en-US" sz="2400" b="1" dirty="0">
                <a:latin typeface="Comic Sans MS" pitchFamily="66" charset="0"/>
              </a:rPr>
              <a:t>You are going to be seperated in 2 groups.</a:t>
            </a:r>
            <a:r>
              <a:rPr lang="bs-Latn-BA" altLang="en-US" sz="2400" dirty="0">
                <a:latin typeface="Comic Sans MS" pitchFamily="66" charset="0"/>
              </a:rPr>
              <a:t> </a:t>
            </a:r>
            <a:br>
              <a:rPr lang="bs-Latn-BA" altLang="en-US" sz="2400" dirty="0">
                <a:latin typeface="Comic Sans MS" pitchFamily="66" charset="0"/>
              </a:rPr>
            </a:br>
            <a:r>
              <a:rPr lang="bs-Latn-BA" altLang="en-US" sz="2400" b="1" dirty="0">
                <a:solidFill>
                  <a:srgbClr val="C00000"/>
                </a:solidFill>
                <a:latin typeface="Comic Sans MS" pitchFamily="66" charset="0"/>
              </a:rPr>
              <a:t>2. </a:t>
            </a:r>
            <a:r>
              <a:rPr lang="bs-Latn-BA" altLang="en-US" sz="2400" b="1" dirty="0">
                <a:latin typeface="Comic Sans MS" pitchFamily="66" charset="0"/>
              </a:rPr>
              <a:t>Every group will get different questions and you will have time limit to answer all questions.</a:t>
            </a:r>
            <a:r>
              <a:rPr lang="bs-Latn-BA" altLang="en-US" sz="2400" dirty="0">
                <a:latin typeface="Comic Sans MS" pitchFamily="66" charset="0"/>
              </a:rPr>
              <a:t/>
            </a:r>
            <a:br>
              <a:rPr lang="bs-Latn-BA" altLang="en-US" sz="2400" dirty="0">
                <a:latin typeface="Comic Sans MS" pitchFamily="66" charset="0"/>
              </a:rPr>
            </a:br>
            <a:r>
              <a:rPr lang="bs-Latn-BA" altLang="en-US" sz="2400" b="1" dirty="0">
                <a:solidFill>
                  <a:srgbClr val="C00000"/>
                </a:solidFill>
                <a:latin typeface="Comic Sans MS" pitchFamily="66" charset="0"/>
              </a:rPr>
              <a:t>3. </a:t>
            </a:r>
            <a:r>
              <a:rPr lang="bs-Latn-BA" altLang="en-US" sz="2400" b="1" dirty="0">
                <a:latin typeface="Comic Sans MS" pitchFamily="66" charset="0"/>
              </a:rPr>
              <a:t>The goal is to answer all questions as soon as possible.</a:t>
            </a:r>
            <a:r>
              <a:rPr lang="bs-Latn-BA" altLang="en-US" sz="2400" dirty="0">
                <a:latin typeface="Comic Sans MS" pitchFamily="66" charset="0"/>
              </a:rPr>
              <a:t/>
            </a:r>
            <a:br>
              <a:rPr lang="bs-Latn-BA" altLang="en-US" sz="2400" dirty="0">
                <a:latin typeface="Comic Sans MS" pitchFamily="66" charset="0"/>
              </a:rPr>
            </a:br>
            <a:r>
              <a:rPr lang="bs-Latn-BA" altLang="en-US" sz="2400" b="1" dirty="0">
                <a:solidFill>
                  <a:srgbClr val="C00000"/>
                </a:solidFill>
                <a:latin typeface="Comic Sans MS" pitchFamily="66" charset="0"/>
              </a:rPr>
              <a:t>4. </a:t>
            </a:r>
            <a:r>
              <a:rPr lang="bs-Latn-BA" altLang="en-US" sz="2400" b="1" dirty="0">
                <a:latin typeface="Comic Sans MS" pitchFamily="66" charset="0"/>
              </a:rPr>
              <a:t>The group that answers all questions the fastest is the winner.</a:t>
            </a:r>
            <a:r>
              <a:rPr lang="bs-Latn-BA" altLang="en-US" sz="2400" dirty="0">
                <a:latin typeface="Comic Sans MS" pitchFamily="66" charset="0"/>
              </a:rPr>
              <a:t> </a:t>
            </a:r>
            <a:br>
              <a:rPr lang="bs-Latn-BA" altLang="en-US" sz="2400" dirty="0">
                <a:latin typeface="Comic Sans MS" pitchFamily="66" charset="0"/>
              </a:rPr>
            </a:br>
            <a:r>
              <a:rPr lang="bs-Latn-BA" altLang="en-US" sz="2400" dirty="0">
                <a:latin typeface="Comic Sans MS" pitchFamily="66" charset="0"/>
              </a:rPr>
              <a:t/>
            </a:r>
            <a:br>
              <a:rPr lang="bs-Latn-BA" altLang="en-US" sz="2400" dirty="0">
                <a:latin typeface="Comic Sans MS" pitchFamily="66" charset="0"/>
              </a:rPr>
            </a:br>
            <a:r>
              <a:rPr lang="bs-Latn-BA" altLang="en-US" sz="2400" b="1" dirty="0">
                <a:solidFill>
                  <a:srgbClr val="C00000"/>
                </a:solidFill>
                <a:latin typeface="Comic Sans MS" pitchFamily="66" charset="0"/>
              </a:rPr>
              <a:t>P.S.</a:t>
            </a:r>
            <a:r>
              <a:rPr lang="bs-Latn-BA" altLang="en-US" sz="2400" dirty="0">
                <a:latin typeface="Comic Sans MS" pitchFamily="66" charset="0"/>
              </a:rPr>
              <a:t>: If you answer incorrectly, you’ll get back to that question unless you answer correctly. </a:t>
            </a:r>
            <a:endParaRPr lang="bs-Latn-BA" altLang="en-US" dirty="0">
              <a:latin typeface="Comic Sans MS" pitchFamily="66" charset="0"/>
            </a:endParaRPr>
          </a:p>
        </p:txBody>
      </p:sp>
      <p:pic>
        <p:nvPicPr>
          <p:cNvPr id="31746" name="Picture 2" descr="Rezultat slika za GOOD Luck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954040"/>
            <a:ext cx="2267743" cy="19039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276872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that family earns and saves</a:t>
            </a:r>
            <a:r>
              <a:rPr lang="vi-V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during some time period.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95536" y="342900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Prediction about the way the family is going to spend their money.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653136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 </a:t>
            </a: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quantity of the money that family is going to earn and save during some time period.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1.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What’s the family budget</a:t>
            </a: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?</a:t>
            </a:r>
          </a:p>
        </p:txBody>
      </p:sp>
      <p:pic>
        <p:nvPicPr>
          <p:cNvPr id="30724" name="Picture 4" descr="Rezultat slika za bud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54352"/>
            <a:ext cx="1403648" cy="140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12875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179388" y="5876925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6078538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250825" y="5732463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34888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Regular income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5536" y="3573016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Fixed expense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725144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Irregular expense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2.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 family budget</a:t>
            </a: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the interest rate on deposit account is the example of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bs-Latn-B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70376"/>
            <a:ext cx="1187624" cy="1187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23850" y="5661025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341438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323850" y="5589588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33375" y="2218055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Irregular recieving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33375" y="337185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Regular income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333375" y="4543425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Irregular expense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3.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 family budget</a:t>
            </a:r>
            <a:r>
              <a:rPr lang="pl-PL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salary is the example of ?</a:t>
            </a:r>
            <a:endParaRPr lang="bs-Latn-B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4578" name="Picture 2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98368"/>
            <a:ext cx="1259632" cy="1259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6"/>
          <p:cNvSpPr txBox="1">
            <a:spLocks noChangeArrowheads="1"/>
          </p:cNvSpPr>
          <p:nvPr/>
        </p:nvSpPr>
        <p:spPr bwMode="auto">
          <a:xfrm>
            <a:off x="500034" y="1500174"/>
            <a:ext cx="77041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Blip>
                <a:blip r:embed="rId2"/>
              </a:buBlip>
            </a:pPr>
            <a:r>
              <a:rPr lang="bs-Latn-BA" altLang="en-US" sz="3600" dirty="0"/>
              <a:t> We’re going to start with questions that are made by students from one group and we’re going to introduce you to this quiz. </a:t>
            </a:r>
            <a:endParaRPr lang="bs-Latn-BA" altLang="en-US" sz="2000" dirty="0"/>
          </a:p>
        </p:txBody>
      </p:sp>
      <p:pic>
        <p:nvPicPr>
          <p:cNvPr id="6147" name="Picture 2" descr="Rezultat slika za family bud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1288"/>
            <a:ext cx="9144000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341438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50825" y="5661025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323850" y="5589588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34888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Irregular expenses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5536" y="3501008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b="1" dirty="0">
                <a:latin typeface="Comic Sans MS" pitchFamily="66" charset="0"/>
              </a:rPr>
              <a:t>Discretionary consumptions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653136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Regular incomes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4.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 family budget, driving expenses are the example of</a:t>
            </a: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?</a:t>
            </a:r>
          </a:p>
        </p:txBody>
      </p:sp>
      <p:pic>
        <p:nvPicPr>
          <p:cNvPr id="21506" name="Picture 2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368152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268413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23850" y="5589588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323850" y="5589588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204864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b="1" dirty="0">
                <a:latin typeface="+mj-lt"/>
              </a:rPr>
              <a:t>Discretionary consumption</a:t>
            </a:r>
            <a:endParaRPr 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95536" y="3356992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expense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50912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Irregular expense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28"/>
            <a:ext cx="9396536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5. In family budget, groceries are the example of?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250825" y="5589588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557338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250825" y="5661025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132856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s-Latn-B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Regular income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5536" y="3284984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s-Latn-B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Irregular expenses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437112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Irregular recievings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 family budget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overtime work is the example of</a:t>
            </a: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?</a:t>
            </a:r>
          </a:p>
        </p:txBody>
      </p:sp>
      <p:pic>
        <p:nvPicPr>
          <p:cNvPr id="15362" name="Picture 2" descr="Rezultat slika za bud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43525"/>
            <a:ext cx="6804248" cy="151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468313" y="5589588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7166"/>
            <a:ext cx="93245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How big is the average salary in Bosnia and Herzegovina?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90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790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708920"/>
            <a:ext cx="27363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846 KM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0112" y="2708920"/>
            <a:ext cx="27363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420 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19672" y="4365104"/>
            <a:ext cx="27363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580 KM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112" y="4365104"/>
            <a:ext cx="27363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800 KM</a:t>
            </a:r>
          </a:p>
        </p:txBody>
      </p:sp>
      <p:sp>
        <p:nvSpPr>
          <p:cNvPr id="20" name="Multiply 19"/>
          <p:cNvSpPr/>
          <p:nvPr/>
        </p:nvSpPr>
        <p:spPr>
          <a:xfrm>
            <a:off x="900113" y="3644900"/>
            <a:ext cx="3240087" cy="19891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1" name="Multiply 20"/>
          <p:cNvSpPr/>
          <p:nvPr/>
        </p:nvSpPr>
        <p:spPr>
          <a:xfrm>
            <a:off x="4932363" y="3573463"/>
            <a:ext cx="3240087" cy="19891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2" name="Multiply 21"/>
          <p:cNvSpPr/>
          <p:nvPr/>
        </p:nvSpPr>
        <p:spPr>
          <a:xfrm>
            <a:off x="4859338" y="1916113"/>
            <a:ext cx="3240087" cy="19891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7182" name="Picture 8" descr="Poveza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844675"/>
            <a:ext cx="194468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6" descr="Rezultat slika za family bud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2425"/>
            <a:ext cx="23399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250825" y="5589588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1916832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Incomes and taxes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395536" y="3140968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Expenses and taxes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293096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Incomes and expenses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two parts are part of family budhet</a:t>
            </a: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12290" name="Picture 2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5165"/>
            <a:ext cx="2771800" cy="1502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268413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95288" y="5516563"/>
            <a:ext cx="1512887" cy="865187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323850" y="5661025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204864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tax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5536" y="342900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saving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95536" y="4581128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income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If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family month expenses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are bigger than family month incomes, then the family has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:</a:t>
            </a:r>
            <a:endParaRPr lang="bs-Latn-B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27578"/>
            <a:ext cx="1547664" cy="1230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268413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23850" y="5589588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557338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250825" y="5589588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34888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Ability of paying bills on time</a:t>
            </a: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5536" y="3501008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plan about future spending money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based on available income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1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395536" y="4653136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Saving money for your needs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is the budgeting</a:t>
            </a:r>
            <a:r>
              <a:rPr lang="it-IT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bs-Latn-B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 descr="Rezultat slika za bud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9240"/>
            <a:ext cx="3203848" cy="126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341438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>
            <a:hlinkClick r:id="rId3" action="ppaction://hlinksldjump"/>
          </p:cNvPr>
          <p:cNvSpPr/>
          <p:nvPr/>
        </p:nvSpPr>
        <p:spPr>
          <a:xfrm>
            <a:off x="395288" y="5589588"/>
            <a:ext cx="1581150" cy="781050"/>
          </a:xfrm>
          <a:prstGeom prst="rightArrow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12875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323850" y="5589588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32656"/>
            <a:ext cx="93245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Which canton has the biggest average salary in Bosnia and Herzegovina ?</a:t>
            </a:r>
          </a:p>
        </p:txBody>
      </p:sp>
      <p:sp>
        <p:nvSpPr>
          <p:cNvPr id="8" name="Rectangle 7"/>
          <p:cNvSpPr/>
          <p:nvPr/>
        </p:nvSpPr>
        <p:spPr>
          <a:xfrm>
            <a:off x="75565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90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790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780928"/>
            <a:ext cx="345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Canton Middle Bosnia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256" y="2714620"/>
            <a:ext cx="31683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Canton Tuzla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5852" y="4429132"/>
            <a:ext cx="367240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Canton Sarajevo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6314" y="4429132"/>
            <a:ext cx="345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Una-Sava Canton</a:t>
            </a:r>
          </a:p>
        </p:txBody>
      </p:sp>
      <p:sp>
        <p:nvSpPr>
          <p:cNvPr id="20" name="Multiply 19"/>
          <p:cNvSpPr/>
          <p:nvPr/>
        </p:nvSpPr>
        <p:spPr>
          <a:xfrm>
            <a:off x="4932363" y="1989138"/>
            <a:ext cx="3240087" cy="19891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1" name="Multiply 20"/>
          <p:cNvSpPr/>
          <p:nvPr/>
        </p:nvSpPr>
        <p:spPr>
          <a:xfrm>
            <a:off x="857224" y="2000240"/>
            <a:ext cx="3240088" cy="19891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2" name="Multiply 21"/>
          <p:cNvSpPr/>
          <p:nvPr/>
        </p:nvSpPr>
        <p:spPr>
          <a:xfrm>
            <a:off x="5003800" y="3644900"/>
            <a:ext cx="3240088" cy="19891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8206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573463"/>
            <a:ext cx="19446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6" descr="Srod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9588"/>
            <a:ext cx="2136775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395536" y="2276872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Low investments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95536" y="3429000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Unnecessary spendings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395536" y="4581128"/>
            <a:ext cx="7886700" cy="8096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hr-HR"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Not earning enough money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4664"/>
            <a:ext cx="94685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bs-Latn-B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5. What’s the main reason for bad budget? </a:t>
            </a:r>
          </a:p>
        </p:txBody>
      </p:sp>
      <p:pic>
        <p:nvPicPr>
          <p:cNvPr id="7" name="Picture 7" descr="Rezultat slika za budg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36096"/>
            <a:ext cx="3203848" cy="1421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96975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527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 rot="10800000">
            <a:off x="323850" y="5661025"/>
            <a:ext cx="1638300" cy="771525"/>
          </a:xfrm>
          <a:prstGeom prst="rightArrow">
            <a:avLst>
              <a:gd name="adj1" fmla="val 50000"/>
              <a:gd name="adj2" fmla="val 56173"/>
            </a:avLst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bs-Latn-BA" dirty="0" smtClean="0"/>
              <a:t>We</a:t>
            </a:r>
            <a:r>
              <a:rPr lang="en-US" dirty="0" smtClean="0"/>
              <a:t> </a:t>
            </a:r>
            <a:r>
              <a:rPr lang="en-US" dirty="0" smtClean="0"/>
              <a:t>hope you enjoyed and had fun revising things you learnt about family budget</a:t>
            </a:r>
            <a:r>
              <a:rPr lang="bs-Latn-BA" dirty="0" smtClean="0"/>
              <a:t>.</a:t>
            </a: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/>
            </a:r>
            <a:br>
              <a:rPr lang="bs-Latn-BA" dirty="0" smtClean="0"/>
            </a:br>
            <a:r>
              <a:rPr lang="bs-Latn-BA" dirty="0" smtClean="0"/>
              <a:t>	</a:t>
            </a:r>
            <a:endParaRPr lang="bs-Latn-BA" dirty="0"/>
          </a:p>
        </p:txBody>
      </p:sp>
      <p:sp>
        <p:nvSpPr>
          <p:cNvPr id="4" name="Rectangle 3"/>
          <p:cNvSpPr/>
          <p:nvPr/>
        </p:nvSpPr>
        <p:spPr>
          <a:xfrm>
            <a:off x="251520" y="3284984"/>
            <a:ext cx="2520280" cy="201622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 </a:t>
            </a:r>
            <a:endParaRPr lang="bs-Latn-BA" dirty="0"/>
          </a:p>
        </p:txBody>
      </p:sp>
      <p:sp>
        <p:nvSpPr>
          <p:cNvPr id="5" name="Rectangle 4"/>
          <p:cNvSpPr/>
          <p:nvPr/>
        </p:nvSpPr>
        <p:spPr>
          <a:xfrm>
            <a:off x="3059832" y="3284984"/>
            <a:ext cx="2520280" cy="201622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 </a:t>
            </a:r>
            <a:endParaRPr lang="bs-Latn-BA" dirty="0"/>
          </a:p>
        </p:txBody>
      </p:sp>
      <p:sp>
        <p:nvSpPr>
          <p:cNvPr id="6" name="Rectangle 5"/>
          <p:cNvSpPr/>
          <p:nvPr/>
        </p:nvSpPr>
        <p:spPr>
          <a:xfrm>
            <a:off x="5868144" y="3284984"/>
            <a:ext cx="2520280" cy="2016224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 smtClean="0"/>
              <a:t> </a:t>
            </a:r>
            <a:endParaRPr lang="bs-Latn-BA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3356992"/>
            <a:ext cx="2880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QUESTIONS</a:t>
            </a: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Adna Duran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Amina Šatara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Merima Mujezinović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Alma Sefo</a:t>
            </a:r>
            <a:endParaRPr lang="bs-Latn-B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3356992"/>
            <a:ext cx="28803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ASSOCIATIONS </a:t>
            </a: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Berina Avdić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Tana Karamustafić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Dalia Junuzović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Mirnes Imamović</a:t>
            </a:r>
            <a:endParaRPr lang="bs-Latn-B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3356992"/>
            <a:ext cx="30963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COMPETITION</a:t>
            </a: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Aldin Rahmanović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Kenan Ćesko</a:t>
            </a:r>
            <a:b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bs-Latn-BA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Asim Fako </a:t>
            </a:r>
            <a:endParaRPr lang="bs-Latn-BA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31840" y="6021288"/>
            <a:ext cx="2448272" cy="504056"/>
          </a:xfrm>
          <a:prstGeom prst="rect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20" name="TextBox 19"/>
          <p:cNvSpPr txBox="1"/>
          <p:nvPr/>
        </p:nvSpPr>
        <p:spPr>
          <a:xfrm>
            <a:off x="3275856" y="6093296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EDIT: Asim Fako </a:t>
            </a:r>
            <a:endParaRPr lang="bs-Latn-B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>
            <a:stCxn id="4" idx="2"/>
            <a:endCxn id="19" idx="1"/>
          </p:cNvCxnSpPr>
          <p:nvPr/>
        </p:nvCxnSpPr>
        <p:spPr>
          <a:xfrm>
            <a:off x="1511660" y="5301208"/>
            <a:ext cx="1620180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9" idx="0"/>
          </p:cNvCxnSpPr>
          <p:nvPr/>
        </p:nvCxnSpPr>
        <p:spPr>
          <a:xfrm>
            <a:off x="4319972" y="5301208"/>
            <a:ext cx="360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9" idx="3"/>
          </p:cNvCxnSpPr>
          <p:nvPr/>
        </p:nvCxnSpPr>
        <p:spPr>
          <a:xfrm flipH="1">
            <a:off x="5580112" y="5301208"/>
            <a:ext cx="1728192" cy="9721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76672"/>
            <a:ext cx="93245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is the family budget?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313" y="1700213"/>
            <a:ext cx="3887787" cy="20891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1700213"/>
            <a:ext cx="3816350" cy="20891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0338" y="4005263"/>
            <a:ext cx="3816350" cy="20161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2143116"/>
            <a:ext cx="34563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Money</a:t>
            </a: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that family earns and saves</a:t>
            </a:r>
            <a:r>
              <a:rPr lang="vi-V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during some time period.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1928802"/>
            <a:ext cx="31683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Prediction about the way the family is going to spend their money.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1800" y="4077072"/>
            <a:ext cx="367240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Plan </a:t>
            </a:r>
            <a:r>
              <a:rPr lang="hr-H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about quantity of the money that family is going to earn and save during some time period.</a:t>
            </a:r>
            <a:endParaRPr lang="vi-VN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GB" sz="2400" dirty="0"/>
          </a:p>
        </p:txBody>
      </p:sp>
      <p:sp>
        <p:nvSpPr>
          <p:cNvPr id="21" name="Multiply 20"/>
          <p:cNvSpPr/>
          <p:nvPr/>
        </p:nvSpPr>
        <p:spPr>
          <a:xfrm>
            <a:off x="606518" y="1700213"/>
            <a:ext cx="3671887" cy="2232025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2" name="Multiply 21"/>
          <p:cNvSpPr/>
          <p:nvPr/>
        </p:nvSpPr>
        <p:spPr>
          <a:xfrm>
            <a:off x="4787211" y="1729330"/>
            <a:ext cx="3527425" cy="22050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9227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929066"/>
            <a:ext cx="22320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3" descr="Srod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525"/>
            <a:ext cx="2276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6672"/>
            <a:ext cx="93245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In family budget, salary is the example of?</a:t>
            </a:r>
            <a:endParaRPr lang="bs-Latn-B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65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7900" y="249237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65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7900" y="4149725"/>
            <a:ext cx="3384550" cy="1008063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2780928"/>
            <a:ext cx="3456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Fixed expense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2780928"/>
            <a:ext cx="33843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Irregular expense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4437112"/>
            <a:ext cx="33843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Irregular recieve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8024" y="4365104"/>
            <a:ext cx="338437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Regular income</a:t>
            </a:r>
          </a:p>
        </p:txBody>
      </p:sp>
      <p:sp>
        <p:nvSpPr>
          <p:cNvPr id="20" name="Multiply 19"/>
          <p:cNvSpPr/>
          <p:nvPr/>
        </p:nvSpPr>
        <p:spPr>
          <a:xfrm>
            <a:off x="827584" y="3645024"/>
            <a:ext cx="3240087" cy="19891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1" name="Multiply 20"/>
          <p:cNvSpPr/>
          <p:nvPr/>
        </p:nvSpPr>
        <p:spPr>
          <a:xfrm>
            <a:off x="928662" y="2000240"/>
            <a:ext cx="3240087" cy="198913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sp>
        <p:nvSpPr>
          <p:cNvPr id="22" name="Multiply 21"/>
          <p:cNvSpPr/>
          <p:nvPr/>
        </p:nvSpPr>
        <p:spPr>
          <a:xfrm>
            <a:off x="4929190" y="2000240"/>
            <a:ext cx="3240087" cy="19891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10254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714752"/>
            <a:ext cx="1944687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6" descr="Srod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14975"/>
            <a:ext cx="19081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26" descr="Srodna sli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2825"/>
            <a:ext cx="13255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76672"/>
            <a:ext cx="93245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What does the family budget contain?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313" y="1700213"/>
            <a:ext cx="3887787" cy="20891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1700213"/>
            <a:ext cx="3816350" cy="20891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0338" y="4005263"/>
            <a:ext cx="3816350" cy="20161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2214554"/>
            <a:ext cx="417646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Recievings and expenses </a:t>
            </a:r>
            <a:endParaRPr lang="vi-V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0562" y="2143116"/>
            <a:ext cx="424847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Expenses and taxes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6050" y="4500570"/>
            <a:ext cx="367240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Recievings and taxes</a:t>
            </a:r>
            <a:endParaRPr lang="en-GB" sz="3600" dirty="0"/>
          </a:p>
        </p:txBody>
      </p:sp>
      <p:sp>
        <p:nvSpPr>
          <p:cNvPr id="21" name="Multiply 20"/>
          <p:cNvSpPr/>
          <p:nvPr/>
        </p:nvSpPr>
        <p:spPr>
          <a:xfrm>
            <a:off x="4714876" y="1571612"/>
            <a:ext cx="3887788" cy="2376487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11274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22320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ultiply 12"/>
          <p:cNvSpPr/>
          <p:nvPr/>
        </p:nvSpPr>
        <p:spPr>
          <a:xfrm>
            <a:off x="2643174" y="3857628"/>
            <a:ext cx="3887788" cy="23764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11276" name="Picture 13" descr="Srod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3325"/>
            <a:ext cx="2459038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6672"/>
            <a:ext cx="932452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l-PL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Credit is the recieving useful for ?</a:t>
            </a:r>
            <a:endParaRPr lang="bs-Latn-B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8313" y="1700213"/>
            <a:ext cx="3887787" cy="20891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3438" y="1700213"/>
            <a:ext cx="3816350" cy="208915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0338" y="4005263"/>
            <a:ext cx="3816350" cy="201612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 dirty="0">
              <a:solidFill>
                <a:srgbClr val="A5002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2420888"/>
            <a:ext cx="388843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Paying taxes</a:t>
            </a:r>
            <a:endParaRPr lang="vi-VN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008" y="2348880"/>
            <a:ext cx="381642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Investment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14612" y="4500570"/>
            <a:ext cx="381642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bs-Latn-B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Going on vacation</a:t>
            </a:r>
            <a:endParaRPr lang="en-GB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571472" y="1571612"/>
            <a:ext cx="3960812" cy="2520950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12298" name="Picture 8" descr="Povezana sli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643050"/>
            <a:ext cx="22320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Multiply 15"/>
          <p:cNvSpPr/>
          <p:nvPr/>
        </p:nvSpPr>
        <p:spPr>
          <a:xfrm>
            <a:off x="2714612" y="3857628"/>
            <a:ext cx="3960812" cy="2519362"/>
          </a:xfrm>
          <a:prstGeom prst="mathMultiply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s-Latn-BA"/>
          </a:p>
        </p:txBody>
      </p:sp>
      <p:pic>
        <p:nvPicPr>
          <p:cNvPr id="12300" name="Picture 13" descr="Srodna sl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125"/>
            <a:ext cx="2433638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887</Words>
  <Application>Microsoft Office PowerPoint</Application>
  <PresentationFormat>On-screen Show (4:3)</PresentationFormat>
  <Paragraphs>297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Diseño predeterminado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Asim</cp:lastModifiedBy>
  <cp:revision>60</cp:revision>
  <dcterms:created xsi:type="dcterms:W3CDTF">2010-05-23T14:28:12Z</dcterms:created>
  <dcterms:modified xsi:type="dcterms:W3CDTF">2017-05-14T19:17:30Z</dcterms:modified>
</cp:coreProperties>
</file>