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6" r:id="rId5"/>
    <p:sldId id="272" r:id="rId6"/>
    <p:sldId id="269" r:id="rId7"/>
    <p:sldId id="258" r:id="rId8"/>
    <p:sldId id="261" r:id="rId9"/>
    <p:sldId id="262" r:id="rId10"/>
    <p:sldId id="268" r:id="rId11"/>
    <p:sldId id="264" r:id="rId12"/>
    <p:sldId id="265" r:id="rId13"/>
    <p:sldId id="259" r:id="rId14"/>
    <p:sldId id="270" r:id="rId15"/>
    <p:sldId id="260" r:id="rId16"/>
    <p:sldId id="271" r:id="rId17"/>
    <p:sldId id="273" r:id="rId1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671"/>
    <a:srgbClr val="99EA36"/>
    <a:srgbClr val="EE0000"/>
    <a:srgbClr val="E1F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224" autoAdjust="0"/>
  </p:normalViewPr>
  <p:slideViewPr>
    <p:cSldViewPr>
      <p:cViewPr varScale="1">
        <p:scale>
          <a:sx n="72" d="100"/>
          <a:sy n="72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3D8374A-6389-44FE-9A3C-D5CD25AEA386}" type="datetimeFigureOut">
              <a:rPr lang="pt-PT" smtClean="0"/>
              <a:t>04-04-2019</a:t>
            </a:fld>
            <a:endParaRPr lang="pt-P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122694E-E69E-44AF-8A3B-50C5F7DE13EC}" type="slidenum">
              <a:rPr lang="pt-PT" smtClean="0"/>
              <a:t>‹nº›</a:t>
            </a:fld>
            <a:endParaRPr lang="pt-P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374A-6389-44FE-9A3C-D5CD25AEA386}" type="datetimeFigureOut">
              <a:rPr lang="pt-PT" smtClean="0"/>
              <a:t>04-04-2019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694E-E69E-44AF-8A3B-50C5F7DE13E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374A-6389-44FE-9A3C-D5CD25AEA386}" type="datetimeFigureOut">
              <a:rPr lang="pt-PT" smtClean="0"/>
              <a:t>04-04-2019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694E-E69E-44AF-8A3B-50C5F7DE13E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374A-6389-44FE-9A3C-D5CD25AEA386}" type="datetimeFigureOut">
              <a:rPr lang="pt-PT" smtClean="0"/>
              <a:t>04-04-2019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694E-E69E-44AF-8A3B-50C5F7DE13E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374A-6389-44FE-9A3C-D5CD25AEA386}" type="datetimeFigureOut">
              <a:rPr lang="pt-PT" smtClean="0"/>
              <a:t>04-04-2019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694E-E69E-44AF-8A3B-50C5F7DE13E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374A-6389-44FE-9A3C-D5CD25AEA386}" type="datetimeFigureOut">
              <a:rPr lang="pt-PT" smtClean="0"/>
              <a:t>04-04-2019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694E-E69E-44AF-8A3B-50C5F7DE13EC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374A-6389-44FE-9A3C-D5CD25AEA386}" type="datetimeFigureOut">
              <a:rPr lang="pt-PT" smtClean="0"/>
              <a:t>04-04-2019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694E-E69E-44AF-8A3B-50C5F7DE13E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374A-6389-44FE-9A3C-D5CD25AEA386}" type="datetimeFigureOut">
              <a:rPr lang="pt-PT" smtClean="0"/>
              <a:t>04-04-2019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694E-E69E-44AF-8A3B-50C5F7DE13E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374A-6389-44FE-9A3C-D5CD25AEA386}" type="datetimeFigureOut">
              <a:rPr lang="pt-PT" smtClean="0"/>
              <a:t>04-04-2019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694E-E69E-44AF-8A3B-50C5F7DE13E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374A-6389-44FE-9A3C-D5CD25AEA386}" type="datetimeFigureOut">
              <a:rPr lang="pt-PT" smtClean="0"/>
              <a:t>04-04-2019</a:t>
            </a:fld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694E-E69E-44AF-8A3B-50C5F7DE13EC}" type="slidenum">
              <a:rPr lang="pt-PT" smtClean="0"/>
              <a:t>‹nº›</a:t>
            </a:fld>
            <a:endParaRPr lang="pt-P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374A-6389-44FE-9A3C-D5CD25AEA386}" type="datetimeFigureOut">
              <a:rPr lang="pt-PT" smtClean="0"/>
              <a:t>04-04-2019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694E-E69E-44AF-8A3B-50C5F7DE13E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3D8374A-6389-44FE-9A3C-D5CD25AEA386}" type="datetimeFigureOut">
              <a:rPr lang="pt-PT" smtClean="0"/>
              <a:t>04-04-2019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122694E-E69E-44AF-8A3B-50C5F7DE13EC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1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hyperlink" Target="https://youtu.be/eC9feL7Wxn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5.png"/><Relationship Id="rId7" Type="http://schemas.openxmlformats.org/officeDocument/2006/relationships/image" Target="../media/image15.png"/><Relationship Id="rId2" Type="http://schemas.openxmlformats.org/officeDocument/2006/relationships/hyperlink" Target="https://youtu.be/qRi6f1hgY1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ZyLTt0JvOk" TargetMode="External"/><Relationship Id="rId7" Type="http://schemas.openxmlformats.org/officeDocument/2006/relationships/image" Target="../media/image16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hyperlink" Target="https://youtu.be/DRtj1IA5Da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jpe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5.png"/><Relationship Id="rId7" Type="http://schemas.openxmlformats.org/officeDocument/2006/relationships/image" Target="../media/image1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48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10" Type="http://schemas.openxmlformats.org/officeDocument/2006/relationships/image" Target="../media/image16.jpeg"/><Relationship Id="rId4" Type="http://schemas.openxmlformats.org/officeDocument/2006/relationships/image" Target="../media/image19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1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6.jpeg"/><Relationship Id="rId2" Type="http://schemas.openxmlformats.org/officeDocument/2006/relationships/hyperlink" Target="https://youtu.be/U6QRfTycxq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BYXN_Becrw" TargetMode="External"/><Relationship Id="rId7" Type="http://schemas.openxmlformats.org/officeDocument/2006/relationships/image" Target="../media/image1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E3QWPs3_T4" TargetMode="External"/><Relationship Id="rId7" Type="http://schemas.openxmlformats.org/officeDocument/2006/relationships/image" Target="../media/image1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" name="AutoShape 4" descr="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6" name="AutoShape 6" descr="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033" name="Picture 9" descr="https://twinspace.etwinning.net/files/collabspace/7/27/327/70327/images/c01106da7_o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46" y="3573017"/>
            <a:ext cx="402992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17721" y="214165"/>
            <a:ext cx="37918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err="1" smtClean="0">
                <a:solidFill>
                  <a:schemeClr val="bg1"/>
                </a:solidFill>
              </a:rPr>
              <a:t>On</a:t>
            </a:r>
            <a:r>
              <a:rPr lang="pt-PT" sz="2800" b="1" dirty="0" smtClean="0">
                <a:solidFill>
                  <a:schemeClr val="bg1"/>
                </a:solidFill>
              </a:rPr>
              <a:t> </a:t>
            </a:r>
            <a:r>
              <a:rPr lang="pt-PT" sz="2800" b="1" dirty="0" err="1" smtClean="0">
                <a:solidFill>
                  <a:schemeClr val="bg1"/>
                </a:solidFill>
              </a:rPr>
              <a:t>the</a:t>
            </a:r>
            <a:r>
              <a:rPr lang="pt-PT" sz="2800" b="1" dirty="0" smtClean="0">
                <a:solidFill>
                  <a:schemeClr val="bg1"/>
                </a:solidFill>
              </a:rPr>
              <a:t> </a:t>
            </a:r>
            <a:r>
              <a:rPr lang="pt-PT" sz="2800" b="1" dirty="0" err="1" smtClean="0">
                <a:solidFill>
                  <a:schemeClr val="bg1"/>
                </a:solidFill>
              </a:rPr>
              <a:t>edge</a:t>
            </a:r>
            <a:r>
              <a:rPr lang="pt-PT" sz="2800" b="1" dirty="0" smtClean="0">
                <a:solidFill>
                  <a:schemeClr val="bg1"/>
                </a:solidFill>
              </a:rPr>
              <a:t>… </a:t>
            </a:r>
          </a:p>
          <a:p>
            <a:pPr algn="ctr"/>
            <a:endParaRPr lang="pt-PT" sz="1200" b="1" dirty="0" smtClean="0">
              <a:solidFill>
                <a:schemeClr val="bg1"/>
              </a:solidFill>
            </a:endParaRPr>
          </a:p>
          <a:p>
            <a:pPr algn="ctr"/>
            <a:r>
              <a:rPr lang="pt-PT" sz="2800" b="1" dirty="0" err="1" smtClean="0">
                <a:solidFill>
                  <a:schemeClr val="bg1"/>
                </a:solidFill>
              </a:rPr>
              <a:t>of</a:t>
            </a:r>
            <a:r>
              <a:rPr lang="pt-PT" sz="5400" b="1" dirty="0" smtClean="0">
                <a:solidFill>
                  <a:schemeClr val="bg1"/>
                </a:solidFill>
                <a:latin typeface="Passion One" panose="02000506080000020004" pitchFamily="2" charset="0"/>
              </a:rPr>
              <a:t> </a:t>
            </a:r>
            <a:r>
              <a:rPr lang="pt-PT" sz="5400" b="1" dirty="0" err="1" smtClean="0">
                <a:solidFill>
                  <a:schemeClr val="bg1"/>
                </a:solidFill>
                <a:latin typeface="Passion One" panose="02000506080000020004" pitchFamily="2" charset="0"/>
              </a:rPr>
              <a:t>Science</a:t>
            </a:r>
            <a:r>
              <a:rPr lang="pt-PT" sz="5400" b="1" dirty="0" smtClean="0">
                <a:solidFill>
                  <a:schemeClr val="bg1"/>
                </a:solidFill>
                <a:latin typeface="Passion One" panose="02000506080000020004" pitchFamily="2" charset="0"/>
              </a:rPr>
              <a:t> </a:t>
            </a:r>
          </a:p>
          <a:p>
            <a:pPr algn="ctr"/>
            <a:r>
              <a:rPr lang="pt-PT" sz="5400" b="1" dirty="0" err="1" smtClean="0">
                <a:solidFill>
                  <a:schemeClr val="bg1"/>
                </a:solidFill>
                <a:latin typeface="Passion One" panose="02000506080000020004" pitchFamily="2" charset="0"/>
              </a:rPr>
              <a:t>and</a:t>
            </a:r>
            <a:r>
              <a:rPr lang="pt-PT" sz="5400" b="1" dirty="0" smtClean="0">
                <a:solidFill>
                  <a:schemeClr val="bg1"/>
                </a:solidFill>
                <a:latin typeface="Passion One" panose="02000506080000020004" pitchFamily="2" charset="0"/>
              </a:rPr>
              <a:t> </a:t>
            </a:r>
            <a:r>
              <a:rPr lang="pt-PT" sz="5400" b="1" dirty="0" err="1" smtClean="0">
                <a:solidFill>
                  <a:schemeClr val="bg1"/>
                </a:solidFill>
                <a:latin typeface="Passion One" panose="02000506080000020004" pitchFamily="2" charset="0"/>
              </a:rPr>
              <a:t>Maths</a:t>
            </a:r>
            <a:endParaRPr lang="pt-PT" sz="5400" b="1" dirty="0" smtClean="0">
              <a:solidFill>
                <a:schemeClr val="bg1"/>
              </a:solidFill>
              <a:latin typeface="Passion One" panose="02000506080000020004" pitchFamily="2" charset="0"/>
            </a:endParaRPr>
          </a:p>
          <a:p>
            <a:pPr algn="ctr"/>
            <a:endParaRPr lang="pt-PT" sz="1200" b="1" dirty="0">
              <a:solidFill>
                <a:schemeClr val="bg1"/>
              </a:solidFill>
            </a:endParaRPr>
          </a:p>
          <a:p>
            <a:pPr algn="ctr"/>
            <a:r>
              <a:rPr lang="pt-PT" sz="2000" b="1" dirty="0" err="1" smtClean="0">
                <a:solidFill>
                  <a:schemeClr val="bg1"/>
                </a:solidFill>
              </a:rPr>
              <a:t>Vulcan</a:t>
            </a:r>
            <a:r>
              <a:rPr lang="pt-PT" sz="2000" b="1" dirty="0" smtClean="0">
                <a:solidFill>
                  <a:schemeClr val="bg1"/>
                </a:solidFill>
              </a:rPr>
              <a:t>, Roménia</a:t>
            </a:r>
          </a:p>
          <a:p>
            <a:pPr algn="ctr"/>
            <a:r>
              <a:rPr lang="pt-PT" sz="2000" b="1" dirty="0" smtClean="0">
                <a:solidFill>
                  <a:schemeClr val="bg1"/>
                </a:solidFill>
              </a:rPr>
              <a:t>Fevereiro 2019</a:t>
            </a:r>
            <a:endParaRPr lang="pt-PT" sz="2000" b="1" dirty="0">
              <a:solidFill>
                <a:schemeClr val="bg1"/>
              </a:solidFill>
            </a:endParaRPr>
          </a:p>
        </p:txBody>
      </p:sp>
      <p:sp>
        <p:nvSpPr>
          <p:cNvPr id="9" name="AutoShape 13" descr="Resultado de imagem para erasmus +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" name="Rectângulo 9"/>
          <p:cNvSpPr/>
          <p:nvPr/>
        </p:nvSpPr>
        <p:spPr>
          <a:xfrm>
            <a:off x="4644008" y="7937"/>
            <a:ext cx="3528392" cy="6021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41" name="Picture 17" descr="https://twinspace.etwinning.net/files/collabspace/7/27/327/70327/images/b9d9eff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918" y="2132856"/>
            <a:ext cx="3232466" cy="37575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9" t="23037" r="9387" b="33242"/>
          <a:stretch/>
        </p:blipFill>
        <p:spPr>
          <a:xfrm>
            <a:off x="4797623" y="572087"/>
            <a:ext cx="1718593" cy="44043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79" y="548680"/>
            <a:ext cx="1354601" cy="48724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832" y="1035926"/>
            <a:ext cx="1481142" cy="59308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58752"/>
            <a:ext cx="1232955" cy="37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14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lh3.googleusercontent.com/w9yEJ0VrURlDD6uuYnHs50MiWEL9uI0Y1y-47SGeAtOVY46SWncBuZ5UuAR1HEEhVhS9JNeW5bnV3LWV6hcXj-x5jRTARe1c7mSeZJPbTTCb8LliqSi3MhKbWuakXpM1yyT7gM6qrrUO-0hsCXQimx1WinfPQ3DTL9Tt0IeipFoEE7D7XwqAby80pJxEHmkWmPKFwqa0NJLszdaU2-uEa9NnwZ6mzr9lU9HapJZZilfC7i4rPk8zSqBmYh5AUWG1Vp4BvObA71DnUCtzHfA84cYKW9LmQ5XpraPU2RmF-d1vjQYnGmLBK1-oVInaxEWWIYRP2rJjG-HpeASCTDtZnYfWa88r-9Qt4HxagSWo6mIhz6l6IoFCAG7yZi02jjD6IMX8ozrhIZ8gj5I6HlIZQZjsoPiS9TgBWhJsJO2Ulw_Qx6rSt9FNW35NySk4CzzThqwcGxwJBoH0CJX5p0uAPz_9pAV-PeJmelGCxmr_vmI6W5Llf8ujNy52dWFL74Sznvw6EEZ2wXAy9qnwE8A_CfzoCfNbSs5AFtgzAQGFrnM_zzJ98aNrEs_QD0duCMIZZeGCuZfevjqungmYlwROv-qtO8Hi5HPVgMAfU85RCVVQJGu15UmzH0s1p9vGrA7zsgMAUxplJz4T3o9RAWps2UW4LCyft4M4vUrgCOPZG1bYUvl1lPMyWy4ePZv1k2Zmsn3DQae5KnLtKBm7WooqdDB9vg=w912-h608-n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0" r="10062"/>
          <a:stretch/>
        </p:blipFill>
        <p:spPr bwMode="auto">
          <a:xfrm>
            <a:off x="791580" y="1577008"/>
            <a:ext cx="3492388" cy="228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lh3.googleusercontent.com/2c8HC0pLRrXCjY0dkVhaMiwqdJxWXpXyKOE81oY_zjV_AMnJ6fRDPYfQjB_I_dhIDmeOnWKkkjHkyuaO53UfIXL4uZqcXn6RCgzMlqMWQp0p3u-RBDo2BBGeuuFG0CBeVpqzXtMZeincWqrZj7XIeyPNfx2VjNatHawVsJ4dibxto_8eFRzsbLXNOvZJ1_QyozhDBYvOAe_TDzjA8iqkO6tZ8OtMg6jUsYfuI53wWw_hPG8i2naBvzXvqjHzkiqwy7cIup9CoV9P-2iI_pxg2SMsxg756y74JHxVZn_dSMZpAP82N8CD10qi4cVy-hFstWbvIuO7Lkkx171eqpvEE9AFpXiaky5LK8PwX_D0kBdbbPKnGw-az-qQog6-3fZ7z8dFPMsn5dx9U3fL6wNHP6A1UtWMZyxAe46B8f_BSk8NL90qybT5A0g3svdT1mZYt3jg8iNHtEX-NSQ86EliwM0oZ_-ftkQ8AY0LXwgTXB2_skiScVzKfV0v0F6XVt0clFENcdpWxjerRzBybOuSH1Qk2iCidO2roENKMDOySYPIEI8UbsGeR9VmyQxlR9vSuHn_PcJGBQVGV5dYRFwBRqplJY0MmSWku7-7QdLt6miqr0yNLWB0Mirawgfad2ZGzC9FsQlFLjKw7cFoVEqW_UvAq8pkT3dvVaJCuTt2s0FYRJ0qKtqiA2hOnZDdE-B3f7VPJs_kaWUQnqDQQyLfz_F-LA=w912-h608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3992081" cy="266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44988" y="899771"/>
            <a:ext cx="3622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/>
              <a:t>O que aprendemos </a:t>
            </a:r>
            <a:endParaRPr lang="pt-PT" sz="2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835696" y="5047726"/>
            <a:ext cx="193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/>
              <a:t>“</a:t>
            </a:r>
            <a:r>
              <a:rPr lang="pt-PT" b="1" dirty="0" smtClean="0"/>
              <a:t>Einstein </a:t>
            </a:r>
            <a:r>
              <a:rPr lang="pt-PT" b="1" dirty="0" err="1" smtClean="0"/>
              <a:t>riddle</a:t>
            </a:r>
            <a:r>
              <a:rPr lang="pt-PT" dirty="0" smtClean="0"/>
              <a:t>”</a:t>
            </a:r>
            <a:endParaRPr lang="pt-PT" dirty="0"/>
          </a:p>
        </p:txBody>
      </p:sp>
      <p:sp>
        <p:nvSpPr>
          <p:cNvPr id="2" name="Seta para a direita 1"/>
          <p:cNvSpPr/>
          <p:nvPr/>
        </p:nvSpPr>
        <p:spPr>
          <a:xfrm>
            <a:off x="3779912" y="5047726"/>
            <a:ext cx="648072" cy="42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aixaDeTexto 6"/>
          <p:cNvSpPr txBox="1"/>
          <p:nvPr/>
        </p:nvSpPr>
        <p:spPr>
          <a:xfrm>
            <a:off x="5076056" y="1988840"/>
            <a:ext cx="3127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Kinect</a:t>
            </a:r>
            <a:r>
              <a:rPr lang="pt-PT" dirty="0" smtClean="0"/>
              <a:t> - comparar expressões numéricas </a:t>
            </a:r>
            <a:endParaRPr lang="pt-PT" dirty="0"/>
          </a:p>
        </p:txBody>
      </p:sp>
      <p:sp>
        <p:nvSpPr>
          <p:cNvPr id="8" name="Seta para a direita 7"/>
          <p:cNvSpPr/>
          <p:nvPr/>
        </p:nvSpPr>
        <p:spPr>
          <a:xfrm rot="10800000">
            <a:off x="4427984" y="1990487"/>
            <a:ext cx="648072" cy="42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aixaDeTexto 2"/>
          <p:cNvSpPr txBox="1"/>
          <p:nvPr/>
        </p:nvSpPr>
        <p:spPr>
          <a:xfrm>
            <a:off x="5148064" y="2708920"/>
            <a:ext cx="252028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200" dirty="0">
                <a:hlinkClick r:id="rId4"/>
              </a:rPr>
              <a:t>https://youtu.be/eC9feL7WxnA</a:t>
            </a:r>
            <a:endParaRPr lang="pt-PT" sz="1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644008" y="191616"/>
            <a:ext cx="3474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 smtClean="0">
                <a:solidFill>
                  <a:schemeClr val="bg1"/>
                </a:solidFill>
              </a:rPr>
              <a:t>On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the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edge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of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Science</a:t>
            </a:r>
            <a:r>
              <a:rPr lang="pt-PT" sz="1400" b="1" dirty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and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Maths</a:t>
            </a:r>
            <a:endParaRPr lang="pt-PT" sz="1400" b="1" dirty="0">
              <a:solidFill>
                <a:schemeClr val="bg1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9" t="23037" r="9387" b="33242"/>
          <a:stretch/>
        </p:blipFill>
        <p:spPr>
          <a:xfrm>
            <a:off x="600777" y="420525"/>
            <a:ext cx="859296" cy="22021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33206"/>
            <a:ext cx="864096" cy="25949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0212"/>
            <a:ext cx="947580" cy="34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79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11695" y="880134"/>
            <a:ext cx="4558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/>
              <a:t>Ponto alto da </a:t>
            </a:r>
            <a:r>
              <a:rPr lang="pt-PT" sz="2800" b="1" dirty="0" smtClean="0"/>
              <a:t>semana</a:t>
            </a:r>
            <a:endParaRPr lang="pt-PT" sz="2800" b="1" dirty="0"/>
          </a:p>
        </p:txBody>
      </p:sp>
      <p:pic>
        <p:nvPicPr>
          <p:cNvPr id="6" name="Picture 2" descr="https://twinspace.etwinning.net/files/collabspace/7/27/327/70327/images/adbbdb03_o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35" y="1551541"/>
            <a:ext cx="7028657" cy="46857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644008" y="191616"/>
            <a:ext cx="3474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 smtClean="0">
                <a:solidFill>
                  <a:schemeClr val="bg1"/>
                </a:solidFill>
              </a:rPr>
              <a:t>On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the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edge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of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Science</a:t>
            </a:r>
            <a:r>
              <a:rPr lang="pt-PT" sz="1400" b="1" dirty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and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Maths</a:t>
            </a:r>
            <a:endParaRPr lang="pt-PT" sz="1400" b="1" dirty="0">
              <a:solidFill>
                <a:schemeClr val="bg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9" t="23037" r="9387" b="33242"/>
          <a:stretch/>
        </p:blipFill>
        <p:spPr>
          <a:xfrm>
            <a:off x="600777" y="420525"/>
            <a:ext cx="859296" cy="22021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33206"/>
            <a:ext cx="864096" cy="25949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0212"/>
            <a:ext cx="947580" cy="34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575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4659356" y="5491503"/>
            <a:ext cx="27270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dirty="0" smtClean="0">
                <a:hlinkClick r:id="rId2"/>
              </a:rPr>
              <a:t>https://youtu.be/qRi6f1hgY10</a:t>
            </a:r>
            <a:endParaRPr lang="pt-PT" sz="1400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4" t="17572" r="42120" b="43297"/>
          <a:stretch/>
        </p:blipFill>
        <p:spPr bwMode="auto">
          <a:xfrm>
            <a:off x="530444" y="4048878"/>
            <a:ext cx="3609508" cy="23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s://lh3.googleusercontent.com/pGHidzIWVgl0v2BTMRh4NDODQGEV-hgwjDjhqoN59YQ5X8CtUvIz5h_7ZEknqtVHQM4TyuV-pEeiaHOb5GuIBtW0wLZcvbP7v25wIv0TRd7QU7HO6Cx1Z9M509Zqiz5988psKa9RcY_4P6mMru72vj0Ol6inMdrBVsI6UDZLgwhHbf0FLzxtJMLw-1rI9e1o_BI-t5C8B1wiuidlVyzEuIYveFnntjbndH8Fo3P9od-lvXwQtnYeQR2Zley8P87c_fhdRFQjxPXNQt-D755QQ8GwX2DS8My6YzxvcNoKvDAJ_dC63ycsmTifapqMc8ZT4kt9OZZFK7MPstv8RIuLtwMHQW5qZDZS1QST_6taGotehwxpBxs3MLc_LoEfRiRarHGMTYmuuLdjwh_y2_0AY9JxLFdw9mcQUNWUMKx0FCIWB5YKnY4SlpVXu4vmPlD6lCOy06FzfQcF4XJ5YPM5b4LGdO39PDqNa2dW5Nkgq3jzfHZOo2_7h61vWgf2UcEc-zHG6BxPbzuIOgpkFUx0d0Deeuv_Wlls-CYPQSAXrPJSeQBNmrIwG9d1G1rFbTX6L6Ms3FOD6b9emkGSzqfM7Rnn9ZVuiQbvRly4afN-U-aHjlpRBvn6qnBB5XvdDPj6fIBBlkT12xds4GCX4tET7n9gB5_vBU8EwSFL3aEXD-rYwkcoyL2TWC-4jPvbwLQIQ2LnhstC1OgWoOj1EZgj1oOV3A=w811-h608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16832"/>
            <a:ext cx="4514356" cy="338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644008" y="191616"/>
            <a:ext cx="3474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 smtClean="0">
                <a:solidFill>
                  <a:schemeClr val="bg1"/>
                </a:solidFill>
              </a:rPr>
              <a:t>On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the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edge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of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Science</a:t>
            </a:r>
            <a:r>
              <a:rPr lang="pt-PT" sz="1400" b="1" dirty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and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Maths</a:t>
            </a:r>
            <a:endParaRPr lang="pt-PT" sz="1400" b="1" dirty="0">
              <a:solidFill>
                <a:schemeClr val="bg1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94063"/>
            <a:ext cx="2830625" cy="212296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9" t="23037" r="9387" b="33242"/>
          <a:stretch/>
        </p:blipFill>
        <p:spPr>
          <a:xfrm>
            <a:off x="600777" y="420525"/>
            <a:ext cx="859296" cy="22021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33206"/>
            <a:ext cx="864096" cy="25949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0212"/>
            <a:ext cx="947580" cy="340842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711695" y="880134"/>
            <a:ext cx="4558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/>
              <a:t>Ponto alto da </a:t>
            </a:r>
            <a:r>
              <a:rPr lang="pt-PT" sz="2800" b="1" dirty="0" smtClean="0"/>
              <a:t>semana</a:t>
            </a:r>
            <a:endParaRPr lang="pt-PT" sz="2800" b="1" dirty="0"/>
          </a:p>
        </p:txBody>
      </p:sp>
    </p:spTree>
    <p:extLst>
      <p:ext uri="{BB962C8B-B14F-4D97-AF65-F5344CB8AC3E}">
        <p14:creationId xmlns:p14="http://schemas.microsoft.com/office/powerpoint/2010/main" val="2295290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twinspace.etwinning.net/files/collabspace/7/27/327/70327/images/b5a35fa5_op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2"/>
          <a:stretch/>
        </p:blipFill>
        <p:spPr bwMode="auto">
          <a:xfrm>
            <a:off x="1245244" y="1511350"/>
            <a:ext cx="6617081" cy="44379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1245243" y="6023029"/>
            <a:ext cx="6617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dirty="0" smtClean="0">
                <a:hlinkClick r:id="rId3"/>
              </a:rPr>
              <a:t>Link do hino </a:t>
            </a:r>
            <a:r>
              <a:rPr lang="pt-PT" dirty="0" err="1" smtClean="0">
                <a:hlinkClick r:id="rId3"/>
              </a:rPr>
              <a:t>On</a:t>
            </a:r>
            <a:r>
              <a:rPr lang="pt-PT" dirty="0" smtClean="0">
                <a:hlinkClick r:id="rId3"/>
              </a:rPr>
              <a:t> </a:t>
            </a:r>
            <a:r>
              <a:rPr lang="pt-PT" dirty="0" err="1" smtClean="0">
                <a:hlinkClick r:id="rId3"/>
              </a:rPr>
              <a:t>the</a:t>
            </a:r>
            <a:r>
              <a:rPr lang="pt-PT" dirty="0" smtClean="0">
                <a:hlinkClick r:id="rId3"/>
              </a:rPr>
              <a:t> </a:t>
            </a:r>
            <a:r>
              <a:rPr lang="pt-PT" dirty="0" err="1" smtClean="0">
                <a:hlinkClick r:id="rId3"/>
              </a:rPr>
              <a:t>edge</a:t>
            </a:r>
            <a:r>
              <a:rPr lang="pt-PT" dirty="0" smtClean="0"/>
              <a:t> </a:t>
            </a:r>
            <a:r>
              <a:rPr lang="pt-PT" dirty="0" smtClean="0">
                <a:hlinkClick r:id="rId4"/>
              </a:rPr>
              <a:t>- https://youtu.be/DRtj1IA5Dag</a:t>
            </a:r>
            <a:endParaRPr lang="pt-PT" dirty="0" smtClean="0"/>
          </a:p>
          <a:p>
            <a:pPr algn="ctr"/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4644008" y="191616"/>
            <a:ext cx="3474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 smtClean="0">
                <a:solidFill>
                  <a:schemeClr val="bg1"/>
                </a:solidFill>
              </a:rPr>
              <a:t>On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the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edge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of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Science</a:t>
            </a:r>
            <a:r>
              <a:rPr lang="pt-PT" sz="1400" b="1" dirty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and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Maths</a:t>
            </a:r>
            <a:endParaRPr lang="pt-PT" sz="1400" b="1" dirty="0">
              <a:solidFill>
                <a:schemeClr val="bg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9" t="23037" r="9387" b="33242"/>
          <a:stretch/>
        </p:blipFill>
        <p:spPr>
          <a:xfrm>
            <a:off x="600777" y="420525"/>
            <a:ext cx="859296" cy="22021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33206"/>
            <a:ext cx="864096" cy="25949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0212"/>
            <a:ext cx="947580" cy="34084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759430" y="889788"/>
            <a:ext cx="4604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/>
              <a:t>Despedida</a:t>
            </a:r>
            <a:endParaRPr lang="pt-PT" sz="2800" b="1" dirty="0"/>
          </a:p>
        </p:txBody>
      </p:sp>
    </p:spTree>
    <p:extLst>
      <p:ext uri="{BB962C8B-B14F-4D97-AF65-F5344CB8AC3E}">
        <p14:creationId xmlns:p14="http://schemas.microsoft.com/office/powerpoint/2010/main" val="1302943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644008" y="191616"/>
            <a:ext cx="3474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 smtClean="0">
                <a:solidFill>
                  <a:schemeClr val="bg1"/>
                </a:solidFill>
              </a:rPr>
              <a:t>On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the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edge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of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Science</a:t>
            </a:r>
            <a:r>
              <a:rPr lang="pt-PT" sz="1400" b="1" dirty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and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Maths</a:t>
            </a:r>
            <a:endParaRPr lang="pt-PT" sz="1400" b="1" dirty="0">
              <a:solidFill>
                <a:schemeClr val="bg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3809524" cy="547619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18" y="1032529"/>
            <a:ext cx="3685714" cy="5228571"/>
          </a:xfrm>
          <a:prstGeom prst="rect">
            <a:avLst/>
          </a:prstGeom>
        </p:spPr>
      </p:pic>
      <p:pic>
        <p:nvPicPr>
          <p:cNvPr id="3" name="On the edge v2 SHO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73144" y="5775310"/>
            <a:ext cx="609600" cy="6096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9" t="23037" r="9387" b="33242"/>
          <a:stretch/>
        </p:blipFill>
        <p:spPr>
          <a:xfrm>
            <a:off x="600777" y="420525"/>
            <a:ext cx="859296" cy="22021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33206"/>
            <a:ext cx="864096" cy="25949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0212"/>
            <a:ext cx="947580" cy="34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55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644008" y="191616"/>
            <a:ext cx="3474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 smtClean="0">
                <a:solidFill>
                  <a:schemeClr val="bg1"/>
                </a:solidFill>
              </a:rPr>
              <a:t>On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the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edge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of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Science</a:t>
            </a:r>
            <a:r>
              <a:rPr lang="pt-PT" sz="1400" b="1" dirty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and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Maths</a:t>
            </a:r>
            <a:endParaRPr lang="pt-PT" sz="1400" b="1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60" y="890938"/>
            <a:ext cx="5097689" cy="5967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9" t="23037" r="9387" b="33242"/>
          <a:stretch/>
        </p:blipFill>
        <p:spPr>
          <a:xfrm>
            <a:off x="600777" y="420525"/>
            <a:ext cx="859296" cy="22021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33206"/>
            <a:ext cx="864096" cy="25949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0212"/>
            <a:ext cx="947580" cy="34084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77" y="5911790"/>
            <a:ext cx="1162911" cy="46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672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30425" y="1617380"/>
            <a:ext cx="7088361" cy="4585871"/>
          </a:xfrm>
          <a:prstGeom prst="rect">
            <a:avLst/>
          </a:prstGeom>
          <a:solidFill>
            <a:srgbClr val="99EA36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pt-PT" sz="3600" b="1" dirty="0" smtClean="0"/>
          </a:p>
          <a:p>
            <a:pPr algn="ctr"/>
            <a:r>
              <a:rPr lang="pt-PT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</a:t>
            </a:r>
            <a:r>
              <a:rPr lang="pt-PT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pt-PT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edge</a:t>
            </a:r>
            <a:r>
              <a:rPr lang="pt-PT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pt-PT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ctr"/>
            <a:endParaRPr lang="pt-PT" sz="3600" b="1" dirty="0" smtClean="0"/>
          </a:p>
          <a:p>
            <a:pPr algn="ctr"/>
            <a:r>
              <a:rPr lang="pt-PT" sz="40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Biology</a:t>
            </a:r>
            <a:r>
              <a:rPr lang="pt-PT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40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pt-PT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40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</a:t>
            </a:r>
            <a:endParaRPr lang="pt-PT" sz="4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PT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pt-PT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Polónia - Maio 2019</a:t>
            </a:r>
          </a:p>
          <a:p>
            <a:pPr algn="ctr"/>
            <a:endParaRPr lang="pt-PT" sz="36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4644008" y="191616"/>
            <a:ext cx="3474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 smtClean="0">
                <a:solidFill>
                  <a:schemeClr val="bg1"/>
                </a:solidFill>
              </a:rPr>
              <a:t>On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the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edge</a:t>
            </a:r>
            <a:endParaRPr lang="pt-PT" sz="1400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59430" y="889788"/>
            <a:ext cx="4604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/>
              <a:t>Próxima paragem…</a:t>
            </a:r>
            <a:endParaRPr lang="pt-PT" sz="2800" b="1" dirty="0"/>
          </a:p>
        </p:txBody>
      </p:sp>
      <p:pic>
        <p:nvPicPr>
          <p:cNvPr id="1026" name="Picture 2" descr="C:\Users\Manuela Correia\AppData\Local\Microsoft\Windows\INetCache\IE\LPN4UC1M\poland-1500641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553" y="4478721"/>
            <a:ext cx="1484784" cy="14847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ângulo 10"/>
          <p:cNvSpPr/>
          <p:nvPr/>
        </p:nvSpPr>
        <p:spPr>
          <a:xfrm rot="21146084">
            <a:off x="646887" y="4275216"/>
            <a:ext cx="5450531" cy="646331"/>
          </a:xfrm>
          <a:prstGeom prst="rect">
            <a:avLst/>
          </a:prstGeom>
          <a:solidFill>
            <a:srgbClr val="FFFF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PT" sz="3600" b="1" spc="50" dirty="0" smtClean="0">
                <a:ln w="11430"/>
                <a:solidFill>
                  <a:srgbClr val="EE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Candidaturas abertas </a:t>
            </a:r>
            <a:endParaRPr lang="pt-PT" sz="3600" b="1" spc="50" dirty="0">
              <a:ln w="11430"/>
              <a:solidFill>
                <a:srgbClr val="EE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83" y="1772816"/>
            <a:ext cx="885778" cy="88577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98" y="1772816"/>
            <a:ext cx="885778" cy="88577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83" y="5157192"/>
            <a:ext cx="885778" cy="885778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1176783" y="2683523"/>
            <a:ext cx="885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/>
              <a:t>Opus 5</a:t>
            </a:r>
            <a:endParaRPr lang="pt-PT" sz="14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7070598" y="2658594"/>
            <a:ext cx="885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/>
              <a:t>Opus 6</a:t>
            </a:r>
            <a:endParaRPr lang="pt-PT" sz="14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062561" y="5740285"/>
            <a:ext cx="885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/>
              <a:t>Opus 7</a:t>
            </a:r>
            <a:endParaRPr lang="pt-PT" sz="1400" b="1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9" t="23037" r="9387" b="33242"/>
          <a:stretch/>
        </p:blipFill>
        <p:spPr>
          <a:xfrm>
            <a:off x="600777" y="420525"/>
            <a:ext cx="859296" cy="22021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33206"/>
            <a:ext cx="864096" cy="25949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0212"/>
            <a:ext cx="947580" cy="34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16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644008" y="191616"/>
            <a:ext cx="3474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 smtClean="0">
                <a:solidFill>
                  <a:schemeClr val="bg1"/>
                </a:solidFill>
              </a:rPr>
              <a:t>On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the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edge</a:t>
            </a:r>
            <a:endParaRPr lang="pt-PT" sz="1400" b="1" dirty="0">
              <a:solidFill>
                <a:schemeClr val="bg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9" t="23037" r="9387" b="33242"/>
          <a:stretch/>
        </p:blipFill>
        <p:spPr>
          <a:xfrm>
            <a:off x="600777" y="420525"/>
            <a:ext cx="859296" cy="22021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33206"/>
            <a:ext cx="864096" cy="259490"/>
          </a:xfrm>
          <a:prstGeom prst="rect">
            <a:avLst/>
          </a:prstGeom>
        </p:spPr>
      </p:pic>
      <p:sp>
        <p:nvSpPr>
          <p:cNvPr id="11" name="Rectângulo 10"/>
          <p:cNvSpPr/>
          <p:nvPr/>
        </p:nvSpPr>
        <p:spPr>
          <a:xfrm>
            <a:off x="0" y="1844824"/>
            <a:ext cx="9144000" cy="3939540"/>
          </a:xfrm>
          <a:prstGeom prst="rect">
            <a:avLst/>
          </a:prstGeom>
          <a:solidFill>
            <a:srgbClr val="99EA36"/>
          </a:solidFill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pt-PT" sz="2000" b="1" spc="50" dirty="0" smtClean="0">
              <a:ln w="11430"/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pt-PT" sz="6600" b="1" spc="50" dirty="0" smtClean="0">
                <a:ln w="11430"/>
                <a:solidFill>
                  <a:srgbClr val="05267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Obrigado!</a:t>
            </a:r>
          </a:p>
          <a:p>
            <a:pPr algn="ctr"/>
            <a:r>
              <a:rPr lang="pt-PT" sz="66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</a:t>
            </a:r>
            <a:r>
              <a:rPr lang="pt-PT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t-PT" sz="66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</a:t>
            </a:r>
            <a:r>
              <a:rPr lang="pt-PT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        </a:t>
            </a:r>
          </a:p>
          <a:p>
            <a:pPr algn="ctr"/>
            <a:r>
              <a:rPr lang="pt-PT" sz="6600" b="1" spc="50" dirty="0" err="1" smtClean="0">
                <a:ln w="11430"/>
                <a:solidFill>
                  <a:srgbClr val="EE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Mulțumesc</a:t>
            </a:r>
            <a:r>
              <a:rPr lang="pt-PT" sz="6600" b="1" spc="50" dirty="0" smtClean="0">
                <a:ln w="11430"/>
                <a:solidFill>
                  <a:srgbClr val="EE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</a:p>
          <a:p>
            <a:pPr algn="ctr"/>
            <a:endParaRPr lang="pt-PT" sz="3200" b="1" spc="50" dirty="0">
              <a:ln w="11430"/>
              <a:solidFill>
                <a:srgbClr val="EE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Picture 5" descr="C:\Users\Manuela Correia\AppData\Local\Microsoft\Windows\INetCache\IE\RLEHZ603\romania-1500640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53136"/>
            <a:ext cx="2103040" cy="2103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25" y="1052736"/>
            <a:ext cx="1004656" cy="2033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0212"/>
            <a:ext cx="947580" cy="34084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77" y="5911790"/>
            <a:ext cx="1162911" cy="46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2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winspace.etwinning.net/files/collabspace/7/27/327/70327/images/b6d9365d_o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06854"/>
            <a:ext cx="3111504" cy="2335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twinspace.etwinning.net/files/collabspace/7/27/327/70327/images/bbd87f1b_o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98035"/>
            <a:ext cx="3502632" cy="2335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44008" y="191616"/>
            <a:ext cx="3474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 smtClean="0">
                <a:solidFill>
                  <a:schemeClr val="bg1"/>
                </a:solidFill>
              </a:rPr>
              <a:t>On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the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edge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of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Science</a:t>
            </a:r>
            <a:r>
              <a:rPr lang="pt-PT" sz="1400" b="1" dirty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and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Maths</a:t>
            </a:r>
            <a:endParaRPr lang="pt-PT" sz="1400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" t="26449" r="26087" b="28804"/>
          <a:stretch/>
        </p:blipFill>
        <p:spPr bwMode="auto">
          <a:xfrm>
            <a:off x="591480" y="836712"/>
            <a:ext cx="6068752" cy="2974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660233" y="3029775"/>
            <a:ext cx="20162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Espinho - </a:t>
            </a:r>
            <a:r>
              <a:rPr lang="pt-PT" sz="1400" dirty="0" err="1" smtClean="0"/>
              <a:t>Vulcan</a:t>
            </a:r>
            <a:endParaRPr lang="pt-PT" sz="1400" dirty="0" smtClean="0"/>
          </a:p>
          <a:p>
            <a:r>
              <a:rPr lang="pt-PT" sz="1400" dirty="0" err="1" smtClean="0"/>
              <a:t>aprox</a:t>
            </a:r>
            <a:r>
              <a:rPr lang="pt-PT" sz="1400" dirty="0" smtClean="0"/>
              <a:t>. </a:t>
            </a:r>
            <a:r>
              <a:rPr lang="pt-PT" sz="2400" b="1" dirty="0" smtClean="0"/>
              <a:t>3500km</a:t>
            </a:r>
            <a:endParaRPr lang="pt-PT" sz="2400" b="1" dirty="0"/>
          </a:p>
        </p:txBody>
      </p:sp>
      <p:cxnSp>
        <p:nvCxnSpPr>
          <p:cNvPr id="7" name="Conexão recta unidireccional 6"/>
          <p:cNvCxnSpPr/>
          <p:nvPr/>
        </p:nvCxnSpPr>
        <p:spPr>
          <a:xfrm flipH="1">
            <a:off x="5573102" y="2564904"/>
            <a:ext cx="792086" cy="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6588224" y="2101042"/>
            <a:ext cx="2160240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>
                <a:solidFill>
                  <a:srgbClr val="C00000"/>
                </a:solidFill>
              </a:rPr>
              <a:t>On</a:t>
            </a:r>
            <a:r>
              <a:rPr lang="pt-PT" sz="1400" b="1" dirty="0">
                <a:solidFill>
                  <a:srgbClr val="C00000"/>
                </a:solidFill>
              </a:rPr>
              <a:t> </a:t>
            </a:r>
            <a:r>
              <a:rPr lang="pt-PT" sz="1400" b="1" dirty="0" err="1">
                <a:solidFill>
                  <a:srgbClr val="C00000"/>
                </a:solidFill>
              </a:rPr>
              <a:t>the</a:t>
            </a:r>
            <a:r>
              <a:rPr lang="pt-PT" sz="1400" b="1" dirty="0">
                <a:solidFill>
                  <a:srgbClr val="C00000"/>
                </a:solidFill>
              </a:rPr>
              <a:t> </a:t>
            </a:r>
            <a:r>
              <a:rPr lang="pt-PT" sz="1400" b="1" dirty="0" err="1">
                <a:solidFill>
                  <a:srgbClr val="C00000"/>
                </a:solidFill>
              </a:rPr>
              <a:t>edge</a:t>
            </a:r>
            <a:r>
              <a:rPr lang="pt-PT" sz="1400" b="1" dirty="0">
                <a:solidFill>
                  <a:srgbClr val="C00000"/>
                </a:solidFill>
              </a:rPr>
              <a:t> </a:t>
            </a:r>
            <a:r>
              <a:rPr lang="pt-PT" sz="1400" b="1" dirty="0" err="1">
                <a:solidFill>
                  <a:srgbClr val="C00000"/>
                </a:solidFill>
              </a:rPr>
              <a:t>of</a:t>
            </a:r>
            <a:r>
              <a:rPr lang="pt-PT" sz="14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pt-PT" b="1" dirty="0" err="1">
                <a:solidFill>
                  <a:srgbClr val="C00000"/>
                </a:solidFill>
              </a:rPr>
              <a:t>Science</a:t>
            </a:r>
            <a:r>
              <a:rPr lang="pt-PT" b="1" dirty="0">
                <a:solidFill>
                  <a:srgbClr val="C00000"/>
                </a:solidFill>
              </a:rPr>
              <a:t> &amp; </a:t>
            </a:r>
            <a:r>
              <a:rPr lang="pt-PT" b="1" dirty="0" err="1">
                <a:solidFill>
                  <a:srgbClr val="C00000"/>
                </a:solidFill>
              </a:rPr>
              <a:t>Maths</a:t>
            </a:r>
            <a:endParaRPr lang="pt-PT" b="1" dirty="0">
              <a:solidFill>
                <a:srgbClr val="C00000"/>
              </a:solidFill>
            </a:endParaRPr>
          </a:p>
          <a:p>
            <a:endParaRPr lang="pt-PT" sz="1400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052" y="2411856"/>
            <a:ext cx="350052" cy="350052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412776"/>
            <a:ext cx="288032" cy="288032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15672"/>
            <a:ext cx="346857" cy="39100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9" t="23037" r="9387" b="33242"/>
          <a:stretch/>
        </p:blipFill>
        <p:spPr>
          <a:xfrm>
            <a:off x="600777" y="420525"/>
            <a:ext cx="859296" cy="22021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33206"/>
            <a:ext cx="864096" cy="25949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0212"/>
            <a:ext cx="947580" cy="34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90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lh3.googleusercontent.com/2l5qBku2ui28Kgvu_4kRQmlBkTATsaxaC0e8r-JTcKtKQt6DLMbZA-yRskbBHsS8N2hYZqTJRpWSO8HvAoy_oZd55XOkIcrElNcAoEIu_sbvEXP5uUYZZJCfRO7pR-EbtlAiY5ARBFenZONnnbYdCM0TkoxDpIRy9TJddl_vi7oCc7TeHJC5M9a5c2rEnul3CVwSx3qe3-k84DWRd3Z4smblX4EuZ_yiEwkqC81OC33t7kYZ5bXd1zs9cfmIcjuAaX-dljN4_ZEGdvo2fPujMhQNz1Ni3cNmGO2861P6sI5mRBkYaBgWnbwRtMp2XGbEgICuUqMzHI91_YcamG9d6urUVulz4PFynuWMiyEABt2tH3anDoPDkIFo_i9cweuAlOTXeD38gBu2kQQlmY_2t9THRodlfKgtUKb9v1O8crlT7dpl_HhHljOKS7h2-laCroei0PKMk2MSaxuBpd7pA_9azR_dnvzEymR6RsfqUbm-pAyP6xPgrRw2iioIUpaQlztMqIZVtdbT_lMGXHSJXLg3s2gZKLFZud100Bmcg5W73eESx-8CrUor4HO_GStFBhO36ulEIn8cnXV-HaC0HdC_klAJQISf1G4wNtg_Onx9IfUcxLnOMylDvGm6Y8QJIQjv5pmnTPsrQAd5VVnPbSV1JGQ80Zr8CWwTzqHJpqK2UFMdY5GQuZtBvpy-JXw-KMTMs93DBCmuxE0UHeIrHh3ilg=w456-h608-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3"/>
          <a:stretch/>
        </p:blipFill>
        <p:spPr bwMode="auto">
          <a:xfrm>
            <a:off x="4666006" y="3450704"/>
            <a:ext cx="2529952" cy="292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lh3.googleusercontent.com/L_2S8IaCGX-yRjEpo3DjlW81oR2Aa6ROArtCdv1eP9096RwKRYeIAWc-PIXwhGLdSx2gxs-21jwEpcIT6HllqUwl6C9GxJt14nlAlGgKGY8mDBQUKRnMJQ0298eCirhe091MuCnAe2CXJiBBP368z8FUa4uT6QSIBNPrRIB3n_a54E54cSyf8tidOGNj06Yu_FLmvXVaudaCzsXS3qBFMi9EqQIijr0nX26VVRvXKzXSITbpwg2tvjiD_2_pZvZjduQcRcbCyu1-M9oMqPGbgAAQORvDT7Hg5rSicr6zvU07GmsAIdR7hN6WR8K0-4QTM7AvyfrGZYQBXn5GBKmMqgM4OAPhAlX1ylCv5A3WiOn-7JiUdTiZ8lqT6Gy5j2aXYYoKUp-NaagGM-Hkuc1yyl6BXxce4C-Njy0gUX-4xCvgiQW-chgebYvLSsaMoHl4y_qSmdLs3asAti3hYtX1V5dFsA3jNMcSWlbXITzas_2kdS0NiZUtSkyYmFqtduWkcDc62pGV03NXYghAmgnf87a2-iwA4ksL97I5KwNbCoBM-viZDADyM-Dj80X0E4fc49n_QRqWzsQWuNQiZ7NJFZHwLVWAPgoQVlYDlLLBWd38-DQQRUBqmkTHl-5DTC_SIYFMOT1eii1nedM00I_QNS-hHqcxwzqm8LypKxsiqODjNs23SI2g5xtsYfpcbiAvck0KaRyZmeWeh6HSk7wTnqQKtg=w811-h608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03" y="3458817"/>
            <a:ext cx="3898282" cy="292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lh3.googleusercontent.com/Z1wUJm3UE0M9UwPIi1uZqFgzFBCWeKUbDOnt_ymHgX8n08OgrNbLgzDbis--CowwptGKC4Owe6cezlJqioQqV-inR3QmfRlwqhxAKUl3XLnA8cPBNrn0hNs94j5ryoQRBjKM1iUUa0cW7Y1rnErXuFbFHh8BDXsBBcXxizhRhxvvtLIdSI540EtlXqedkM00tr-YfGfMRqIN8huNN_so8scPoijCpt1B-L-H8Z8FLLw7baBr8vlQgmR9gBrEd4IXoWz7JGeQXn5IP0ULcHxwkOnTRQmS9cgeMB3Mhnuc7LMsqA57CBwPMyA31T0IqBayETQkSVB5XNVy7wwR3SMXo8gY9r_1uO02JJvIZq2SoiSIDE8uGTEzE-7wawSreJ3venZNPqMEA6Q7jx4wAtRdlUFrAlhI8UU5A3McvMIQOo12SHCjVnDSdt1V22gDCrWG3mjJ4Xc9RnAQKzORrCob8_Simel0aqvq9EtjfSz_TgiTHFGUWc9aV0Zq9cQnsPnPS0QB0o4-zp52zzxp_GRl3VVyAuz0VT7Qu8IXN7KDgORqJjqb5Fz1XaeK8oXJoIYwn8D_BXh-9nsluHAlnNgsN5BF9wiLX6qBeAPiC3jg6ufTmVK2kQTfIFUF0aRn6kN8UGOuTCoY-zrds1VhfQx6ZFRH734x_zFhESTyaNS4fh690Z4HVBo2ScwwwRXuPynXjIRcGEW_l0QrfldpfkvK8ulAxQ=w811-h608-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125" y="908720"/>
            <a:ext cx="3240360" cy="242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lh3.googleusercontent.com/HBc47e3_lRGWkc-Jx-vOsTudwyJ8e87DnPoA99Z4n93Qse1SES8CwQPUziW8im4muc-ufYb7_wtsg76l4bFJ98FR3J0Jo2tV2W1Bc7gbO2jUEh2vdsRX6lvM0dZqJt1MGBS6DK6AZVyw0OTtJqe5xAdfgaLJZs7-GlJ-BFFHZtZEXTZHiWpw1v8KAFA0I0bzyMpaTv5wVYS6UNIz6fes1vEr5uAvgzaFI3Mhael7VF4MtWMWjTh_rEbtaLrzmxTAapeiPWvVk7RL4WDuQyZ9vbRmHu6j9jyuxGrg8S67QavFks133yDpon31-f8Q7l5IAR35ip7I-ChTF41LUa3A6US4jx4cjz0EuoB_PHzjm0LMWh3HtCNLrezgfExl62hEJmoqVgp7wFKfwk3iW7UCPawBeS6vdHVEbr1IRUCzMd9Riz-UjP2K2-Q-VsiLgTMVfpL4wXuzyCPrvmC_LcGkAQ4CFWPW-CVCa9L7kOcpNuUgb8oo7YHRcAIEsNnY6_1aRPxDKrSIfDUs6lzHwKyvylK_Ha6IFHqZ3GE9avt0NlW-XynZhmQcuxXIr-j9dqHQ4OXTpsJOCnzUNvVUIfoxw4J1C0e5eKplP9pnrKvxEESCZ_sl0STepRFG6rotEXo8aFHw0x1dNSsbBbDytKI9M2Gsicp7_kiEDfypNs97XRA5n1pKbpS5NHnOwkm7h0aQOUbD0Lie0IueU-f9Ls1T0afFug=w811-h608-n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0"/>
          <a:stretch/>
        </p:blipFill>
        <p:spPr bwMode="auto">
          <a:xfrm>
            <a:off x="4666006" y="908720"/>
            <a:ext cx="3722418" cy="242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644008" y="191616"/>
            <a:ext cx="3474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 smtClean="0">
                <a:solidFill>
                  <a:schemeClr val="bg1"/>
                </a:solidFill>
              </a:rPr>
              <a:t>On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the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edge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of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Science</a:t>
            </a:r>
            <a:r>
              <a:rPr lang="pt-PT" sz="1400" b="1" dirty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and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Maths</a:t>
            </a:r>
            <a:endParaRPr lang="pt-PT" sz="1400" b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C:\Users\Manuela Correia\AppData\Local\Microsoft\Windows\INetCache\IE\RLEHZ603\romania-1500640_64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744670"/>
            <a:ext cx="1186644" cy="118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anuela Correia\AppData\Local\Microsoft\Windows\INetCache\IE\HJNZTT82\Flag-map_of_Germany.svg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94" y="2503387"/>
            <a:ext cx="1023386" cy="142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9" t="23037" r="9387" b="33242"/>
          <a:stretch/>
        </p:blipFill>
        <p:spPr>
          <a:xfrm>
            <a:off x="600777" y="420525"/>
            <a:ext cx="859296" cy="22021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33206"/>
            <a:ext cx="864096" cy="25949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0212"/>
            <a:ext cx="947580" cy="34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66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9430" y="889788"/>
            <a:ext cx="4604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/>
              <a:t>Famílias de acolhimento</a:t>
            </a:r>
            <a:endParaRPr lang="pt-PT" sz="2800" b="1" dirty="0"/>
          </a:p>
        </p:txBody>
      </p:sp>
      <p:pic>
        <p:nvPicPr>
          <p:cNvPr id="10244" name="Picture 4" descr="https://lh3.googleusercontent.com/7BycBEmcVx3iiv34mhZBtTu7MiFAoNQCDeGpqzsdSiNtygkK2D0mO6-M2ou6E51CkpIrOij17OmQahOcTCPwTl9bmZgZngaKtlJvJqUOOKKz9WDprFh2ZGivo4hwyxi715VL7It7VJMj8cQgvMbpo4f6a_U6XVMTtl49cdIPkGqGwrv6qwMva3RtQ3Y_bVlu3HtO-GC9iOtxXMXSi-_mfDEiRcmebAcrl19LXLn3tS9zYN76nS8zlM4HdekwbN4ofiW9t8QKdF3UnKXcFm3ai4f74JFAwpiYRFjuB-Ih8W7wgp7fW6RyYqtjd9j5qR5soMyIoqXqQsk9blJ4d4ZVjnpHdzhixQ7jL3RRgWQXMiTMLM7qqijqdssundMynINQMGLvt1eKZVWsoq-ZB0AU7hFxBeL9m2vUUiGVZrtdwg2jef9fFQFDy9voxjsbFeYuys6WU5qjYBCFuNJJry9ZEth4DM9opHdvJO16Ql-Iy7ekbGTKAg1PYQsqt3OgRwC76MmqJ7Xp3bHtq1Xe5phDdUxZktp1Am3jwu91y214_1funA-wLaUanCVnEKOn1UXUthEyP72en0Ww-zleNlmslQmfMjETBvI4xOcKn6d4sxaA5w-QtEuHTxORN3KWaT5YEMnq7OE-GN5o3gix3WguQt7kGCZJxJ7Q53RQHlVpUYHaCn3KDHIc6gZL7RmUKU7kvpSbyKUSqWWJVnfgOUGJH_eRQA=w811-h608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704" y="1521758"/>
            <a:ext cx="6212607" cy="4657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644008" y="191616"/>
            <a:ext cx="3474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 smtClean="0">
                <a:solidFill>
                  <a:schemeClr val="bg1"/>
                </a:solidFill>
              </a:rPr>
              <a:t>On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the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edge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of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Science</a:t>
            </a:r>
            <a:r>
              <a:rPr lang="pt-PT" sz="1400" b="1" dirty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and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Maths</a:t>
            </a:r>
            <a:endParaRPr lang="pt-PT" sz="1400" b="1" dirty="0">
              <a:solidFill>
                <a:schemeClr val="bg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9" t="23037" r="9387" b="33242"/>
          <a:stretch/>
        </p:blipFill>
        <p:spPr>
          <a:xfrm>
            <a:off x="600777" y="420525"/>
            <a:ext cx="859296" cy="22021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33206"/>
            <a:ext cx="864096" cy="25949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0212"/>
            <a:ext cx="947580" cy="34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369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9430" y="889788"/>
            <a:ext cx="4604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/>
              <a:t>Recepção</a:t>
            </a:r>
            <a:endParaRPr lang="pt-PT" sz="2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4644008" y="191616"/>
            <a:ext cx="3474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 smtClean="0">
                <a:solidFill>
                  <a:schemeClr val="bg1"/>
                </a:solidFill>
              </a:rPr>
              <a:t>On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the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edge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of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Science</a:t>
            </a:r>
            <a:r>
              <a:rPr lang="pt-PT" sz="1400" b="1" dirty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and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Maths</a:t>
            </a:r>
            <a:endParaRPr lang="pt-PT" sz="14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11766"/>
            <a:ext cx="6387783" cy="4790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9" t="23037" r="9387" b="33242"/>
          <a:stretch/>
        </p:blipFill>
        <p:spPr>
          <a:xfrm>
            <a:off x="600777" y="420525"/>
            <a:ext cx="859296" cy="22021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33206"/>
            <a:ext cx="864096" cy="25949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0212"/>
            <a:ext cx="947580" cy="34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lh3.googleusercontent.com/pN3OO5HzTWw2tLuZokKFBMHw3rZwbgiC0e-QBoK03C2w9ni5sgbH637bvy1LN7hJR6vRg2IqZ-GHFQD_L7WiH__zFZ4224-K8d6E37Ee64qbRpMSTudWLeB8ebckA4iZ8IoLd2hHdwqKQqDUKVP_H8OL4L7CRsoKa_uddhSj0wjCL7kWbeylMcMpkJY6GdWU47W15VfOlbGXXLB_7SIHGeYgd6axXSzv9T5vuY1lH-VFOqhUXTytcKVsuR00--Zgas8GZT_VbjdG1g5HvTMcQS-iWofZvJ9Uijil2Ywkc6w4yGIbXNpQfen3dAykU50tgO4oEBOzlkDyPpCcl0leEM-dGbHFO2Db-FihjkdzF2gAbczBMD4uAsyPhiWM8WlJw0V_0ufEt_ghgkgtjP0MWBd_CjzTXAnftYbhyLk6DRD-4IjR0YMIyYjKSc3OVt1XtbIWcOyf26a094dmyhBnJk_0QmglEn111sUDAJPhz3wULHsdAP9Pkf5Jz6HDTAu0-IsJPjaBb76t2SBD8i0C4K93_OKHGGc1kgNhn4TeFMTofpkAFoqUgjYVCn5eL0E3oaXkbrk2Qou6QzQqpM5iY4DLTuDPcWsosChXwHsnaqVkrOzzTug4Kk2visZqVl66GDCoH8kidH9AKNirRYLlGXTIOnnV1E1FELlvNxWeuXXsX_Y61zS5MZbGuenzLSIFDnOkCzE3v6vG3141uLVMM-4CUA=w902-h676-n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7"/>
          <a:stretch/>
        </p:blipFill>
        <p:spPr bwMode="auto">
          <a:xfrm>
            <a:off x="2627784" y="4320480"/>
            <a:ext cx="3816424" cy="2564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25861" y="889556"/>
            <a:ext cx="4346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/>
              <a:t>Equipas internacionais</a:t>
            </a:r>
            <a:endParaRPr lang="pt-PT" sz="2800" b="1" dirty="0"/>
          </a:p>
        </p:txBody>
      </p:sp>
      <p:pic>
        <p:nvPicPr>
          <p:cNvPr id="13316" name="Picture 4" descr="https://lh3.googleusercontent.com/ucr1zdGoU8-9-HV6NzIszpaz1b6DmYaJwsmH1Np7KFfIL1hugjwqwm0ruEL43nC2WZxg3umPgUMo83_H_FMCeT-GgU6z5vD3bC7jnQeMlygMIp_Q_OSyDplLxPER8hVby4xERVctQptGg_1WmSG8q7HFyD4RypaGhpqupCMN5_Pbra_7SF3ECN5IHTFGMrE5iQPuXGzLziUBBR6gHr_vuExWP2mvAGghjbOZ9Y0dFPpDOZc_iVo0m7sU9vpxvo10TLeBtHtQVWMfKi49IK2JsA5oQ6jSME2tRTYFuBarP3kRxn3oOQ89xfSlk9t9MxMRFgPst4QTO4MqHTlsW9D_Wl24EQIz5AFB7K4Aow87Xn4WPELec_6cDs5EoBG97MeaSmCpEGe08Jgl22lrJUOTXlyF8rb99TMaEvolIrONc03jICPbCtZE8LGd8zKp12uaBozNZ_zmr0kRQZfOHkjwcxD41cUGEoJBjE0BqZmrgqjHQlmJ78gYb2fJ8vzbw5vYMLshun9MtsVnF_Z9SnyLvd1fUPQbbZpELNtZp3b2pjheDdpQy8gFK_xt4jAwoCYgBuzpyPBrVKPOYjacS-bJiVEyFjsTUDvlOq-Aj7P857tNuraVCFEdSdrEqMVoOb3GGBgRk3CDPkywpgXAWPg2Kgq5tI1JiL-3tDNjd0SxKx3sF-2QnzbG2oGXXjnrDtWvph-R-8nnYAnNQ4t-g8PhkxLlKw=w902-h676-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3312368" cy="24851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lh3.googleusercontent.com/II58dJzrQkQiShkWfkN1i_KkrhCIShqDcHgtgM8EjehcR9_44F04dn12q_UPKueJLUoG7nexB7qLkZQiWvvPry0DoF2W6N9A_O8zrztwhWurX2jiJh2iv0AvoTeydhdzvzNSpBtNpY_HCs9gGdJLRanW48Ghlc8j77gze7PGVw2oLteoq0QEEyvyunATxpbKZ3C5Sy8AfGM2ZUzNaFCOf1DgMjvN6Xu29TO407W93WdFlkjOJqE20gSnACJVJCbM_v1ys_3SaGMLd9a8wpO2tZpEE4_pviC9NOYdU-lYlp49je13hGflqXpGuyb2lnj53-VWj-mkXYic8jqAjucA9Vr8ZxLjnWHPpzFdioTdIL-Gtoh7d2OzlRbG1YhbU3enJYEYW84ezZHFv0j2tiQRBrRaicSjGqjzdA_xq_ChNMGxuLvKeQTBEMtJ7clRbX_RG16Af1Hwn444dgdP1xasr-I5CuNqcj2430ayZCzlH8mXD9ScU8nFWJcqY4PyEvCkynldqXgCE3vnfEPNLnF4XEPlTHs3LwEA7oiarB1B_LGQSyZpmbUVIKMYOefZIfFImE-1WhxXrFsMAZErkE0ycNhtWCJt95lDarrh9AK-w8lpbsBZHk-w5Pyvks_pTzarKEbtW48ineixLjL02e-6aF2KAUj8apLFITPgaigpr_fp-5d7vlVj8T3qkd0UjiLrKI_jNRvetdcysPjsBmtO7Q6U9w=w902-h676-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012" y="1556793"/>
            <a:ext cx="3321372" cy="24919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644008" y="191616"/>
            <a:ext cx="3474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 smtClean="0">
                <a:solidFill>
                  <a:schemeClr val="bg1"/>
                </a:solidFill>
              </a:rPr>
              <a:t>On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the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edge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of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Science</a:t>
            </a:r>
            <a:r>
              <a:rPr lang="pt-PT" sz="1400" b="1" dirty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and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Maths</a:t>
            </a:r>
            <a:endParaRPr lang="pt-PT" sz="1400" b="1" dirty="0">
              <a:solidFill>
                <a:schemeClr val="bg1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9" t="23037" r="9387" b="33242"/>
          <a:stretch/>
        </p:blipFill>
        <p:spPr>
          <a:xfrm>
            <a:off x="600777" y="420525"/>
            <a:ext cx="859296" cy="22021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33206"/>
            <a:ext cx="864096" cy="25949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0212"/>
            <a:ext cx="947580" cy="34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88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1014584" y="5301208"/>
            <a:ext cx="3125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400" dirty="0" smtClean="0">
                <a:hlinkClick r:id="rId2"/>
              </a:rPr>
              <a:t>https://youtu.be/U6QRfTycxqU</a:t>
            </a:r>
            <a:endParaRPr lang="pt-PT" sz="1400" dirty="0" smtClean="0"/>
          </a:p>
          <a:p>
            <a:pPr algn="ctr"/>
            <a:endParaRPr lang="pt-PT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5" t="31160" r="49391" b="50634"/>
          <a:stretch/>
        </p:blipFill>
        <p:spPr bwMode="auto">
          <a:xfrm>
            <a:off x="1014583" y="1542534"/>
            <a:ext cx="3125369" cy="306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014583" y="4837526"/>
            <a:ext cx="3125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Vulcão químico </a:t>
            </a:r>
            <a:endParaRPr lang="pt-PT" b="1" dirty="0"/>
          </a:p>
        </p:txBody>
      </p:sp>
      <p:pic>
        <p:nvPicPr>
          <p:cNvPr id="3076" name="Picture 4" descr="C:\Users\docente.AEMGA\Downloads\20190228_11191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0" r="27215"/>
          <a:stretch/>
        </p:blipFill>
        <p:spPr bwMode="auto">
          <a:xfrm rot="5400000">
            <a:off x="4281629" y="2108130"/>
            <a:ext cx="4661822" cy="35306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644008" y="191616"/>
            <a:ext cx="3474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 smtClean="0">
                <a:solidFill>
                  <a:schemeClr val="bg1"/>
                </a:solidFill>
              </a:rPr>
              <a:t>On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the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edge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of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Science</a:t>
            </a:r>
            <a:r>
              <a:rPr lang="pt-PT" sz="1400" b="1" dirty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and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Maths</a:t>
            </a:r>
            <a:endParaRPr lang="pt-PT" sz="1400" b="1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44988" y="899771"/>
            <a:ext cx="3622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/>
              <a:t>O que aprendemos </a:t>
            </a:r>
            <a:endParaRPr lang="pt-PT" sz="2800" b="1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9" t="23037" r="9387" b="33242"/>
          <a:stretch/>
        </p:blipFill>
        <p:spPr>
          <a:xfrm>
            <a:off x="600777" y="420525"/>
            <a:ext cx="859296" cy="22021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33206"/>
            <a:ext cx="864096" cy="25949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0212"/>
            <a:ext cx="947580" cy="34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40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0" t="32150" r="36017" b="50139"/>
          <a:stretch/>
        </p:blipFill>
        <p:spPr bwMode="auto">
          <a:xfrm>
            <a:off x="758246" y="1628800"/>
            <a:ext cx="3381706" cy="340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758246" y="5069923"/>
            <a:ext cx="3381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400" dirty="0" smtClean="0">
                <a:hlinkClick r:id="rId3"/>
              </a:rPr>
              <a:t>https://youtu.be/bBYXN_Becrw</a:t>
            </a:r>
            <a:endParaRPr lang="pt-PT" sz="1400" dirty="0" smtClean="0"/>
          </a:p>
          <a:p>
            <a:pPr algn="ctr"/>
            <a:endParaRPr lang="pt-PT" sz="1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265807" y="2636912"/>
            <a:ext cx="4054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Identificação do pH </a:t>
            </a:r>
            <a:r>
              <a:rPr lang="pt-PT" dirty="0" smtClean="0"/>
              <a:t>com recurso a um indicador ácido-base </a:t>
            </a:r>
            <a:endParaRPr lang="pt-PT" dirty="0"/>
          </a:p>
        </p:txBody>
      </p:sp>
      <p:pic>
        <p:nvPicPr>
          <p:cNvPr id="7170" name="Picture 2" descr="Resultado de imagem para Ã¡gua da couve roxa como indicad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928" y="3516997"/>
            <a:ext cx="4182347" cy="236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644008" y="191616"/>
            <a:ext cx="3474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 smtClean="0">
                <a:solidFill>
                  <a:schemeClr val="bg1"/>
                </a:solidFill>
              </a:rPr>
              <a:t>On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the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edge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of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Science</a:t>
            </a:r>
            <a:r>
              <a:rPr lang="pt-PT" sz="1400" b="1" dirty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and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Maths</a:t>
            </a:r>
            <a:endParaRPr lang="pt-PT" sz="1400" b="1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44988" y="899771"/>
            <a:ext cx="3622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/>
              <a:t>O que aprendemos </a:t>
            </a:r>
            <a:endParaRPr lang="pt-PT" sz="2800" b="1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9" t="23037" r="9387" b="33242"/>
          <a:stretch/>
        </p:blipFill>
        <p:spPr>
          <a:xfrm>
            <a:off x="600777" y="420525"/>
            <a:ext cx="859296" cy="22021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33206"/>
            <a:ext cx="864096" cy="25949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0212"/>
            <a:ext cx="947580" cy="34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575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5" t="49366" r="49008" b="32427"/>
          <a:stretch/>
        </p:blipFill>
        <p:spPr bwMode="auto">
          <a:xfrm>
            <a:off x="819101" y="1664281"/>
            <a:ext cx="3392859" cy="323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819101" y="4916805"/>
            <a:ext cx="33928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400" dirty="0" smtClean="0">
                <a:hlinkClick r:id="rId3"/>
              </a:rPr>
              <a:t>https://youtu.be/rE3QWPs3_T4</a:t>
            </a:r>
            <a:endParaRPr lang="pt-PT" sz="1400" dirty="0" smtClean="0"/>
          </a:p>
          <a:p>
            <a:pPr algn="ctr"/>
            <a:endParaRPr lang="pt-PT" sz="1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395442" y="2422629"/>
            <a:ext cx="4064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Controlo de um robot </a:t>
            </a:r>
            <a:r>
              <a:rPr lang="pt-PT" dirty="0" smtClean="0"/>
              <a:t>via </a:t>
            </a:r>
            <a:r>
              <a:rPr lang="pt-PT" i="1" dirty="0" err="1" smtClean="0"/>
              <a:t>bluetooth</a:t>
            </a:r>
            <a:r>
              <a:rPr lang="pt-PT" dirty="0" smtClean="0"/>
              <a:t> através do telemóvel </a:t>
            </a:r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4644008" y="191616"/>
            <a:ext cx="3474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 smtClean="0">
                <a:solidFill>
                  <a:schemeClr val="bg1"/>
                </a:solidFill>
              </a:rPr>
              <a:t>On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the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edge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of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Science</a:t>
            </a:r>
            <a:r>
              <a:rPr lang="pt-PT" sz="1400" b="1" dirty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and</a:t>
            </a: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r>
              <a:rPr lang="pt-PT" sz="1400" b="1" dirty="0" err="1" smtClean="0">
                <a:solidFill>
                  <a:schemeClr val="bg1"/>
                </a:solidFill>
              </a:rPr>
              <a:t>Maths</a:t>
            </a:r>
            <a:endParaRPr lang="pt-PT" sz="1400" b="1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35550"/>
            <a:ext cx="3995936" cy="299695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644988" y="899771"/>
            <a:ext cx="3622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/>
              <a:t>O que aprendemos </a:t>
            </a:r>
            <a:endParaRPr lang="pt-PT" sz="2800" b="1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9" t="23037" r="9387" b="33242"/>
          <a:stretch/>
        </p:blipFill>
        <p:spPr>
          <a:xfrm>
            <a:off x="600777" y="420525"/>
            <a:ext cx="859296" cy="22021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33206"/>
            <a:ext cx="864096" cy="25949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0212"/>
            <a:ext cx="947580" cy="34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575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543</TotalTime>
  <Words>241</Words>
  <Application>Microsoft Office PowerPoint</Application>
  <PresentationFormat>Apresentação no Ecrã (4:3)</PresentationFormat>
  <Paragraphs>64</Paragraphs>
  <Slides>17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18" baseType="lpstr">
      <vt:lpstr>Austin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Docente</dc:creator>
  <cp:lastModifiedBy>Manuela Correia</cp:lastModifiedBy>
  <cp:revision>82</cp:revision>
  <dcterms:created xsi:type="dcterms:W3CDTF">2019-03-13T14:40:39Z</dcterms:created>
  <dcterms:modified xsi:type="dcterms:W3CDTF">2019-04-04T17:57:04Z</dcterms:modified>
</cp:coreProperties>
</file>