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64" r:id="rId8"/>
    <p:sldId id="265" r:id="rId9"/>
    <p:sldId id="268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5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225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61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72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26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489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635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288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5225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653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167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793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3AC0F97-B9F1-492B-9578-AB4643FCB690}" type="datetimeFigureOut">
              <a:rPr lang="de-DE" smtClean="0"/>
              <a:t>11.01.20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EB932BE-EC5C-4C96-B519-EA9D04F024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410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ereotypes_of_Germans" TargetMode="External"/><Relationship Id="rId2" Type="http://schemas.openxmlformats.org/officeDocument/2006/relationships/hyperlink" Target="https://www.tripadvisor.com/ShowTopic-g187427-i42-k1321535-The_Truth_About_Spanish_Stereotypes-Spai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logs.transparent.com/polish/stereotypes-about-poles/" TargetMode="External"/><Relationship Id="rId4" Type="http://schemas.openxmlformats.org/officeDocument/2006/relationships/hyperlink" Target="https://theculturetrip.com/europe/germany/articles/15-german-stereotypes-we-wont-even-try-to-den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n-online.de/Lokales/Luebeck/Luebeck-Betrunken-im-Bier-Kanu-unterwegs" TargetMode="External"/><Relationship Id="rId2" Type="http://schemas.openxmlformats.org/officeDocument/2006/relationships/hyperlink" Target="https://imgbin.com/png/zBniLftE/punctual-commercial-nature-cartoon-characters-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ium.com/@mciastek/compatible-reliable-and-experimental-image-lazy-loading-in-web-browser-f98333756ec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Stereotypes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countries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Anna Lena, Nike, Paulina, Alicja, Carla </a:t>
            </a:r>
            <a:r>
              <a:rPr lang="de-DE" dirty="0" err="1"/>
              <a:t>and</a:t>
            </a:r>
            <a:r>
              <a:rPr lang="de-DE" dirty="0"/>
              <a:t> Fátima</a:t>
            </a:r>
          </a:p>
        </p:txBody>
      </p:sp>
    </p:spTree>
    <p:extLst>
      <p:ext uri="{BB962C8B-B14F-4D97-AF65-F5344CB8AC3E}">
        <p14:creationId xmlns:p14="http://schemas.microsoft.com/office/powerpoint/2010/main" val="506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latin typeface="Forte" panose="03060902040502070203" pitchFamily="66" charset="0"/>
              </a:rPr>
              <a:t>Sources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100" dirty="0"/>
              <a:t>https://www.huffpost.com/entry/spanish-stereotypes-true-_n_5837296?guccounter=1&amp;guce_referrer=aHR0cHM6Ly93d3cuZ29vZ2xlLmRlLw&amp;guce_referrer_sig=AQAAAIOFTQ3kWp60Ir0xQVc3jjVA0fY-H4RrQADhEZq_Kz7Jw2BYu_68c9V7CCtGkRXss0Y6Md7r4FT0Ld2CSGp4DilI53W4mXd6R_-rHA7X0Bp7RcZYxWRqmv84vpx5DREypSBwRSUc4geuZC-jqxYbmvjXRTunGkqDau9lKxmiB8eV</a:t>
            </a:r>
          </a:p>
          <a:p>
            <a:r>
              <a:rPr lang="de-DE" sz="1100" dirty="0">
                <a:hlinkClick r:id="rId2"/>
              </a:rPr>
              <a:t>https://www.tripadvisor.com/ShowTopic-g187427-i42-k1321535-The_Truth_About_Spanish_Stereotypes-Spain.html</a:t>
            </a:r>
            <a:endParaRPr lang="de-DE" sz="1100" dirty="0"/>
          </a:p>
          <a:p>
            <a:r>
              <a:rPr lang="de-DE" sz="1100" dirty="0">
                <a:hlinkClick r:id="rId3"/>
              </a:rPr>
              <a:t>https://en.wikipedia.org/wiki/Stereotypes_of_Germans</a:t>
            </a:r>
            <a:endParaRPr lang="de-DE" sz="1100" dirty="0"/>
          </a:p>
          <a:p>
            <a:r>
              <a:rPr lang="de-DE" sz="1100" dirty="0">
                <a:hlinkClick r:id="rId4"/>
              </a:rPr>
              <a:t>https://theculturetrip.com/europe/germany/articles/15-german-stereotypes-we-wont-even-try-to-deny/</a:t>
            </a:r>
            <a:endParaRPr lang="de-DE" sz="1100" dirty="0"/>
          </a:p>
          <a:p>
            <a:r>
              <a:rPr lang="de-DE" sz="1100" dirty="0">
                <a:hlinkClick r:id="rId5"/>
              </a:rPr>
              <a:t>https://blogs.transparent.com/polish/stereotypes-about-poles/</a:t>
            </a:r>
            <a:endParaRPr lang="de-DE" sz="1100" dirty="0"/>
          </a:p>
          <a:p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75132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https://imgbin.com/png/zBniLftE/punctual-commercial-nature-cartoon-characters-png</a:t>
            </a:r>
            <a:endParaRPr lang="de-DE" dirty="0"/>
          </a:p>
          <a:p>
            <a:r>
              <a:rPr lang="de-DE" dirty="0"/>
              <a:t>https://www.bild.de/regional/koeln/koeln-aktuell/ehrlicher-finder-in-koeln-radfahrer-entdeckt-tuete-voll-geld-in-gebuesch-65630234.bild.html</a:t>
            </a:r>
          </a:p>
          <a:p>
            <a:r>
              <a:rPr lang="de-DE" dirty="0">
                <a:hlinkClick r:id="rId3"/>
              </a:rPr>
              <a:t>https://www.ln-online.de/Lokales/Luebeck/Luebeck-Betrunken-im-Bier-Kanu-unterwegs</a:t>
            </a:r>
            <a:endParaRPr lang="de-DE" dirty="0"/>
          </a:p>
          <a:p>
            <a:r>
              <a:rPr lang="de-DE" dirty="0"/>
              <a:t>https://www.flamencoflamenco.de/de/medien/</a:t>
            </a:r>
          </a:p>
          <a:p>
            <a:r>
              <a:rPr lang="de-DE" dirty="0">
                <a:hlinkClick r:id="rId4"/>
              </a:rPr>
              <a:t>https://medium.com/@mciastek/compatible-reliable-and-experimental-image-lazy-loading-in-web-browser-f98333756ec4</a:t>
            </a:r>
            <a:endParaRPr lang="de-DE" dirty="0"/>
          </a:p>
          <a:p>
            <a:r>
              <a:rPr lang="de-DE" dirty="0"/>
              <a:t>https://www.ceneo.pl/ProduktStrefyDlaDoroslych?category=Alkohol&amp;categoryId=3650&amp;returnUrl=%2f33118004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9298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7692" y="543740"/>
            <a:ext cx="10120184" cy="1460526"/>
          </a:xfrm>
        </p:spPr>
        <p:txBody>
          <a:bodyPr>
            <a:normAutofit/>
          </a:bodyPr>
          <a:lstStyle/>
          <a:p>
            <a:pPr algn="ctr"/>
            <a:r>
              <a:rPr lang="de-DE" spc="300" dirty="0">
                <a:latin typeface="Forte" panose="03060902040502070203" pitchFamily="66" charset="0"/>
              </a:rPr>
              <a:t>What do </a:t>
            </a:r>
            <a:r>
              <a:rPr lang="de-DE" spc="300" dirty="0" err="1">
                <a:latin typeface="Forte" panose="03060902040502070203" pitchFamily="66" charset="0"/>
              </a:rPr>
              <a:t>people</a:t>
            </a:r>
            <a:r>
              <a:rPr lang="de-DE" spc="300" dirty="0">
                <a:latin typeface="Forte" panose="03060902040502070203" pitchFamily="66" charset="0"/>
              </a:rPr>
              <a:t> </a:t>
            </a:r>
            <a:r>
              <a:rPr lang="de-DE" spc="300" dirty="0" err="1">
                <a:latin typeface="Forte" panose="03060902040502070203" pitchFamily="66" charset="0"/>
              </a:rPr>
              <a:t>think</a:t>
            </a:r>
            <a:r>
              <a:rPr lang="de-DE" spc="300" dirty="0">
                <a:latin typeface="Forte" panose="03060902040502070203" pitchFamily="66" charset="0"/>
              </a:rPr>
              <a:t> </a:t>
            </a:r>
            <a:r>
              <a:rPr lang="de-DE" spc="300" dirty="0" err="1">
                <a:latin typeface="Forte" panose="03060902040502070203" pitchFamily="66" charset="0"/>
              </a:rPr>
              <a:t>about</a:t>
            </a:r>
            <a:r>
              <a:rPr lang="de-DE" spc="300" dirty="0">
                <a:latin typeface="Forte" panose="03060902040502070203" pitchFamily="66" charset="0"/>
              </a:rPr>
              <a:t> </a:t>
            </a:r>
            <a:r>
              <a:rPr lang="de-DE" spc="300" dirty="0" err="1">
                <a:latin typeface="Forte" panose="03060902040502070203" pitchFamily="66" charset="0"/>
              </a:rPr>
              <a:t>Spanish</a:t>
            </a:r>
            <a:r>
              <a:rPr lang="de-DE" spc="300" dirty="0">
                <a:latin typeface="Forte" panose="03060902040502070203" pitchFamily="66" charset="0"/>
              </a:rPr>
              <a:t> </a:t>
            </a:r>
            <a:r>
              <a:rPr lang="de-DE" spc="300" dirty="0" err="1">
                <a:latin typeface="Forte" panose="03060902040502070203" pitchFamily="66" charset="0"/>
              </a:rPr>
              <a:t>people</a:t>
            </a:r>
            <a:r>
              <a:rPr lang="de-DE" spc="300" dirty="0">
                <a:latin typeface="Forte" panose="03060902040502070203" pitchFamily="66" charset="0"/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4284" y="2465585"/>
            <a:ext cx="10287000" cy="3931920"/>
          </a:xfrm>
        </p:spPr>
        <p:txBody>
          <a:bodyPr/>
          <a:lstStyle/>
          <a:p>
            <a:r>
              <a:rPr lang="de-DE" sz="2400" dirty="0" err="1">
                <a:latin typeface="Bradley Hand ITC" panose="03070402050302030203" pitchFamily="66" charset="0"/>
              </a:rPr>
              <a:t>Spanish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people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loud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like </a:t>
            </a:r>
            <a:r>
              <a:rPr lang="de-DE" sz="2400" dirty="0" err="1">
                <a:latin typeface="Bradley Hand ITC" panose="03070402050302030203" pitchFamily="66" charset="0"/>
              </a:rPr>
              <a:t>to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party</a:t>
            </a:r>
            <a:r>
              <a:rPr lang="de-DE" sz="2400" dirty="0">
                <a:latin typeface="Bradley Hand ITC" panose="03070402050302030203" pitchFamily="66" charset="0"/>
              </a:rPr>
              <a:t> a </a:t>
            </a:r>
            <a:r>
              <a:rPr lang="de-DE" sz="2400" dirty="0" err="1">
                <a:latin typeface="Bradley Hand ITC" panose="03070402050302030203" pitchFamily="66" charset="0"/>
              </a:rPr>
              <a:t>lot</a:t>
            </a:r>
            <a:r>
              <a:rPr lang="de-DE" sz="2400" dirty="0">
                <a:latin typeface="Bradley Hand ITC" panose="03070402050302030203" pitchFamily="66" charset="0"/>
              </a:rPr>
              <a:t>.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always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late</a:t>
            </a:r>
            <a:endParaRPr lang="de-DE" sz="2400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lazy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love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to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sleep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the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siesta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/>
          </a:p>
          <a:p>
            <a:endParaRPr lang="de-DE" dirty="0">
              <a:latin typeface="Bradley Hand ITC" panose="03070402050302030203" pitchFamily="66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1490" y="2959855"/>
            <a:ext cx="3067580" cy="137164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929" y="4142031"/>
            <a:ext cx="2552358" cy="139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>
                <a:latin typeface="Bradley Hand ITC" panose="03070402050302030203" pitchFamily="66" charset="0"/>
              </a:rPr>
              <a:t>People </a:t>
            </a:r>
            <a:r>
              <a:rPr lang="de-DE" sz="2400" dirty="0" err="1">
                <a:latin typeface="Bradley Hand ITC" panose="03070402050302030203" pitchFamily="66" charset="0"/>
              </a:rPr>
              <a:t>think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that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Spanish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only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dance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flamenco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love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paella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bull</a:t>
            </a:r>
            <a:r>
              <a:rPr lang="de-DE" sz="2400" b="1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fighting</a:t>
            </a:r>
            <a:r>
              <a:rPr lang="de-DE" b="1" dirty="0">
                <a:latin typeface="Bradley Hand ITC" panose="03070402050302030203" pitchFamily="66" charset="0"/>
              </a:rPr>
              <a:t>.</a:t>
            </a:r>
          </a:p>
          <a:p>
            <a:endParaRPr lang="de-DE" b="1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like </a:t>
            </a:r>
            <a:r>
              <a:rPr lang="de-DE" sz="2400" dirty="0" err="1">
                <a:latin typeface="Bradley Hand ITC" panose="03070402050302030203" pitchFamily="66" charset="0"/>
              </a:rPr>
              <a:t>to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give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hugs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b="1" dirty="0">
              <a:latin typeface="Bradley Hand ITC" panose="03070402050302030203" pitchFamily="66" charset="0"/>
            </a:endParaRPr>
          </a:p>
          <a:p>
            <a:r>
              <a:rPr lang="de-DE" sz="2400" dirty="0">
                <a:latin typeface="Bradley Hand ITC" panose="03070402050302030203" pitchFamily="66" charset="0"/>
              </a:rPr>
              <a:t>Spain </a:t>
            </a:r>
            <a:r>
              <a:rPr lang="de-DE" sz="2400" dirty="0" err="1">
                <a:latin typeface="Bradley Hand ITC" panose="03070402050302030203" pitchFamily="66" charset="0"/>
              </a:rPr>
              <a:t>is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the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of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sunshine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beaches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Really</a:t>
            </a:r>
            <a:r>
              <a:rPr lang="de-DE" sz="2400" dirty="0">
                <a:latin typeface="Bradley Hand ITC" panose="03070402050302030203" pitchFamily="66" charset="0"/>
              </a:rPr>
              <a:t> open </a:t>
            </a:r>
            <a:r>
              <a:rPr lang="de-DE" sz="2400" dirty="0" err="1">
                <a:latin typeface="Bradley Hand ITC" panose="03070402050302030203" pitchFamily="66" charset="0"/>
              </a:rPr>
              <a:t>for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people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248" y="3858397"/>
            <a:ext cx="2365304" cy="11749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433" y="2856676"/>
            <a:ext cx="1723767" cy="129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Forte" panose="03060902040502070203" pitchFamily="66" charset="0"/>
              </a:rPr>
              <a:t>What do </a:t>
            </a:r>
            <a:r>
              <a:rPr lang="de-DE" dirty="0" err="1">
                <a:latin typeface="Forte" panose="03060902040502070203" pitchFamily="66" charset="0"/>
              </a:rPr>
              <a:t>people</a:t>
            </a:r>
            <a:r>
              <a:rPr lang="de-DE" dirty="0">
                <a:latin typeface="Forte" panose="03060902040502070203" pitchFamily="66" charset="0"/>
              </a:rPr>
              <a:t> </a:t>
            </a:r>
            <a:r>
              <a:rPr lang="de-DE" dirty="0" err="1">
                <a:latin typeface="Forte" panose="03060902040502070203" pitchFamily="66" charset="0"/>
              </a:rPr>
              <a:t>think</a:t>
            </a:r>
            <a:r>
              <a:rPr lang="de-DE" dirty="0">
                <a:latin typeface="Forte" panose="03060902040502070203" pitchFamily="66" charset="0"/>
              </a:rPr>
              <a:t> </a:t>
            </a:r>
            <a:r>
              <a:rPr lang="de-DE" dirty="0" err="1">
                <a:latin typeface="Forte" panose="03060902040502070203" pitchFamily="66" charset="0"/>
              </a:rPr>
              <a:t>about</a:t>
            </a:r>
            <a:r>
              <a:rPr lang="de-DE" dirty="0">
                <a:latin typeface="Forte" panose="03060902040502070203" pitchFamily="66" charset="0"/>
              </a:rPr>
              <a:t> German </a:t>
            </a:r>
            <a:r>
              <a:rPr lang="de-DE" dirty="0" err="1">
                <a:latin typeface="Forte" panose="03060902040502070203" pitchFamily="66" charset="0"/>
              </a:rPr>
              <a:t>people</a:t>
            </a:r>
            <a:r>
              <a:rPr lang="de-DE" dirty="0">
                <a:latin typeface="Forte" panose="03060902040502070203" pitchFamily="66" charset="0"/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sz="2400" dirty="0">
                <a:latin typeface="Bradley Hand ITC" panose="03070402050302030203" pitchFamily="66" charset="0"/>
              </a:rPr>
              <a:t>German </a:t>
            </a:r>
            <a:r>
              <a:rPr lang="de-DE" sz="2400" dirty="0" err="1">
                <a:latin typeface="Bradley Hand ITC" panose="03070402050302030203" pitchFamily="66" charset="0"/>
              </a:rPr>
              <a:t>women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ugly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No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small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talk</a:t>
            </a:r>
            <a:r>
              <a:rPr lang="de-DE" sz="2400" dirty="0">
                <a:latin typeface="Bradley Hand ITC" panose="03070402050302030203" pitchFamily="66" charset="0"/>
              </a:rPr>
              <a:t>. Straight </a:t>
            </a:r>
            <a:r>
              <a:rPr lang="de-DE" sz="2400" dirty="0" err="1">
                <a:latin typeface="Bradley Hand ITC" panose="03070402050302030203" pitchFamily="66" charset="0"/>
              </a:rPr>
              <a:t>to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the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point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pPr marL="0" indent="0">
              <a:buNone/>
            </a:pP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love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beer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>
                <a:latin typeface="Bradley Hand ITC" panose="03070402050302030203" pitchFamily="66" charset="0"/>
              </a:rPr>
              <a:t>Germans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>
                <a:latin typeface="Bradley Hand ITC" panose="03070402050302030203" pitchFamily="66" charset="0"/>
              </a:rPr>
              <a:t>not funny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>
                <a:latin typeface="Bradley Hand ITC" panose="03070402050302030203" pitchFamily="66" charset="0"/>
              </a:rPr>
              <a:t>Germans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unfriendly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784" y="3910368"/>
            <a:ext cx="3542342" cy="198211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377" y="2249835"/>
            <a:ext cx="3322815" cy="186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8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err="1">
                <a:latin typeface="Bradley Hand ITC" panose="03070402050302030203" pitchFamily="66" charset="0"/>
              </a:rPr>
              <a:t>Everyone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is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rich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>
                <a:latin typeface="Bradley Hand ITC" panose="03070402050302030203" pitchFamily="66" charset="0"/>
              </a:rPr>
              <a:t>Germans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extremly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punctual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>
                <a:latin typeface="Bradley Hand ITC" panose="03070402050302030203" pitchFamily="66" charset="0"/>
              </a:rPr>
              <a:t>Germans </a:t>
            </a:r>
            <a:r>
              <a:rPr lang="de-DE" sz="2400" dirty="0" err="1">
                <a:latin typeface="Bradley Hand ITC" panose="03070402050302030203" pitchFamily="66" charset="0"/>
              </a:rPr>
              <a:t>love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technology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b="1" dirty="0">
                <a:latin typeface="Bradley Hand ITC" panose="03070402050302030203" pitchFamily="66" charset="0"/>
              </a:rPr>
              <a:t>Rules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everything</a:t>
            </a:r>
            <a:r>
              <a:rPr lang="de-DE" sz="2400" dirty="0"/>
              <a:t>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789" y="2906784"/>
            <a:ext cx="1869991" cy="186168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788" y="1682076"/>
            <a:ext cx="2572744" cy="14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What do </a:t>
            </a:r>
            <a:r>
              <a:rPr lang="de-DE" sz="4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people</a:t>
            </a:r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 </a:t>
            </a:r>
            <a:r>
              <a:rPr lang="de-DE" sz="4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think</a:t>
            </a:r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 </a:t>
            </a:r>
            <a:r>
              <a:rPr lang="de-DE" sz="4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about</a:t>
            </a:r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 </a:t>
            </a:r>
            <a:r>
              <a:rPr lang="de-DE" sz="4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Polish</a:t>
            </a:r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 </a:t>
            </a:r>
            <a:r>
              <a:rPr lang="de-DE" sz="43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people</a:t>
            </a:r>
            <a:r>
              <a:rPr lang="de-DE" sz="4300" dirty="0">
                <a:solidFill>
                  <a:prstClr val="black">
                    <a:lumMod val="85000"/>
                    <a:lumOff val="15000"/>
                  </a:prstClr>
                </a:solidFill>
                <a:latin typeface="Forte" panose="03060902040502070203" pitchFamily="66" charset="0"/>
              </a:rPr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>
                <a:latin typeface="Bradley Hand ITC" panose="03070402050302030203" pitchFamily="66" charset="0"/>
              </a:rPr>
              <a:t>Polish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people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people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drink</a:t>
            </a:r>
            <a:r>
              <a:rPr lang="de-DE" sz="2400" dirty="0">
                <a:latin typeface="Bradley Hand ITC" panose="03070402050302030203" pitchFamily="66" charset="0"/>
              </a:rPr>
              <a:t> a </a:t>
            </a:r>
            <a:r>
              <a:rPr lang="de-DE" sz="2400" dirty="0" err="1">
                <a:latin typeface="Bradley Hand ITC" panose="03070402050302030203" pitchFamily="66" charset="0"/>
              </a:rPr>
              <a:t>lot</a:t>
            </a:r>
            <a:endParaRPr lang="de-DE" sz="2400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steal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especially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cars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do not </a:t>
            </a:r>
            <a:r>
              <a:rPr lang="de-DE" sz="2400" dirty="0" err="1">
                <a:latin typeface="Bradley Hand ITC" panose="03070402050302030203" pitchFamily="66" charset="0"/>
              </a:rPr>
              <a:t>speak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foreign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languages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291" y="1889554"/>
            <a:ext cx="1738183" cy="173818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576" y="3172872"/>
            <a:ext cx="2688624" cy="17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11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66800" y="2094882"/>
            <a:ext cx="10058400" cy="3931920"/>
          </a:xfrm>
        </p:spPr>
        <p:txBody>
          <a:bodyPr/>
          <a:lstStyle/>
          <a:p>
            <a:r>
              <a:rPr lang="de-DE" sz="2400" dirty="0">
                <a:latin typeface="Bradley Hand ITC" panose="03070402050302030203" pitchFamily="66" charset="0"/>
              </a:rPr>
              <a:t>Poles </a:t>
            </a:r>
            <a:r>
              <a:rPr lang="de-DE" sz="2400" dirty="0" err="1">
                <a:latin typeface="Bradley Hand ITC" panose="03070402050302030203" pitchFamily="66" charset="0"/>
              </a:rPr>
              <a:t>people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very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hospitable</a:t>
            </a:r>
            <a:endParaRPr lang="de-DE" sz="2400" b="1" dirty="0">
              <a:latin typeface="Bradley Hand ITC" panose="03070402050302030203" pitchFamily="66" charset="0"/>
            </a:endParaRP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very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religious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handy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skillful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r>
              <a:rPr lang="de-DE" sz="2400" dirty="0" err="1">
                <a:latin typeface="Bradley Hand ITC" panose="03070402050302030203" pitchFamily="66" charset="0"/>
              </a:rPr>
              <a:t>They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>
                <a:latin typeface="Bradley Hand ITC" panose="03070402050302030203" pitchFamily="66" charset="0"/>
              </a:rPr>
              <a:t>brave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and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love</a:t>
            </a:r>
            <a:r>
              <a:rPr lang="de-DE" sz="2400" b="1" dirty="0">
                <a:latin typeface="Bradley Hand ITC" panose="03070402050302030203" pitchFamily="66" charset="0"/>
              </a:rPr>
              <a:t> </a:t>
            </a:r>
            <a:r>
              <a:rPr lang="de-DE" sz="2400" b="1" dirty="0" err="1">
                <a:latin typeface="Bradley Hand ITC" panose="03070402050302030203" pitchFamily="66" charset="0"/>
              </a:rPr>
              <a:t>freedom</a:t>
            </a:r>
            <a:r>
              <a:rPr lang="de-DE" sz="2400" b="1" dirty="0">
                <a:latin typeface="Bradley Hand ITC" panose="03070402050302030203" pitchFamily="66" charset="0"/>
              </a:rPr>
              <a:t> 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506" y="1827956"/>
            <a:ext cx="2100317" cy="28511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433" y="4060842"/>
            <a:ext cx="3172116" cy="178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Forte" panose="03060902040502070203" pitchFamily="66" charset="0"/>
              </a:rPr>
              <a:t>Americans reveal the things they find strangest about traveling in Europe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Bradley Hand ITC" panose="03070402050302030203" pitchFamily="66" charset="0"/>
              </a:rPr>
              <a:t>Apparently, exchanging pleasantries isn't always appreciated in Germany — but asking actual questions usually is.</a:t>
            </a:r>
          </a:p>
          <a:p>
            <a:r>
              <a:rPr lang="en-US" sz="2400" dirty="0">
                <a:latin typeface="Bradley Hand ITC" panose="03070402050302030203" pitchFamily="66" charset="0"/>
              </a:rPr>
              <a:t>Everything is closed on Sundays.</a:t>
            </a:r>
          </a:p>
          <a:p>
            <a:r>
              <a:rPr lang="en-US" sz="2400" dirty="0">
                <a:latin typeface="Bradley Hand ITC" panose="03070402050302030203" pitchFamily="66" charset="0"/>
              </a:rPr>
              <a:t>Beer can be cheaper than water in Prague.</a:t>
            </a:r>
          </a:p>
          <a:p>
            <a:r>
              <a:rPr lang="de-DE" sz="2400" dirty="0" err="1">
                <a:latin typeface="Bradley Hand ITC" panose="03070402050302030203" pitchFamily="66" charset="0"/>
              </a:rPr>
              <a:t>Ancient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ruins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are</a:t>
            </a:r>
            <a:r>
              <a:rPr lang="de-DE" sz="2400" dirty="0">
                <a:latin typeface="Bradley Hand ITC" panose="03070402050302030203" pitchFamily="66" charset="0"/>
              </a:rPr>
              <a:t> </a:t>
            </a:r>
            <a:r>
              <a:rPr lang="de-DE" sz="2400" dirty="0" err="1">
                <a:latin typeface="Bradley Hand ITC" panose="03070402050302030203" pitchFamily="66" charset="0"/>
              </a:rPr>
              <a:t>everywhere</a:t>
            </a:r>
            <a:r>
              <a:rPr lang="de-DE" sz="2400" dirty="0">
                <a:latin typeface="Bradley Hand ITC" panose="03070402050302030203" pitchFamily="66" charset="0"/>
              </a:rPr>
              <a:t>.</a:t>
            </a:r>
          </a:p>
          <a:p>
            <a:r>
              <a:rPr lang="en-US" sz="2400" dirty="0">
                <a:latin typeface="Bradley Hand ITC" panose="03070402050302030203" pitchFamily="66" charset="0"/>
              </a:rPr>
              <a:t>Locals in Portugal eat late.</a:t>
            </a:r>
          </a:p>
          <a:p>
            <a:r>
              <a:rPr lang="en-US" sz="2400" dirty="0">
                <a:latin typeface="Bradley Hand ITC" panose="03070402050302030203" pitchFamily="66" charset="0"/>
              </a:rPr>
              <a:t>Spain seems to be overrun by storks.</a:t>
            </a:r>
          </a:p>
          <a:p>
            <a:endParaRPr lang="de-DE" sz="24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>
                <a:latin typeface="Forte" panose="03060902040502070203" pitchFamily="66" charset="0"/>
              </a:rPr>
              <a:t>Is</a:t>
            </a:r>
            <a:r>
              <a:rPr lang="de-DE" dirty="0">
                <a:latin typeface="Forte" panose="03060902040502070203" pitchFamily="66" charset="0"/>
              </a:rPr>
              <a:t> </a:t>
            </a:r>
            <a:r>
              <a:rPr lang="de-DE" dirty="0" err="1">
                <a:latin typeface="Forte" panose="03060902040502070203" pitchFamily="66" charset="0"/>
              </a:rPr>
              <a:t>it</a:t>
            </a:r>
            <a:r>
              <a:rPr lang="de-DE" dirty="0">
                <a:latin typeface="Forte" panose="03060902040502070203" pitchFamily="66" charset="0"/>
              </a:rPr>
              <a:t> </a:t>
            </a:r>
            <a:r>
              <a:rPr lang="de-DE" dirty="0" err="1">
                <a:latin typeface="Forte" panose="03060902040502070203" pitchFamily="66" charset="0"/>
              </a:rPr>
              <a:t>true</a:t>
            </a:r>
            <a:r>
              <a:rPr lang="de-DE" dirty="0">
                <a:latin typeface="Forte" panose="03060902040502070203" pitchFamily="66" charset="0"/>
              </a:rPr>
              <a:t>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2400" dirty="0">
                <a:latin typeface="Bradley Hand ITC" panose="03070402050302030203" pitchFamily="66" charset="0"/>
              </a:rPr>
              <a:t>Stereotypes sometimes can be true, but they should not decide how we treat other people, </a:t>
            </a:r>
            <a:r>
              <a:rPr lang="en-US" sz="2400">
                <a:latin typeface="Bradley Hand ITC" panose="03070402050302030203" pitchFamily="66" charset="0"/>
              </a:rPr>
              <a:t>because stereotypes </a:t>
            </a:r>
            <a:r>
              <a:rPr lang="en-US" sz="2400" dirty="0">
                <a:latin typeface="Bradley Hand ITC" panose="03070402050302030203" pitchFamily="66" charset="0"/>
              </a:rPr>
              <a:t>have evolved over the years, and the world does not stand still but is constantly changing.</a:t>
            </a:r>
          </a:p>
          <a:p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7621"/>
            <a:ext cx="18473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455</Words>
  <Application>Microsoft Macintosh PowerPoint</Application>
  <PresentationFormat>Breitbild</PresentationFormat>
  <Paragraphs>71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7" baseType="lpstr">
      <vt:lpstr>Arial</vt:lpstr>
      <vt:lpstr>Bradley Hand ITC</vt:lpstr>
      <vt:lpstr>Century Gothic</vt:lpstr>
      <vt:lpstr>Forte</vt:lpstr>
      <vt:lpstr>Garamond</vt:lpstr>
      <vt:lpstr>Savon</vt:lpstr>
      <vt:lpstr>Stereotypes about our countries</vt:lpstr>
      <vt:lpstr>What do people think about Spanish people?</vt:lpstr>
      <vt:lpstr>PowerPoint-Präsentation</vt:lpstr>
      <vt:lpstr>What do people think about German people?</vt:lpstr>
      <vt:lpstr>PowerPoint-Präsentation</vt:lpstr>
      <vt:lpstr>What do people think about Polish people?</vt:lpstr>
      <vt:lpstr>PowerPoint-Präsentation</vt:lpstr>
      <vt:lpstr>Americans reveal the things they find strangest about traveling in Europe</vt:lpstr>
      <vt:lpstr>Is it true?</vt:lpstr>
      <vt:lpstr>Sources </vt:lpstr>
      <vt:lpstr>PowerPoint-Präsentation</vt:lpstr>
    </vt:vector>
  </TitlesOfParts>
  <Company>Baden-Württemberg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Stereotypes about our countries</dc:title>
  <dc:creator>paedML Novell 4</dc:creator>
  <cp:lastModifiedBy>Carola Rücker</cp:lastModifiedBy>
  <cp:revision>15</cp:revision>
  <dcterms:created xsi:type="dcterms:W3CDTF">2019-12-03T07:25:05Z</dcterms:created>
  <dcterms:modified xsi:type="dcterms:W3CDTF">2020-01-11T20:46:43Z</dcterms:modified>
</cp:coreProperties>
</file>