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handoutMasterIdLst>
    <p:handoutMasterId r:id="rId10"/>
  </p:handoutMasterIdLst>
  <p:sldIdLst>
    <p:sldId id="256" r:id="rId3"/>
    <p:sldId id="257" r:id="rId4"/>
    <p:sldId id="263" r:id="rId5"/>
    <p:sldId id="258" r:id="rId6"/>
    <p:sldId id="260" r:id="rId7"/>
    <p:sldId id="261" r:id="rId8"/>
  </p:sldIdLst>
  <p:sldSz cx="10080625" cy="7559675"/>
  <p:notesSz cx="7559675" cy="106918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212" y="-72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s-ES" sz="1400" b="0" i="0" u="none" strike="noStrike" kern="1200">
              <a:ln>
                <a:noFill/>
              </a:ln>
              <a:latin typeface="Arial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3" name="2 Marcador de fecha"/>
          <p:cNvSpPr txBox="1">
            <a:spLocks noGrp="1"/>
          </p:cNvSpPr>
          <p:nvPr>
            <p:ph type="dt" sz="quarter" idx="1"/>
          </p:nvPr>
        </p:nvSpPr>
        <p:spPr>
          <a:xfrm>
            <a:off x="427932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s-ES" sz="1400" b="0" i="0" u="none" strike="noStrike" kern="1200">
              <a:ln>
                <a:noFill/>
              </a:ln>
              <a:latin typeface="Arial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4" name="3 Marcador de pie de página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s-ES" sz="1400" b="0" i="0" u="none" strike="noStrike" kern="1200">
              <a:ln>
                <a:noFill/>
              </a:ln>
              <a:latin typeface="Arial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5" name="4 Marcador de número de diapositiva"/>
          <p:cNvSpPr txBox="1">
            <a:spLocks noGrp="1"/>
          </p:cNvSpPr>
          <p:nvPr>
            <p:ph type="sldNum" sz="quarter" idx="3"/>
          </p:nvPr>
        </p:nvSpPr>
        <p:spPr>
          <a:xfrm>
            <a:off x="427932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06A9CAB2-0EE6-47C6-9781-E6B6AF8128EC}" type="slidenum">
              <a:t>‹Nº›</a:t>
            </a:fld>
            <a:endParaRPr lang="es-ES" sz="1400" b="0" i="0" u="none" strike="noStrike" kern="1200">
              <a:ln>
                <a:noFill/>
              </a:ln>
              <a:latin typeface="Arial" pitchFamily="18"/>
              <a:ea typeface="WenQuanYi Micro Hei" pitchFamily="2"/>
              <a:cs typeface="Lohit Hind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59533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60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" name="3 Marcador de encabezado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es-ES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5" name="4 Marcador de fecha"/>
          <p:cNvSpPr txBox="1">
            <a:spLocks noGrp="1"/>
          </p:cNvSpPr>
          <p:nvPr>
            <p:ph type="dt" idx="1"/>
          </p:nvPr>
        </p:nvSpPr>
        <p:spPr>
          <a:xfrm>
            <a:off x="427932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es-ES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6" name="5 Marcador de pie de página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es-ES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7" name="6 Marcador de número de diapositiva"/>
          <p:cNvSpPr txBox="1">
            <a:spLocks noGrp="1"/>
          </p:cNvSpPr>
          <p:nvPr>
            <p:ph type="sldNum" sz="quarter" idx="5"/>
          </p:nvPr>
        </p:nvSpPr>
        <p:spPr>
          <a:xfrm>
            <a:off x="427932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es-ES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C7F72CC7-E3AD-4492-BDB9-4EB0B96F03F1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2797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s-ES" sz="2000" b="0" i="0" u="none" strike="noStrike" kern="1200">
        <a:ln>
          <a:noFill/>
        </a:ln>
        <a:latin typeface="Arial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s-ES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s-ES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s-ES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s-ES" sz="2810" dirty="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s-ES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s-ES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467F80D-FC4B-4933-BEB9-6F7B529772AB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67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8174B3D-6DDE-4BAD-BEFF-1CFCFB850F9C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076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CEF611A-AAB6-4454-9A37-ADE37F89FEFD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777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B0D629-D475-4E1A-9C7A-FE289688EF51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669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E660D8E-BF78-4EE1-A994-1B534844C0AB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55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8FAF73D-1DDE-4C96-8E76-7328C4FFD8E2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13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00113" y="2052638"/>
            <a:ext cx="4064000" cy="4383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16513" y="2052638"/>
            <a:ext cx="4064000" cy="4383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E01A304-EB17-4817-9885-C4AA49ADC2A7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943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E035D1E-371F-4259-B32F-D44CD2CF8CDB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509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67342C1-574B-404C-BE49-3A9C12179492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882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ACDB97E-A2E6-40C2-833D-9DF379DA2862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763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44AC215-D9BA-4A8B-9DE7-57BCC3EB1190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326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E30E3A0-A1C7-448A-BDAF-F2C65E536B48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891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2BA278-D421-4E1D-A59F-9BF593A45002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546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36E8868-204A-49B9-9DFE-4BB790769FF9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275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200900" y="588963"/>
            <a:ext cx="2159000" cy="58467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720725" y="588963"/>
            <a:ext cx="6327775" cy="58467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FB7B358-B857-4693-8089-F5E7F7016FFA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397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A3FAF2C-9BD8-49F7-A427-DE78FDB42017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005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3592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14913" y="1768475"/>
            <a:ext cx="43592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2F26178-4A11-43BE-8C2F-40A22ACF05AE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52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3E14D7D-CF1B-492F-A7EF-2C9139DBF284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919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14D6989-633C-4629-9989-D085B21AB96B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824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FA3E7EA-8CE4-445C-BF8B-4D207E6BD460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506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A9B9B86-7A86-44F2-8BBD-D3DF7FA59FE3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520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6A7FC65-50F8-4621-9F49-D66158747899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445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s-ES"/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88700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s-ES" sz="3200" b="0" i="0" u="none" strike="noStrike" kern="1200">
                <a:ln>
                  <a:noFill/>
                </a:ln>
                <a:latin typeface="Arial" pitchFamily="18"/>
                <a:ea typeface="WenQuanYi Micro Hei" pitchFamily="2"/>
                <a:cs typeface="Lohit Hindi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s-ES" sz="3200" b="0" i="0" u="none" strike="noStrike" kern="1200">
                <a:ln>
                  <a:noFill/>
                </a:ln>
                <a:latin typeface="Arial" pitchFamily="18"/>
                <a:ea typeface="WenQuanYi Micro Hei" pitchFamily="2"/>
                <a:cs typeface="Lohit Hindi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s-ES" sz="2800" b="0" i="0" u="none" strike="noStrike" kern="1200">
                <a:ln>
                  <a:noFill/>
                </a:ln>
                <a:latin typeface="Arial" pitchFamily="18"/>
                <a:ea typeface="WenQuanYi Micro Hei" pitchFamily="2"/>
                <a:cs typeface="Lohit Hindi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s-ES" sz="2400" b="0" i="0" u="none" strike="noStrike" kern="1200">
                <a:ln>
                  <a:noFill/>
                </a:ln>
                <a:latin typeface="Arial" pitchFamily="18"/>
                <a:ea typeface="WenQuanYi Micro Hei" pitchFamily="2"/>
                <a:cs typeface="Lohit Hindi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s-ES" sz="2000" b="0" i="0" u="none" strike="noStrike" kern="1200">
                <a:ln>
                  <a:noFill/>
                </a:ln>
                <a:latin typeface="Arial" pitchFamily="18"/>
                <a:ea typeface="WenQuanYi Micro Hei" pitchFamily="2"/>
                <a:cs typeface="Lohit Hindi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Arial" pitchFamily="18"/>
                <a:ea typeface="WenQuanYi Micro Hei" pitchFamily="2"/>
                <a:cs typeface="Lohit Hindi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Arial" pitchFamily="18"/>
                <a:ea typeface="WenQuanYi Micro Hei" pitchFamily="2"/>
                <a:cs typeface="Lohit Hindi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Arial" pitchFamily="18"/>
                <a:ea typeface="WenQuanYi Micro Hei" pitchFamily="2"/>
                <a:cs typeface="Lohit Hindi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Arial" pitchFamily="18"/>
                <a:ea typeface="WenQuanYi Micro Hei" pitchFamily="2"/>
                <a:cs typeface="Lohit Hindi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Arial" pitchFamily="18"/>
                <a:ea typeface="WenQuanYi Micro Hei" pitchFamily="2"/>
                <a:cs typeface="Lohit Hindi" pitchFamily="2"/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es-ES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es-ES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4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es-ES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FD3E2AA4-6C4B-4EED-96A4-9ECFDB6B0DBD}" type="slidenum"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es-ES" sz="4400" b="0" i="0" u="none" strike="noStrike" kern="1200">
          <a:ln>
            <a:noFill/>
          </a:ln>
          <a:latin typeface="Arial" pitchFamily="18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es-ES" sz="3200" b="0" i="0" u="none" strike="noStrike" kern="1200">
          <a:ln>
            <a:noFill/>
          </a:ln>
          <a:latin typeface="Arial" pitchFamily="18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 txBox="1">
            <a:spLocks noGrp="1"/>
          </p:cNvSpPr>
          <p:nvPr>
            <p:ph type="title"/>
          </p:nvPr>
        </p:nvSpPr>
        <p:spPr>
          <a:xfrm>
            <a:off x="720000" y="589320"/>
            <a:ext cx="864000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s-ES"/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1"/>
          </p:nvPr>
        </p:nvSpPr>
        <p:spPr>
          <a:xfrm>
            <a:off x="900000" y="2052000"/>
            <a:ext cx="8280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996633"/>
              </a:buClr>
              <a:buSzPct val="45000"/>
              <a:buFont typeface="StarSymbol"/>
              <a:buNone/>
              <a:defRPr lang="es-ES" sz="32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996633"/>
              </a:buClr>
              <a:buSzPct val="45000"/>
              <a:buFont typeface="StarSymbol"/>
              <a:buChar char="●"/>
              <a:defRPr lang="es-ES" sz="32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996633"/>
              </a:buClr>
              <a:buSzPct val="75000"/>
              <a:buFont typeface="StarSymbol"/>
              <a:buChar char="–"/>
              <a:defRPr lang="es-ES" sz="28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996633"/>
              </a:buClr>
              <a:buSzPct val="45000"/>
              <a:buFont typeface="StarSymbol"/>
              <a:buChar char="●"/>
              <a:defRPr lang="es-ES" sz="24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996633"/>
              </a:buClr>
              <a:buSzPct val="75000"/>
              <a:buFont typeface="StarSymbol"/>
              <a:buChar char="–"/>
              <a:defRPr lang="es-ES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996633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996633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996633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996633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996633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2"/>
          </p:nvPr>
        </p:nvSpPr>
        <p:spPr>
          <a:xfrm>
            <a:off x="792000" y="6419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es-ES" sz="14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3"/>
          </p:nvPr>
        </p:nvSpPr>
        <p:spPr>
          <a:xfrm>
            <a:off x="3483360" y="6419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buNone/>
              <a:tabLst/>
              <a:defRPr lang="es-ES" sz="14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4"/>
          </p:nvPr>
        </p:nvSpPr>
        <p:spPr>
          <a:xfrm>
            <a:off x="7011360" y="6419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es-ES" sz="14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8A740F08-5FF4-4CC5-A134-B10E5DD37F03}" type="slidenum"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es-ES" sz="4400" b="1" i="1" u="none" strike="noStrike">
          <a:ln>
            <a:noFill/>
          </a:ln>
          <a:solidFill>
            <a:srgbClr val="996633"/>
          </a:solidFill>
          <a:latin typeface="Thorndale" pitchFamily="18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es-ES" sz="3200" b="0" i="0" u="none" strike="noStrike">
          <a:ln>
            <a:noFill/>
          </a:ln>
          <a:latin typeface="Thorndale" pitchFamily="18"/>
          <a:cs typeface="Tahoma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fKaoHBfDIk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ederico_Garc%C3%ADa_Lorc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www.youtube.com/watch?v=nfKaoHBfDIk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792000" y="508526"/>
            <a:ext cx="8640000" cy="67710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s-ES" dirty="0" smtClean="0"/>
              <a:t>FEDERICO GARCÍA LORCA</a:t>
            </a:r>
            <a:endParaRPr lang="es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00" y="1491254"/>
            <a:ext cx="5328592" cy="4838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s-ES"/>
              <a:t>Biographical reference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4294967295"/>
          </p:nvPr>
        </p:nvSpPr>
        <p:spPr>
          <a:xfrm>
            <a:off x="900000" y="2052000"/>
            <a:ext cx="8280000" cy="4488408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996633"/>
              </a:buClr>
              <a:buSzPct val="45000"/>
              <a:buFont typeface="StarSymbol"/>
              <a:buNone/>
              <a:defRPr lang="es-ES" sz="32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996633"/>
              </a:buClr>
              <a:buSzPct val="45000"/>
              <a:buFont typeface="StarSymbol"/>
              <a:buChar char="●"/>
              <a:defRPr lang="es-ES" sz="32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996633"/>
              </a:buClr>
              <a:buSzPct val="75000"/>
              <a:buFont typeface="StarSymbol"/>
              <a:buChar char="–"/>
              <a:defRPr lang="es-ES" sz="28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996633"/>
              </a:buClr>
              <a:buSzPct val="45000"/>
              <a:buFont typeface="StarSymbol"/>
              <a:buChar char="●"/>
              <a:defRPr lang="es-ES" sz="24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996633"/>
              </a:buClr>
              <a:buSzPct val="75000"/>
              <a:buFont typeface="StarSymbol"/>
              <a:buChar char="–"/>
              <a:defRPr lang="es-ES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996633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996633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996633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996633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996633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lvl="0">
              <a:buNone/>
            </a:pPr>
            <a:r>
              <a:rPr lang="en-US" sz="3500" dirty="0"/>
              <a:t>Federico </a:t>
            </a:r>
            <a:r>
              <a:rPr lang="en-US" sz="3500" dirty="0" err="1" smtClean="0"/>
              <a:t>García</a:t>
            </a:r>
            <a:r>
              <a:rPr lang="en-US" sz="3500" dirty="0" smtClean="0"/>
              <a:t> Lorca was </a:t>
            </a:r>
            <a:r>
              <a:rPr lang="en-US" sz="3500" dirty="0"/>
              <a:t>born in </a:t>
            </a:r>
            <a:r>
              <a:rPr lang="en-US" sz="3500" dirty="0" err="1"/>
              <a:t>Fuente</a:t>
            </a:r>
            <a:r>
              <a:rPr lang="en-US" sz="3500" dirty="0"/>
              <a:t> Vaqueros (</a:t>
            </a:r>
            <a:r>
              <a:rPr lang="en-US" sz="3500" dirty="0" smtClean="0"/>
              <a:t>Granada, </a:t>
            </a:r>
            <a:r>
              <a:rPr lang="en-US" sz="3500" dirty="0"/>
              <a:t>Spain), on 5th June 1898 and </a:t>
            </a:r>
            <a:r>
              <a:rPr lang="en-US" sz="3500" dirty="0" smtClean="0"/>
              <a:t>he died on </a:t>
            </a:r>
            <a:r>
              <a:rPr lang="en-US" sz="3500" dirty="0"/>
              <a:t>18th August </a:t>
            </a:r>
            <a:r>
              <a:rPr lang="en-US" sz="3500" dirty="0" smtClean="0"/>
              <a:t>1936, killed during the Spanish Civil War.</a:t>
            </a:r>
            <a:endParaRPr lang="en-US" sz="3500" dirty="0"/>
          </a:p>
          <a:p>
            <a:pPr lvl="0">
              <a:buNone/>
            </a:pPr>
            <a:r>
              <a:rPr lang="en-US" sz="3500" dirty="0" smtClean="0"/>
              <a:t>Federico </a:t>
            </a:r>
            <a:r>
              <a:rPr lang="en-US" sz="3500" dirty="0"/>
              <a:t>was a Spanish poet, playwright and prose writer. He is the most </a:t>
            </a:r>
            <a:r>
              <a:rPr lang="en-US" sz="3500" dirty="0" smtClean="0"/>
              <a:t>influential and popular poet of </a:t>
            </a:r>
            <a:r>
              <a:rPr lang="en-US" sz="3500" dirty="0"/>
              <a:t>the twentieth century </a:t>
            </a:r>
            <a:r>
              <a:rPr lang="en-US" sz="3500" dirty="0" smtClean="0"/>
              <a:t>in Spanish </a:t>
            </a:r>
            <a:r>
              <a:rPr lang="en-US" sz="3500" dirty="0"/>
              <a:t>literature. </a:t>
            </a:r>
            <a:endParaRPr lang="es-ES" sz="35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720000" y="580526"/>
            <a:ext cx="8640000" cy="67710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House</a:t>
            </a:r>
            <a:r>
              <a:rPr lang="es-ES" dirty="0" smtClean="0"/>
              <a:t> of Bernarda Alba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5904409" y="2555701"/>
            <a:ext cx="33123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play</a:t>
            </a:r>
            <a:r>
              <a:rPr lang="es-ES" dirty="0" smtClean="0"/>
              <a:t> centers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events</a:t>
            </a:r>
            <a:r>
              <a:rPr lang="es-ES" dirty="0" smtClean="0"/>
              <a:t>  of a </a:t>
            </a:r>
            <a:r>
              <a:rPr lang="es-ES" dirty="0" err="1" smtClean="0"/>
              <a:t>house</a:t>
            </a:r>
            <a:r>
              <a:rPr lang="es-ES" dirty="0" smtClean="0"/>
              <a:t> in </a:t>
            </a:r>
            <a:r>
              <a:rPr lang="es-ES" dirty="0" err="1" smtClean="0"/>
              <a:t>Andalusia</a:t>
            </a:r>
            <a:r>
              <a:rPr lang="es-ES" dirty="0" smtClean="0"/>
              <a:t> </a:t>
            </a:r>
            <a:r>
              <a:rPr lang="es-ES" dirty="0" err="1" smtClean="0"/>
              <a:t>during</a:t>
            </a:r>
            <a:r>
              <a:rPr lang="es-ES" dirty="0" smtClean="0"/>
              <a:t> a </a:t>
            </a:r>
            <a:r>
              <a:rPr lang="es-ES" dirty="0" err="1" smtClean="0"/>
              <a:t>period</a:t>
            </a:r>
            <a:r>
              <a:rPr lang="es-ES" dirty="0" smtClean="0"/>
              <a:t> of </a:t>
            </a:r>
            <a:r>
              <a:rPr lang="es-ES" dirty="0" err="1" smtClean="0"/>
              <a:t>mourning</a:t>
            </a:r>
            <a:r>
              <a:rPr lang="es-ES" dirty="0" smtClean="0"/>
              <a:t>. </a:t>
            </a:r>
          </a:p>
          <a:p>
            <a:pPr algn="just"/>
            <a:endParaRPr lang="es-ES" dirty="0"/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Bernarda Alba </a:t>
            </a:r>
            <a:r>
              <a:rPr lang="es-ES" dirty="0" err="1" smtClean="0"/>
              <a:t>is</a:t>
            </a:r>
            <a:r>
              <a:rPr lang="es-ES" dirty="0" smtClean="0"/>
              <a:t> a </a:t>
            </a:r>
            <a:r>
              <a:rPr lang="es-ES" dirty="0" err="1" smtClean="0"/>
              <a:t>widow</a:t>
            </a:r>
            <a:r>
              <a:rPr lang="es-ES" dirty="0" smtClean="0"/>
              <a:t> </a:t>
            </a:r>
            <a:r>
              <a:rPr lang="es-ES" dirty="0" err="1" smtClean="0"/>
              <a:t>who</a:t>
            </a:r>
            <a:r>
              <a:rPr lang="es-ES" dirty="0" smtClean="0"/>
              <a:t> </a:t>
            </a:r>
            <a:r>
              <a:rPr lang="es-ES" dirty="0" err="1" smtClean="0"/>
              <a:t>takes</a:t>
            </a:r>
            <a:r>
              <a:rPr lang="es-ES" dirty="0" smtClean="0"/>
              <a:t> </a:t>
            </a:r>
            <a:r>
              <a:rPr lang="es-ES" dirty="0" err="1" smtClean="0"/>
              <a:t>over</a:t>
            </a:r>
            <a:r>
              <a:rPr lang="es-ES" dirty="0" smtClean="0"/>
              <a:t> </a:t>
            </a:r>
            <a:r>
              <a:rPr lang="es-ES" dirty="0" err="1" smtClean="0"/>
              <a:t>her</a:t>
            </a:r>
            <a:r>
              <a:rPr lang="es-ES" dirty="0" smtClean="0"/>
              <a:t> </a:t>
            </a:r>
            <a:r>
              <a:rPr lang="es-ES" dirty="0" err="1" smtClean="0"/>
              <a:t>daughters</a:t>
            </a:r>
            <a:r>
              <a:rPr lang="es-ES" dirty="0" smtClean="0"/>
              <a:t>.  </a:t>
            </a:r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deals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repression</a:t>
            </a:r>
            <a:r>
              <a:rPr lang="es-ES" dirty="0" smtClean="0"/>
              <a:t>, </a:t>
            </a:r>
            <a:r>
              <a:rPr lang="es-ES" dirty="0" err="1" smtClean="0"/>
              <a:t>passion</a:t>
            </a:r>
            <a:r>
              <a:rPr lang="es-ES" dirty="0" smtClean="0"/>
              <a:t> and </a:t>
            </a:r>
            <a:r>
              <a:rPr lang="es-ES" dirty="0" err="1" smtClean="0"/>
              <a:t>conformity</a:t>
            </a:r>
            <a:r>
              <a:rPr lang="es-ES" dirty="0" smtClean="0"/>
              <a:t>.</a:t>
            </a:r>
          </a:p>
        </p:txBody>
      </p:sp>
      <p:pic>
        <p:nvPicPr>
          <p:cNvPr id="2050" name="Picture 2" descr="Resultado de imagen de la casa de bernarda alb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40" y="1907629"/>
            <a:ext cx="485775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84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720000" y="303527"/>
            <a:ext cx="8640000" cy="1231106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s-ES" dirty="0" smtClean="0"/>
              <a:t>Romancero Gitano</a:t>
            </a:r>
            <a:br>
              <a:rPr lang="es-ES" dirty="0" smtClean="0"/>
            </a:br>
            <a:r>
              <a:rPr lang="es-ES" sz="3600" dirty="0" smtClean="0"/>
              <a:t>«Romance de la luna, luna»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935857" y="1691605"/>
            <a:ext cx="32403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/>
              <a:t>La luna vino a la fragua </a:t>
            </a:r>
            <a:br>
              <a:rPr lang="es-ES" dirty="0"/>
            </a:br>
            <a:r>
              <a:rPr lang="es-ES" dirty="0"/>
              <a:t>con su polisón de nardos. </a:t>
            </a:r>
            <a:br>
              <a:rPr lang="es-ES" dirty="0"/>
            </a:br>
            <a:r>
              <a:rPr lang="es-ES" dirty="0"/>
              <a:t>El niño la </a:t>
            </a:r>
            <a:r>
              <a:rPr lang="es-ES" dirty="0" smtClean="0"/>
              <a:t>mira, mira</a:t>
            </a:r>
            <a:r>
              <a:rPr lang="es-ES" dirty="0"/>
              <a:t>. </a:t>
            </a:r>
            <a:br>
              <a:rPr lang="es-ES" dirty="0"/>
            </a:br>
            <a:r>
              <a:rPr lang="es-ES" dirty="0"/>
              <a:t>El niño la está mirando.</a:t>
            </a:r>
          </a:p>
          <a:p>
            <a:pPr algn="ctr"/>
            <a:r>
              <a:rPr lang="es-ES" dirty="0"/>
              <a:t>En el aire conmovido </a:t>
            </a:r>
            <a:br>
              <a:rPr lang="es-ES" dirty="0"/>
            </a:br>
            <a:r>
              <a:rPr lang="es-ES" dirty="0"/>
              <a:t>mueve la luna sus brazos </a:t>
            </a:r>
            <a:br>
              <a:rPr lang="es-ES" dirty="0"/>
            </a:br>
            <a:r>
              <a:rPr lang="es-ES" dirty="0"/>
              <a:t>y enseña, lúbrica y pura, </a:t>
            </a:r>
            <a:br>
              <a:rPr lang="es-ES" dirty="0"/>
            </a:br>
            <a:r>
              <a:rPr lang="es-ES" dirty="0"/>
              <a:t>sus senos de duro estaño.</a:t>
            </a:r>
          </a:p>
          <a:p>
            <a:pPr algn="ctr"/>
            <a:r>
              <a:rPr lang="es-ES" dirty="0"/>
              <a:t>Huye luna, luna, luna. </a:t>
            </a:r>
            <a:br>
              <a:rPr lang="es-ES" dirty="0"/>
            </a:br>
            <a:r>
              <a:rPr lang="es-ES" dirty="0"/>
              <a:t>Si vinieran los gitanos, </a:t>
            </a:r>
            <a:br>
              <a:rPr lang="es-ES" dirty="0"/>
            </a:br>
            <a:r>
              <a:rPr lang="es-ES" dirty="0"/>
              <a:t>harían con tu corazón </a:t>
            </a:r>
            <a:br>
              <a:rPr lang="es-ES" dirty="0"/>
            </a:br>
            <a:r>
              <a:rPr lang="es-ES" dirty="0"/>
              <a:t>collares y anillos blancos.</a:t>
            </a:r>
          </a:p>
          <a:p>
            <a:pPr algn="ctr"/>
            <a:r>
              <a:rPr lang="es-ES" dirty="0"/>
              <a:t>Niño déjame que baile. </a:t>
            </a:r>
            <a:br>
              <a:rPr lang="es-ES" dirty="0"/>
            </a:br>
            <a:r>
              <a:rPr lang="es-ES" dirty="0"/>
              <a:t>Cuando vengan los gitanos, </a:t>
            </a:r>
            <a:br>
              <a:rPr lang="es-ES" dirty="0"/>
            </a:br>
            <a:r>
              <a:rPr lang="es-ES" dirty="0"/>
              <a:t>te encontrarán sobre el yunque </a:t>
            </a:r>
            <a:br>
              <a:rPr lang="es-ES" dirty="0"/>
            </a:br>
            <a:r>
              <a:rPr lang="es-ES" dirty="0"/>
              <a:t>con los ojillos cerrados.</a:t>
            </a:r>
          </a:p>
          <a:p>
            <a:pPr algn="ctr"/>
            <a:r>
              <a:rPr lang="es-ES" dirty="0"/>
              <a:t>Huye luna, luna, luna, </a:t>
            </a:r>
            <a:br>
              <a:rPr lang="es-ES" dirty="0"/>
            </a:br>
            <a:r>
              <a:rPr lang="es-ES" dirty="0"/>
              <a:t>que ya siento sus caballos. </a:t>
            </a:r>
          </a:p>
        </p:txBody>
      </p:sp>
      <p:sp>
        <p:nvSpPr>
          <p:cNvPr id="4" name="3 Rectángulo"/>
          <p:cNvSpPr/>
          <p:nvPr/>
        </p:nvSpPr>
        <p:spPr>
          <a:xfrm>
            <a:off x="5112320" y="2627709"/>
            <a:ext cx="2952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smtClean="0"/>
              <a:t>In </a:t>
            </a: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poem</a:t>
            </a:r>
            <a:r>
              <a:rPr lang="es-ES" dirty="0" smtClean="0"/>
              <a:t>,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moon</a:t>
            </a:r>
            <a:r>
              <a:rPr lang="es-ES" dirty="0" smtClean="0"/>
              <a:t> </a:t>
            </a:r>
            <a:r>
              <a:rPr lang="es-ES" dirty="0" err="1" smtClean="0"/>
              <a:t>represents</a:t>
            </a:r>
            <a:r>
              <a:rPr lang="es-ES" dirty="0" smtClean="0"/>
              <a:t> </a:t>
            </a:r>
            <a:r>
              <a:rPr lang="es-ES" dirty="0" err="1" smtClean="0"/>
              <a:t>death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6053850" y="3491805"/>
            <a:ext cx="1069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hlinkClick r:id="rId3"/>
              </a:rPr>
              <a:t>Ver vídeo</a:t>
            </a:r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720000" y="321840"/>
            <a:ext cx="8640000" cy="126216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s-ES"/>
              <a:t>Bibliography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4294967295"/>
          </p:nvPr>
        </p:nvSpPr>
        <p:spPr>
          <a:xfrm>
            <a:off x="936000" y="1591560"/>
            <a:ext cx="8280000" cy="438444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996633"/>
              </a:buClr>
              <a:buSzPct val="45000"/>
              <a:buFont typeface="StarSymbol"/>
              <a:buNone/>
              <a:defRPr lang="es-ES" sz="32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996633"/>
              </a:buClr>
              <a:buSzPct val="45000"/>
              <a:buFont typeface="StarSymbol"/>
              <a:buChar char="●"/>
              <a:defRPr lang="es-ES" sz="32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996633"/>
              </a:buClr>
              <a:buSzPct val="75000"/>
              <a:buFont typeface="StarSymbol"/>
              <a:buChar char="–"/>
              <a:defRPr lang="es-ES" sz="28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996633"/>
              </a:buClr>
              <a:buSzPct val="45000"/>
              <a:buFont typeface="StarSymbol"/>
              <a:buChar char="●"/>
              <a:defRPr lang="es-ES" sz="24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996633"/>
              </a:buClr>
              <a:buSzPct val="75000"/>
              <a:buFont typeface="StarSymbol"/>
              <a:buChar char="–"/>
              <a:defRPr lang="es-ES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996633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996633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996633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996633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996633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s-ES" dirty="0"/>
              <a:t>WIKIPEDIA:</a:t>
            </a:r>
          </a:p>
          <a:p>
            <a:pPr marL="108000" lvl="0" indent="0">
              <a:buNone/>
            </a:pPr>
            <a:r>
              <a:rPr lang="es-ES" dirty="0">
                <a:hlinkClick r:id="rId3"/>
              </a:rPr>
              <a:t>https://</a:t>
            </a:r>
            <a:r>
              <a:rPr lang="es-ES" dirty="0" smtClean="0">
                <a:hlinkClick r:id="rId3"/>
              </a:rPr>
              <a:t>en.wikipedia.org/wiki/Federico_Garc%C3%ADa_Lorca</a:t>
            </a:r>
            <a:r>
              <a:rPr lang="es-ES" dirty="0" smtClean="0"/>
              <a:t> </a:t>
            </a:r>
          </a:p>
          <a:p>
            <a:pPr marL="108000" lvl="0" indent="0">
              <a:buNone/>
            </a:pPr>
            <a:endParaRPr lang="es-ES" dirty="0"/>
          </a:p>
          <a:p>
            <a:pPr marL="108000" lvl="0" indent="0">
              <a:buNone/>
            </a:pPr>
            <a:r>
              <a:rPr lang="es-ES" dirty="0" smtClean="0"/>
              <a:t>YOUTUBE</a:t>
            </a:r>
            <a:r>
              <a:rPr lang="es-ES" dirty="0"/>
              <a:t>:</a:t>
            </a:r>
          </a:p>
          <a:p>
            <a:pPr marL="108000" lvl="0" indent="0">
              <a:buNone/>
            </a:pPr>
            <a:r>
              <a:rPr lang="es-ES" dirty="0">
                <a:hlinkClick r:id="rId4"/>
              </a:rPr>
              <a:t>https://</a:t>
            </a:r>
            <a:r>
              <a:rPr lang="es-ES" dirty="0" smtClean="0">
                <a:hlinkClick r:id="rId4"/>
              </a:rPr>
              <a:t>www.youtube.com/watch?v=nfKaoHBfDIk</a:t>
            </a:r>
            <a:r>
              <a:rPr lang="es-ES" dirty="0" smtClean="0"/>
              <a:t> </a:t>
            </a:r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Marcador de posición de imagen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152000" y="4608000"/>
            <a:ext cx="3888000" cy="1780200"/>
          </a:xfr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472000" y="4143240"/>
            <a:ext cx="3816000" cy="26967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Subtítulo"/>
          <p:cNvSpPr txBox="1">
            <a:spLocks noGrp="1"/>
          </p:cNvSpPr>
          <p:nvPr>
            <p:ph type="subTitle" idx="4294967295"/>
          </p:nvPr>
        </p:nvSpPr>
        <p:spPr>
          <a:xfrm>
            <a:off x="1007999" y="727560"/>
            <a:ext cx="8280000" cy="3232440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-216000" algn="ctr">
              <a:buNone/>
            </a:pPr>
            <a:r>
              <a:rPr lang="es-ES">
                <a:latin typeface="Albany" pitchFamily="18"/>
              </a:rPr>
              <a:t>This project has been funded with support of the European commission. This publication [communication] reflects the views only of the author, and the Commission cannot be held responsible for any use which can be made of the information contained therein.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determin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yt-pap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180</Words>
  <Application>Microsoft Office PowerPoint</Application>
  <PresentationFormat>Personalizado</PresentationFormat>
  <Paragraphs>24</Paragraphs>
  <Slides>6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6</vt:i4>
      </vt:variant>
    </vt:vector>
  </HeadingPairs>
  <TitlesOfParts>
    <vt:vector size="8" baseType="lpstr">
      <vt:lpstr>Predeterminado</vt:lpstr>
      <vt:lpstr>lyt-paper</vt:lpstr>
      <vt:lpstr>FEDERICO GARCÍA LORCA</vt:lpstr>
      <vt:lpstr>Biographical reference</vt:lpstr>
      <vt:lpstr>The House of Bernarda Alba</vt:lpstr>
      <vt:lpstr>Romancero Gitano «Romance de la luna, luna»</vt:lpstr>
      <vt:lpstr>Bibliography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PABLO PICASSO</dc:title>
  <dc:creator>fatetar</dc:creator>
  <cp:lastModifiedBy> </cp:lastModifiedBy>
  <cp:revision>13</cp:revision>
  <dcterms:created xsi:type="dcterms:W3CDTF">2016-06-05T15:25:24Z</dcterms:created>
  <dcterms:modified xsi:type="dcterms:W3CDTF">2016-09-24T21:35:57Z</dcterms:modified>
</cp:coreProperties>
</file>