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72" r:id="rId3"/>
    <p:sldId id="257" r:id="rId4"/>
    <p:sldId id="258" r:id="rId5"/>
    <p:sldId id="281" r:id="rId6"/>
    <p:sldId id="259" r:id="rId7"/>
    <p:sldId id="263" r:id="rId8"/>
    <p:sldId id="273" r:id="rId9"/>
    <p:sldId id="274" r:id="rId10"/>
    <p:sldId id="276" r:id="rId11"/>
    <p:sldId id="277" r:id="rId12"/>
    <p:sldId id="278" r:id="rId13"/>
    <p:sldId id="279" r:id="rId14"/>
    <p:sldId id="282" r:id="rId15"/>
    <p:sldId id="280" r:id="rId16"/>
    <p:sldId id="267" r:id="rId17"/>
    <p:sldId id="268" r:id="rId18"/>
    <p:sldId id="266" r:id="rId19"/>
    <p:sldId id="283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D0F84-1154-4C8F-BAAB-E243D2EBC2D5}" type="datetimeFigureOut">
              <a:rPr lang="el-GR" smtClean="0"/>
              <a:pPr/>
              <a:t>15/4/2019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12063-3E22-47B1-B560-50F3AB4B5F4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12063-3E22-47B1-B560-50F3AB4B5F40}" type="slidenum">
              <a:rPr lang="el-GR" smtClean="0"/>
              <a:pPr/>
              <a:t>5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 τρίγωνο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grpSp>
        <p:nvGrpSpPr>
          <p:cNvPr id="2" name="1 - Ομάδα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- Ελεύθερη σχεδίαση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7 - Ελεύθερη σχεδίαση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821AC9-4441-4318-8182-DD442745D2FF}" type="datetimeFigureOut">
              <a:rPr lang="el-GR" smtClean="0"/>
              <a:pPr/>
              <a:t>15/4/2019</a:t>
            </a:fld>
            <a:endParaRPr lang="el-GR" dirty="0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620161F-96A1-42F7-841B-6BA28152E1E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821AC9-4441-4318-8182-DD442745D2FF}" type="datetimeFigureOut">
              <a:rPr lang="el-GR" smtClean="0"/>
              <a:pPr/>
              <a:t>15/4/2019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0161F-96A1-42F7-841B-6BA28152E1E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821AC9-4441-4318-8182-DD442745D2FF}" type="datetimeFigureOut">
              <a:rPr lang="el-GR" smtClean="0"/>
              <a:pPr/>
              <a:t>15/4/2019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0161F-96A1-42F7-841B-6BA28152E1E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821AC9-4441-4318-8182-DD442745D2FF}" type="datetimeFigureOut">
              <a:rPr lang="el-GR" smtClean="0"/>
              <a:pPr/>
              <a:t>15/4/2019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0161F-96A1-42F7-841B-6BA28152E1EA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821AC9-4441-4318-8182-DD442745D2FF}" type="datetimeFigureOut">
              <a:rPr lang="el-GR" smtClean="0"/>
              <a:pPr/>
              <a:t>15/4/2019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0161F-96A1-42F7-841B-6BA28152E1EA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Διάσημα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7 - Διάσημα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821AC9-4441-4318-8182-DD442745D2FF}" type="datetimeFigureOut">
              <a:rPr lang="el-GR" smtClean="0"/>
              <a:pPr/>
              <a:t>15/4/2019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0161F-96A1-42F7-841B-6BA28152E1EA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821AC9-4441-4318-8182-DD442745D2FF}" type="datetimeFigureOut">
              <a:rPr lang="el-GR" smtClean="0"/>
              <a:pPr/>
              <a:t>15/4/2019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0161F-96A1-42F7-841B-6BA28152E1E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821AC9-4441-4318-8182-DD442745D2FF}" type="datetimeFigureOut">
              <a:rPr lang="el-GR" smtClean="0"/>
              <a:pPr/>
              <a:t>15/4/2019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0161F-96A1-42F7-841B-6BA28152E1EA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821AC9-4441-4318-8182-DD442745D2FF}" type="datetimeFigureOut">
              <a:rPr lang="el-GR" smtClean="0"/>
              <a:pPr/>
              <a:t>15/4/2019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0161F-96A1-42F7-841B-6BA28152E1E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5821AC9-4441-4318-8182-DD442745D2FF}" type="datetimeFigureOut">
              <a:rPr lang="el-GR" smtClean="0"/>
              <a:pPr/>
              <a:t>15/4/2019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0161F-96A1-42F7-841B-6BA28152E1EA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dirty="0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821AC9-4441-4318-8182-DD442745D2FF}" type="datetimeFigureOut">
              <a:rPr lang="el-GR" smtClean="0"/>
              <a:pPr/>
              <a:t>15/4/2019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20161F-96A1-42F7-841B-6BA28152E1EA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8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- Διάσημα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12 - Διάσημα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5821AC9-4441-4318-8182-DD442745D2FF}" type="datetimeFigureOut">
              <a:rPr lang="el-GR" smtClean="0"/>
              <a:pPr/>
              <a:t>15/4/2019</a:t>
            </a:fld>
            <a:endParaRPr lang="el-GR" dirty="0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620161F-96A1-42F7-841B-6BA28152E1EA}" type="slidenum">
              <a:rPr lang="el-GR" smtClean="0"/>
              <a:pPr/>
              <a:t>‹#›</a:t>
            </a:fld>
            <a:endParaRPr lang="el-GR" dirty="0"/>
          </a:p>
        </p:txBody>
      </p:sp>
      <p:pic>
        <p:nvPicPr>
          <p:cNvPr id="11" name="10 - Εικόνα" descr="logo1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4820104" y="0"/>
            <a:ext cx="4323896" cy="46729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2987824" y="476672"/>
            <a:ext cx="41434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Καίτη Παπάζογλου 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Μαρία Τσάνταλη</a:t>
            </a:r>
          </a:p>
          <a:p>
            <a:r>
              <a:rPr lang="el-GR" dirty="0" smtClean="0">
                <a:solidFill>
                  <a:schemeClr val="bg1"/>
                </a:solidFill>
              </a:rPr>
              <a:t>Αρτεμις Μουσενίκα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-252536" y="980728"/>
            <a:ext cx="7092280" cy="1829761"/>
          </a:xfrm>
        </p:spPr>
        <p:txBody>
          <a:bodyPr>
            <a:normAutofit/>
          </a:bodyPr>
          <a:lstStyle/>
          <a:p>
            <a:pPr algn="ctr"/>
            <a:r>
              <a:rPr lang="el-GR" sz="4200" dirty="0" smtClean="0"/>
              <a:t> </a:t>
            </a:r>
            <a:r>
              <a:rPr lang="el-GR" sz="4200" i="1" dirty="0" smtClean="0">
                <a:solidFill>
                  <a:srgbClr val="00B050"/>
                </a:solidFill>
              </a:rPr>
              <a:t>Πράσινη πληροφορική</a:t>
            </a:r>
            <a:r>
              <a:rPr lang="en-US" sz="4200" i="1" dirty="0" smtClean="0">
                <a:solidFill>
                  <a:srgbClr val="00B050"/>
                </a:solidFill>
              </a:rPr>
              <a:t> </a:t>
            </a:r>
            <a:r>
              <a:rPr lang="el-GR" sz="4200" i="1" dirty="0" smtClean="0">
                <a:solidFill>
                  <a:srgbClr val="00B050"/>
                </a:solidFill>
              </a:rPr>
              <a:t>στο σχολείο</a:t>
            </a:r>
          </a:p>
        </p:txBody>
      </p:sp>
      <p:pic>
        <p:nvPicPr>
          <p:cNvPr id="5" name="4 - Εικόνα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5445224"/>
            <a:ext cx="9144000" cy="1412776"/>
          </a:xfrm>
          <a:prstGeom prst="rect">
            <a:avLst/>
          </a:prstGeom>
        </p:spPr>
      </p:pic>
      <p:pic>
        <p:nvPicPr>
          <p:cNvPr id="7" name="6 - Εικόνα" descr="logo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16632"/>
            <a:ext cx="7315200" cy="790575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251520" y="2924944"/>
            <a:ext cx="702027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Βαβαρούτα</a:t>
            </a:r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Σ, </a:t>
            </a:r>
            <a:r>
              <a:rPr lang="el-GR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Βουρβουτσιώτης</a:t>
            </a:r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Χ, </a:t>
            </a:r>
            <a:r>
              <a:rPr lang="el-GR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Γαντά</a:t>
            </a:r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Ε, Γεωργιάδης Ε, </a:t>
            </a:r>
            <a:r>
              <a:rPr lang="el-GR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Γιαγκούδης</a:t>
            </a:r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Α, </a:t>
            </a:r>
            <a:r>
              <a:rPr lang="el-GR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Γκροζούδη</a:t>
            </a:r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Α</a:t>
            </a:r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Γκροζούδη</a:t>
            </a:r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Β, </a:t>
            </a:r>
            <a:r>
              <a:rPr lang="el-GR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Ζαπρίδης</a:t>
            </a:r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Α, </a:t>
            </a:r>
            <a:r>
              <a:rPr lang="el-GR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Κορμπέτη</a:t>
            </a:r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Μ, Λιακάκη Γ, </a:t>
            </a:r>
            <a:r>
              <a:rPr lang="el-GR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Λυσσούδης</a:t>
            </a:r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Η, </a:t>
            </a:r>
            <a:r>
              <a:rPr lang="el-GR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Μανωλάκογλου</a:t>
            </a:r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Δ, </a:t>
            </a:r>
            <a:r>
              <a:rPr lang="el-GR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Μουσενίκα</a:t>
            </a:r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Α, </a:t>
            </a:r>
            <a:r>
              <a:rPr lang="el-GR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Ντζιόκας</a:t>
            </a:r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Π, </a:t>
            </a:r>
            <a:r>
              <a:rPr lang="el-GR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Ξάφης</a:t>
            </a:r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Δ, </a:t>
            </a:r>
            <a:r>
              <a:rPr lang="el-GR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Ουζουνίδου</a:t>
            </a:r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Α, </a:t>
            </a:r>
            <a:r>
              <a:rPr lang="el-GR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Παπαζόγλου</a:t>
            </a:r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Αικ</a:t>
            </a:r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l-GR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Πασματζίδης</a:t>
            </a:r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Γ, Πετρίδης Α, Στάθης Κ, </a:t>
            </a:r>
            <a:r>
              <a:rPr lang="el-GR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Τουμανίδης</a:t>
            </a:r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Γ, </a:t>
            </a:r>
            <a:r>
              <a:rPr lang="el-GR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Τρακοσάρης</a:t>
            </a:r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Ν, </a:t>
            </a:r>
            <a:r>
              <a:rPr lang="el-GR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Τσαμπάκαλος</a:t>
            </a:r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Ι, </a:t>
            </a:r>
            <a:r>
              <a:rPr lang="el-GR" sz="1400" b="1" dirty="0" err="1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Τσάνταλη</a:t>
            </a:r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Μ, Τσαλδάρης Δ.</a:t>
            </a:r>
            <a:endParaRPr lang="en-US" sz="14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14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Μαθητές Β’ Τάξης  Γυμνασίου</a:t>
            </a:r>
            <a:endParaRPr lang="en-US" sz="14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 </a:t>
            </a:r>
            <a:endParaRPr lang="en-US" sz="1400" b="1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1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Επιβλέπουσα: Ελένη Κοκκίνου  (ΠΕ86)</a:t>
            </a:r>
            <a:endParaRPr lang="en-US" sz="14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l-GR" sz="14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  <a:endParaRPr lang="en-US" sz="1400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400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268760"/>
            <a:ext cx="22193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txBody>
          <a:bodyPr/>
          <a:lstStyle/>
          <a:p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Κοινό ερωτηματολόγιο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51520" y="134076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>
                <a:solidFill>
                  <a:srgbClr val="000000"/>
                </a:solidFill>
              </a:rPr>
              <a:t>30 ερωτήσεις 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σε σχέση με </a:t>
            </a: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</a:rPr>
              <a:t>τις νοοτροπίες και τις πρακτικές 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που έχουν ενήλικες του κάθε σχολείου σχετικά με το θέμα της Πράσινης Πληροφορικής. </a:t>
            </a:r>
          </a:p>
          <a:p>
            <a:endParaRPr lang="el-G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l-GR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Το ερωτηματολόγιο απαντήθηκε από </a:t>
            </a:r>
            <a:r>
              <a:rPr lang="el-GR" dirty="0" smtClean="0">
                <a:solidFill>
                  <a:srgbClr val="000000"/>
                </a:solidFill>
              </a:rPr>
              <a:t>68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 συνολικά άτομα (ενήλικες) και είχε ως στόχο να </a:t>
            </a:r>
            <a:r>
              <a:rPr lang="el-GR" i="1" dirty="0" smtClean="0">
                <a:solidFill>
                  <a:schemeClr val="accent6">
                    <a:lumMod val="50000"/>
                  </a:schemeClr>
                </a:solidFill>
              </a:rPr>
              <a:t>αποτυπώσει τις συμπεριφορές καθηγητών και προσωπικού του κάθε σχολείου.</a:t>
            </a:r>
            <a:endParaRPr lang="en-US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4FAEA"/>
              </a:clrFrom>
              <a:clrTo>
                <a:srgbClr val="F4FAE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3291102"/>
            <a:ext cx="4248472" cy="3566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oogle Shape;268;p14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971600" y="3789040"/>
            <a:ext cx="3549059" cy="221816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Αποτελέσματα ερωτηματολογίου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6330924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700808"/>
            <a:ext cx="687946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Σχετική εικόνα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68960"/>
            <a:ext cx="2178943" cy="2178943"/>
          </a:xfrm>
          <a:prstGeom prst="rect">
            <a:avLst/>
          </a:prstGeom>
          <a:noFill/>
        </p:spPr>
      </p:pic>
      <p:pic>
        <p:nvPicPr>
          <p:cNvPr id="10" name="Google Shape;304;p18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5292080" y="4869160"/>
            <a:ext cx="3673751" cy="18368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Αποτελέσματα ερωτηματολογίου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179878" cy="416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844824"/>
            <a:ext cx="6067375" cy="381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https://twinspace.etwinning.net/files/collabspace/7/27/027/71027/images/bfd48456_op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356992"/>
            <a:ext cx="2088232" cy="13429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Google Shape;303;p18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 flipH="1">
            <a:off x="4788024" y="5157192"/>
            <a:ext cx="4242245" cy="1515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Αποτελέσματα ερωτηματολογίου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494504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6364639" cy="38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7 - Εικόνα" descr="G:\2018_2019\Etwinning2018BGymnasiou\Word Art 3.pn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3933056"/>
            <a:ext cx="2627784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395536" y="1268760"/>
            <a:ext cx="8280920" cy="4525963"/>
          </a:xfrm>
        </p:spPr>
        <p:txBody>
          <a:bodyPr>
            <a:normAutofit/>
          </a:bodyPr>
          <a:lstStyle/>
          <a:p>
            <a:pPr algn="just"/>
            <a:r>
              <a:rPr lang="el-G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Ο όρος </a:t>
            </a:r>
            <a:r>
              <a:rPr lang="en-US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l-GR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waste</a:t>
            </a:r>
            <a:r>
              <a:rPr lang="el-G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δηλαδή η ανακύκλωση ηλεκτρονικών απορριμμάτων, είναι γνωστός και η ορθολογική διαχείριση και αντικατάσταση τους αποτελεί ζητούμενο.</a:t>
            </a:r>
          </a:p>
          <a:p>
            <a:endParaRPr lang="el-GR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Από τις δημοφιλείς εφαρμογές της πράσινης Πληροφορικής είναι η </a:t>
            </a:r>
            <a:r>
              <a:rPr lang="el-GR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ηλεκτρονική ανταλλαγή δεδομένων</a:t>
            </a:r>
            <a:r>
              <a:rPr lang="el-GR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l-G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καταναλώνοντας λιγότερο χαρτί, παρότι αρκετοί ακόμα εκτυπώνουν τα αρχεία που έρχονται στα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email </a:t>
            </a:r>
            <a:r>
              <a:rPr lang="el-G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τους. </a:t>
            </a:r>
          </a:p>
          <a:p>
            <a:endParaRPr lang="el-GR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l-G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Φυσικά το </a:t>
            </a:r>
            <a:r>
              <a:rPr lang="en-US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cloud computing </a:t>
            </a:r>
            <a:r>
              <a:rPr lang="el-GR" sz="20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αρχίζει να αντικαθιστά σταδιακά τη χρήση αποθηκευτικών μέσων αλλά με πιο αργούς ρυθμούς.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Αποτελέσματα ερωτηματολογίου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Google Shape;267;p14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508104" y="5210712"/>
            <a:ext cx="2160240" cy="1647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Τρέχουσα έρευνα: </a:t>
            </a:r>
            <a:b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η κατάσταση στα σχολεία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556792"/>
            <a:ext cx="3593579" cy="485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3672408" cy="495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844824"/>
            <a:ext cx="8229600" cy="3155812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None/>
            </a:pPr>
            <a:r>
              <a:rPr lang="el-GR" sz="2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marL="252000" algn="just">
              <a:lnSpc>
                <a:spcPct val="16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l-GR" sz="2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χαμηλότερους λογαριασμούς κοινόχρηστων δαπανών, </a:t>
            </a:r>
          </a:p>
          <a:p>
            <a:pPr marL="252000" algn="just">
              <a:lnSpc>
                <a:spcPct val="16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l-GR" sz="2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χαμηλότερο κόστος απόρριψης των αποβλήτων,</a:t>
            </a:r>
          </a:p>
          <a:p>
            <a:pPr marL="252000" algn="just">
              <a:lnSpc>
                <a:spcPct val="160000"/>
              </a:lnSpc>
              <a:spcAft>
                <a:spcPts val="600"/>
              </a:spcAft>
              <a:buFont typeface="Wingdings" pitchFamily="2" charset="2"/>
              <a:buChar char="ü"/>
            </a:pPr>
            <a:r>
              <a:rPr lang="el-GR" sz="2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μείωση της χρήσης χαρτιού.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1520" y="836712"/>
            <a:ext cx="8229600" cy="1143000"/>
          </a:xfrm>
        </p:spPr>
        <p:txBody>
          <a:bodyPr>
            <a:noAutofit/>
          </a:bodyPr>
          <a:lstStyle/>
          <a:p>
            <a:r>
              <a:rPr lang="el-GR" sz="3700" dirty="0" smtClean="0">
                <a:solidFill>
                  <a:srgbClr val="00B050"/>
                </a:solidFill>
              </a:rPr>
              <a:t>Οικονομικά οφέλη</a:t>
            </a:r>
            <a:endParaRPr lang="el-GR" sz="37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Αποτέλεσμα εικόνας για green 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789040"/>
            <a:ext cx="3531096" cy="264832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84784"/>
            <a:ext cx="8604448" cy="473375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l-GR" sz="28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11200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   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r>
              <a:rPr lang="el-GR" sz="9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Η Πράσινη Πληροφορική συμβάλλει στη </a:t>
            </a:r>
            <a:r>
              <a:rPr lang="el-GR" sz="96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βελτίωση του αποτυπώματος άνθρακα</a:t>
            </a:r>
            <a:r>
              <a:rPr lang="el-GR" sz="9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και στο δρόμο προς μια πιο οικολογική κοινωνία.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ü"/>
            </a:pPr>
            <a:endParaRPr lang="el-GR" sz="9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l-GR" sz="9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Βοηθάει στην </a:t>
            </a:r>
            <a:r>
              <a:rPr lang="el-GR" sz="96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μείωση ρύπανσης </a:t>
            </a:r>
            <a:r>
              <a:rPr lang="el-GR" sz="9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του περιβάλλοντος και στην  μείωση </a:t>
            </a:r>
            <a:r>
              <a:rPr lang="en-US" sz="9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9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πρώτων υλών, και</a:t>
            </a: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endParaRPr lang="el-GR" sz="96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buFont typeface="Wingdings" pitchFamily="2" charset="2"/>
              <a:buChar char="ü"/>
            </a:pPr>
            <a:r>
              <a:rPr lang="el-GR" sz="9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συμβάλλει στην </a:t>
            </a:r>
            <a:r>
              <a:rPr lang="el-GR" sz="96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περιβαλλοντική βιωσιμότητα</a:t>
            </a:r>
            <a:r>
              <a:rPr lang="el-GR" sz="96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ü"/>
            </a:pPr>
            <a:endParaRPr lang="el-GR" sz="49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l-GR" sz="4900" dirty="0" smtClean="0">
                <a:latin typeface="Arial" pitchFamily="34" charset="0"/>
                <a:cs typeface="Arial" pitchFamily="34" charset="0"/>
              </a:rPr>
              <a:t>																																																																					</a:t>
            </a:r>
          </a:p>
          <a:p>
            <a:endParaRPr lang="el-GR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9252520" cy="1143000"/>
          </a:xfrm>
        </p:spPr>
        <p:txBody>
          <a:bodyPr>
            <a:noAutofit/>
          </a:bodyPr>
          <a:lstStyle/>
          <a:p>
            <a:pPr algn="ctr"/>
            <a:r>
              <a:rPr lang="el-GR" sz="3700" dirty="0" smtClean="0">
                <a:solidFill>
                  <a:srgbClr val="00B050"/>
                </a:solidFill>
              </a:rPr>
              <a:t>Οφέλη της πράσινης πληροφορικής</a:t>
            </a:r>
          </a:p>
        </p:txBody>
      </p:sp>
      <p:pic>
        <p:nvPicPr>
          <p:cNvPr id="4" name="3 - Εικόνα" descr="G:\2018_2019\Etwinning2018BGymnasiou\Word Art 3.png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99784" y="4293096"/>
            <a:ext cx="194421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481328"/>
            <a:ext cx="871296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Η πράσινη πληροφορική συγκεκριμένα μπορεί να συμβάλλει στην προστασία του περιβάλλοντος και στην </a:t>
            </a:r>
            <a:r>
              <a:rPr lang="el-GR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μείωση της ενεργειακής κατανάλωσης </a:t>
            </a:r>
            <a:r>
              <a:rPr lang="el-G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καθώς και την ενεργειακή βιωσιμότητα.</a:t>
            </a:r>
          </a:p>
          <a:p>
            <a:pPr algn="just">
              <a:buNone/>
            </a:pPr>
            <a:endParaRPr lang="el-GR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l-GR" sz="24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l-G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Ο πιο κρίσιμος παράγοντας είναι </a:t>
            </a:r>
            <a:r>
              <a:rPr lang="el-GR" sz="2400" b="1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η πράσινη συμπεριφορά των ανθρώπων</a:t>
            </a:r>
            <a:r>
              <a:rPr lang="el-GR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οι πράσινες πολιτικές και στρατηγικές των χωρών σε εθνικό αλλά κυρίως σε παγκόσμιο επίπεδο.</a:t>
            </a:r>
          </a:p>
          <a:p>
            <a:pPr algn="just">
              <a:buNone/>
            </a:pPr>
            <a:endParaRPr lang="el-GR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 smtClean="0">
                <a:solidFill>
                  <a:srgbClr val="00B050"/>
                </a:solidFill>
              </a:rPr>
              <a:t>Συμπεράσματα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4" name="Google Shape;276;p15"/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3923928" y="4869160"/>
            <a:ext cx="3312368" cy="1599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>
          <a:xfrm>
            <a:off x="914400" y="2348880"/>
            <a:ext cx="8229600" cy="99898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l-GR" sz="4400" dirty="0" smtClean="0">
                <a:solidFill>
                  <a:schemeClr val="accent5">
                    <a:lumMod val="50000"/>
                  </a:schemeClr>
                </a:solidFill>
              </a:rPr>
              <a:t>Η αλλαγή νοοτροπίας όμως ξεκινά από το σχολείο!</a:t>
            </a:r>
            <a:br>
              <a:rPr lang="el-GR" sz="4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l-GR" sz="4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l-GR" sz="44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l-GR" sz="44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el-GR" sz="4400" dirty="0" smtClean="0">
                <a:solidFill>
                  <a:schemeClr val="accent5">
                    <a:lumMod val="50000"/>
                  </a:schemeClr>
                </a:solidFill>
              </a:rPr>
            </a:b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6866" name="Picture 2" descr="G:\2018_2019\Etwinning2018BGymnasiou\bgym\IMG_20181024_130653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1" y="2780927"/>
            <a:ext cx="5760641" cy="324036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5724128" y="1481328"/>
            <a:ext cx="324036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Countries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Croatia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France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Greece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Latvia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Lithuania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Spain</a:t>
            </a:r>
          </a:p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Turkey</a:t>
            </a:r>
          </a:p>
          <a:p>
            <a:pPr>
              <a:buNone/>
            </a:pPr>
            <a:endParaRPr lang="en-US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13 schools of 7 countries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48680"/>
            <a:ext cx="5411478" cy="6078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2816"/>
            <a:ext cx="5873054" cy="47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158" y="1428736"/>
            <a:ext cx="8075240" cy="452596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Η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πράσινη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πληροφορική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αναφέρεται στις έ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ρευνες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και στην πρακτική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χρήση των </a:t>
            </a:r>
            <a:r>
              <a:rPr lang="el-GR" sz="24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υπολογιστών και τεχνολογίας  σε ποιο ωφέλιμο και περιβαλλοντικά φιλικό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τρόπο.</a:t>
            </a:r>
          </a:p>
          <a:p>
            <a:pPr algn="just">
              <a:lnSpc>
                <a:spcPct val="150000"/>
              </a:lnSpc>
              <a:buNone/>
            </a:pPr>
            <a:r>
              <a:rPr lang="el-GR" sz="2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Η έννοια της πράσινης πληροφορικής προέκυψε το 1992 στις ΗΠΑ.</a:t>
            </a:r>
            <a:endParaRPr lang="el-GR" sz="24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endParaRPr lang="el-G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Τι είναι η πράσινη πληροφορική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67AC"/>
              </a:clrFrom>
              <a:clrTo>
                <a:srgbClr val="0067AC">
                  <a:alpha val="0"/>
                </a:srgbClr>
              </a:clrTo>
            </a:clrChange>
          </a:blip>
          <a:srcRect l="22909"/>
          <a:stretch>
            <a:fillRect/>
          </a:stretch>
        </p:blipFill>
        <p:spPr bwMode="auto">
          <a:xfrm>
            <a:off x="5076056" y="3886200"/>
            <a:ext cx="4067944" cy="2971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5 - Ορθογώνιο"/>
          <p:cNvSpPr/>
          <p:nvPr/>
        </p:nvSpPr>
        <p:spPr>
          <a:xfrm>
            <a:off x="5000628" y="3714752"/>
            <a:ext cx="72008" cy="29523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221088"/>
            <a:ext cx="1800200" cy="19235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844824"/>
            <a:ext cx="8136904" cy="475252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Η </a:t>
            </a:r>
            <a:r>
              <a:rPr lang="el-GR" sz="2500" u="sng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ελαχιστοποίηση</a:t>
            </a:r>
            <a:r>
              <a:rPr lang="el-GR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των αρνητικών επιπτώσεων στο περιβάλλον.</a:t>
            </a:r>
          </a:p>
          <a:p>
            <a:pPr algn="just">
              <a:buNone/>
            </a:pPr>
            <a:endParaRPr lang="el-GR" sz="25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l-GR" sz="2400" dirty="0" smtClean="0">
                <a:solidFill>
                  <a:srgbClr val="000000"/>
                </a:solidFill>
              </a:rPr>
              <a:t>	</a:t>
            </a:r>
            <a:r>
              <a:rPr lang="el-GR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Η </a:t>
            </a:r>
            <a:r>
              <a:rPr lang="el-GR" sz="2500" u="sng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βέλτιστη διαχείριση</a:t>
            </a:r>
            <a:r>
              <a:rPr lang="el-GR" sz="2500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των αναγκών σε ενέργεια εμπεριέχει αλλαγή στις τεχνικές σχεδιασμού, κατασκευής και διάθεσης των πληροφοριακών συστημάτων.</a:t>
            </a:r>
          </a:p>
          <a:p>
            <a:pPr algn="just">
              <a:buNone/>
            </a:pPr>
            <a:r>
              <a:rPr lang="el-GR" sz="25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l-GR" sz="25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476672"/>
            <a:ext cx="9252520" cy="1143000"/>
          </a:xfrm>
        </p:spPr>
        <p:txBody>
          <a:bodyPr>
            <a:normAutofit/>
          </a:bodyPr>
          <a:lstStyle/>
          <a:p>
            <a:pPr algn="ctr"/>
            <a:r>
              <a:rPr lang="el-GR" sz="3500" dirty="0" smtClean="0">
                <a:solidFill>
                  <a:srgbClr val="00B050"/>
                </a:solidFill>
              </a:rPr>
              <a:t>Στόχοι της πράσινης πληροφορικής </a:t>
            </a:r>
            <a:endParaRPr lang="el-GR" sz="3500" dirty="0">
              <a:solidFill>
                <a:srgbClr val="00B050"/>
              </a:solidFill>
            </a:endParaRPr>
          </a:p>
        </p:txBody>
      </p:sp>
      <p:pic>
        <p:nvPicPr>
          <p:cNvPr id="8194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4271731"/>
            <a:ext cx="4608512" cy="2586269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772816"/>
            <a:ext cx="8229600" cy="41659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l-GR" sz="2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	Οι περισσότερες επιχειρήσεις </a:t>
            </a:r>
            <a:r>
              <a:rPr lang="el-GR" sz="2500" i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σπαταλούν πόρους</a:t>
            </a:r>
            <a:r>
              <a:rPr lang="el-GR" sz="25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ενέργεια, χαρτί, χρήματα και χρόνο - πόρους που θα μπορούσαν να επενδυθούν για την ανάπτυξη νέων προϊόντων ή υπηρεσιών ή για την πρόσληψη υπαλλήλων. </a:t>
            </a:r>
          </a:p>
          <a:p>
            <a:pPr algn="just">
              <a:buNone/>
            </a:pPr>
            <a:endParaRPr lang="el-GR" sz="25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76456" cy="1143000"/>
          </a:xfrm>
        </p:spPr>
        <p:txBody>
          <a:bodyPr>
            <a:noAutofit/>
          </a:bodyPr>
          <a:lstStyle/>
          <a:p>
            <a:r>
              <a:rPr lang="el-GR" sz="3700" dirty="0" smtClean="0">
                <a:solidFill>
                  <a:srgbClr val="00B050"/>
                </a:solidFill>
              </a:rPr>
              <a:t>Υπερβολική κατανάλωση</a:t>
            </a:r>
            <a:endParaRPr lang="el-GR" sz="3700" dirty="0">
              <a:solidFill>
                <a:srgbClr val="00B05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8360"/>
            <a:ext cx="7786742" cy="292964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034" y="1785926"/>
            <a:ext cx="8072494" cy="4525963"/>
          </a:xfrm>
        </p:spPr>
        <p:txBody>
          <a:bodyPr>
            <a:norm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     </a:t>
            </a:r>
            <a:endParaRPr lang="el-GR" sz="25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-27384"/>
            <a:ext cx="9252520" cy="1498178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Διαγωνισμός </a:t>
            </a:r>
            <a:r>
              <a:rPr lang="en-US" dirty="0" smtClean="0">
                <a:solidFill>
                  <a:srgbClr val="00B050"/>
                </a:solidFill>
              </a:rPr>
              <a:t>Logo – </a:t>
            </a:r>
            <a:r>
              <a:rPr lang="el-GR" dirty="0" smtClean="0">
                <a:solidFill>
                  <a:srgbClr val="00B050"/>
                </a:solidFill>
              </a:rPr>
              <a:t>Ψηφοφορία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7"/>
            <a:ext cx="840689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- TextBox"/>
          <p:cNvSpPr txBox="1"/>
          <p:nvPr/>
        </p:nvSpPr>
        <p:spPr>
          <a:xfrm>
            <a:off x="251520" y="5445224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u="sng" dirty="0" smtClean="0">
                <a:solidFill>
                  <a:schemeClr val="accent5">
                    <a:lumMod val="50000"/>
                  </a:schemeClr>
                </a:solidFill>
              </a:rPr>
              <a:t>Λογισμικά που χρησιμοποιήθηκαν</a:t>
            </a:r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 algn="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www.onlinelogomaker.com/</a:t>
            </a:r>
            <a:endParaRPr lang="el-G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www.worditout.com</a:t>
            </a:r>
          </a:p>
          <a:p>
            <a:pPr algn="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www.wordart.com</a:t>
            </a:r>
          </a:p>
          <a:p>
            <a:pPr algn="r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www.padlet.com</a:t>
            </a:r>
            <a:endParaRPr lang="el-G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el-G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el-G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r"/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1714500" y="3282315"/>
          <a:ext cx="5715000" cy="293370"/>
        </p:xfrm>
        <a:graphic>
          <a:graphicData uri="http://schemas.openxmlformats.org/drawingml/2006/table">
            <a:tbl>
              <a:tblPr/>
              <a:tblGrid>
                <a:gridCol w="2857500"/>
                <a:gridCol w="2857500"/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hlinkClick r:id="rId3"/>
                        </a:rPr>
                        <a:t>https://padlet.com/</a:t>
                      </a:r>
                      <a:endParaRPr lang="en-US" dirty="0"/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8195" name="Picture 3" descr="https://twinspace.etwinning.net/files/collabspace/7/27/027/71027/images/bbfc543e_op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760"/>
            <a:ext cx="8892480" cy="4456191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3861048"/>
            <a:ext cx="1810544" cy="214624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l-GR" sz="2000" dirty="0" smtClean="0">
                <a:latin typeface="Arial" pitchFamily="34" charset="0"/>
                <a:cs typeface="Arial" pitchFamily="34" charset="0"/>
              </a:rPr>
              <a:t>    </a:t>
            </a:r>
            <a:endParaRPr lang="el-GR" sz="25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dirty="0" smtClean="0">
                <a:solidFill>
                  <a:srgbClr val="00B050"/>
                </a:solidFill>
              </a:rPr>
              <a:t>Δημιουργία </a:t>
            </a:r>
            <a:r>
              <a:rPr lang="el-GR" dirty="0" err="1" smtClean="0">
                <a:solidFill>
                  <a:srgbClr val="00B050"/>
                </a:solidFill>
              </a:rPr>
              <a:t>συννεφόλεξων</a:t>
            </a:r>
            <a:endParaRPr lang="el-GR" dirty="0">
              <a:solidFill>
                <a:srgbClr val="00B050"/>
              </a:solidFill>
            </a:endParaRPr>
          </a:p>
        </p:txBody>
      </p:sp>
      <p:pic>
        <p:nvPicPr>
          <p:cNvPr id="7170" name="Picture 2" descr="https://twinspace.etwinning.net/files/collabspace/7/27/027/71027/images/afacea60_op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340768"/>
            <a:ext cx="1701189" cy="1944216"/>
          </a:xfrm>
          <a:prstGeom prst="rect">
            <a:avLst/>
          </a:prstGeom>
          <a:noFill/>
        </p:spPr>
      </p:pic>
      <p:pic>
        <p:nvPicPr>
          <p:cNvPr id="7178" name="Picture 10" descr="https://twinspace.etwinning.net/files/collabspace/7/27/027/71027/images/b810e526a_o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196752"/>
            <a:ext cx="2771800" cy="2771800"/>
          </a:xfrm>
          <a:prstGeom prst="rect">
            <a:avLst/>
          </a:prstGeom>
          <a:noFill/>
        </p:spPr>
      </p:pic>
      <p:pic>
        <p:nvPicPr>
          <p:cNvPr id="7180" name="Picture 12" descr="https://twinspace.etwinning.net/files/collabspace/7/27/027/71027/images/b4d44428_opt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3984104"/>
            <a:ext cx="2557767" cy="2873896"/>
          </a:xfrm>
          <a:prstGeom prst="rect">
            <a:avLst/>
          </a:prstGeom>
          <a:noFill/>
        </p:spPr>
      </p:pic>
      <p:pic>
        <p:nvPicPr>
          <p:cNvPr id="7184" name="Picture 16" descr="https://twinspace.etwinning.net/files/collabspace/7/27/027/71027/images/aedab14e_op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268760"/>
            <a:ext cx="3123127" cy="4680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86" name="Picture 18" descr="https://twinspace.etwinning.net/files/collabspace/7/27/027/71027/images/b1cb71e0_opt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9" y="3619375"/>
            <a:ext cx="2699792" cy="2950593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4525963"/>
          </a:xfrm>
        </p:spPr>
        <p:txBody>
          <a:bodyPr/>
          <a:lstStyle/>
          <a:p>
            <a:r>
              <a:rPr lang="el-GR" dirty="0" smtClean="0">
                <a:solidFill>
                  <a:srgbClr val="000000"/>
                </a:solidFill>
              </a:rPr>
              <a:t>Παρουσιάσεις </a:t>
            </a:r>
            <a:r>
              <a:rPr lang="el-GR" sz="2500" i="1" dirty="0" smtClean="0">
                <a:solidFill>
                  <a:srgbClr val="000000"/>
                </a:solidFill>
              </a:rPr>
              <a:t>(</a:t>
            </a:r>
            <a:r>
              <a:rPr lang="en-US" sz="2500" i="1" dirty="0" smtClean="0">
                <a:solidFill>
                  <a:schemeClr val="accent5">
                    <a:lumMod val="50000"/>
                  </a:schemeClr>
                </a:solidFill>
              </a:rPr>
              <a:t>Power Point)</a:t>
            </a:r>
          </a:p>
          <a:p>
            <a:r>
              <a:rPr lang="el-GR" dirty="0" smtClean="0">
                <a:solidFill>
                  <a:srgbClr val="000000"/>
                </a:solidFill>
              </a:rPr>
              <a:t>Αφίσες </a:t>
            </a:r>
            <a:r>
              <a:rPr lang="el-GR" sz="2500" i="1" dirty="0" smtClean="0">
                <a:solidFill>
                  <a:srgbClr val="000000"/>
                </a:solidFill>
              </a:rPr>
              <a:t>(</a:t>
            </a:r>
            <a:r>
              <a:rPr lang="en-US" sz="2500" i="1" dirty="0" err="1" smtClean="0">
                <a:solidFill>
                  <a:schemeClr val="accent5">
                    <a:lumMod val="50000"/>
                  </a:schemeClr>
                </a:solidFill>
              </a:rPr>
              <a:t>Canva</a:t>
            </a:r>
            <a:r>
              <a:rPr lang="en-US" sz="2500" i="1" dirty="0" smtClean="0">
                <a:solidFill>
                  <a:schemeClr val="accent5">
                    <a:lumMod val="50000"/>
                  </a:schemeClr>
                </a:solidFill>
              </a:rPr>
              <a:t>, Power Point, Publisher</a:t>
            </a:r>
            <a:r>
              <a:rPr lang="en-US" sz="2500" i="1" dirty="0" smtClean="0">
                <a:solidFill>
                  <a:srgbClr val="000000"/>
                </a:solidFill>
              </a:rPr>
              <a:t>)</a:t>
            </a:r>
          </a:p>
          <a:p>
            <a:r>
              <a:rPr lang="el-GR" dirty="0" smtClean="0">
                <a:solidFill>
                  <a:srgbClr val="000000"/>
                </a:solidFill>
              </a:rPr>
              <a:t>Ηλεκτρονικά περιοδικά </a:t>
            </a:r>
            <a:r>
              <a:rPr lang="el-GR" i="1" dirty="0" smtClean="0">
                <a:solidFill>
                  <a:srgbClr val="000000"/>
                </a:solidFill>
              </a:rPr>
              <a:t>(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Word, 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</a:rPr>
              <a:t>Joomag</a:t>
            </a:r>
            <a:r>
              <a:rPr lang="el-GR" i="1" dirty="0" smtClean="0">
                <a:solidFill>
                  <a:srgbClr val="000000"/>
                </a:solidFill>
              </a:rPr>
              <a:t>)</a:t>
            </a:r>
            <a:endParaRPr lang="en-US" i="1" dirty="0">
              <a:solidFill>
                <a:srgbClr val="000000"/>
              </a:solidFill>
            </a:endParaRPr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800" dirty="0" smtClean="0">
                <a:solidFill>
                  <a:srgbClr val="00B050"/>
                </a:solidFill>
              </a:rPr>
              <a:t>Ώρα για περισσότερο διάβασμα</a:t>
            </a:r>
            <a:endParaRPr lang="en-US" sz="3800" dirty="0">
              <a:solidFill>
                <a:srgbClr val="00B050"/>
              </a:solidFill>
            </a:endParaRPr>
          </a:p>
        </p:txBody>
      </p:sp>
      <p:pic>
        <p:nvPicPr>
          <p:cNvPr id="5" name="Picture 2" descr="Αποτέλεσμα εικόνας για πρασινη πληροφορικ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2446126" cy="1656184"/>
          </a:xfrm>
          <a:prstGeom prst="rect">
            <a:avLst/>
          </a:prstGeom>
          <a:noFill/>
        </p:spPr>
      </p:pic>
      <p:pic>
        <p:nvPicPr>
          <p:cNvPr id="6" name="5 - Εικόνα" descr="https://lh3.googleusercontent.com/-FigBxp3Tia77BXbBtFLM2faJRbPC83nPww6P7k_NTDMeF2VtilKorqGti4OoVEcWRKiICR-gyyKocCHc644WrGm_6Sv-RPLBA=w571-h60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08920"/>
            <a:ext cx="5544616" cy="385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 idx="1"/>
          </p:nvPr>
        </p:nvSpPr>
        <p:spPr>
          <a:xfrm>
            <a:off x="107504" y="1196752"/>
            <a:ext cx="8435280" cy="4525963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solidFill>
                  <a:srgbClr val="000000"/>
                </a:solidFill>
              </a:rPr>
              <a:t>Δημιουργήθηκαν από </a:t>
            </a:r>
          </a:p>
          <a:p>
            <a:pPr>
              <a:buNone/>
            </a:pPr>
            <a:r>
              <a:rPr lang="el-GR" dirty="0" smtClean="0">
                <a:solidFill>
                  <a:srgbClr val="000000"/>
                </a:solidFill>
              </a:rPr>
              <a:t>διακρατικές ομάδες μέσω </a:t>
            </a:r>
          </a:p>
          <a:p>
            <a:pPr>
              <a:buNone/>
            </a:pPr>
            <a:r>
              <a:rPr lang="el-GR" dirty="0" smtClean="0">
                <a:solidFill>
                  <a:srgbClr val="000000"/>
                </a:solidFill>
              </a:rPr>
              <a:t>διαδικτύου.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>
              <a:buNone/>
            </a:pPr>
            <a:r>
              <a:rPr lang="el-GR" dirty="0" smtClean="0">
                <a:solidFill>
                  <a:srgbClr val="000000"/>
                </a:solidFill>
              </a:rPr>
              <a:t>(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Learning apps &amp; 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</a:rPr>
              <a:t>Quizlet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>
              <a:buNone/>
            </a:pPr>
            <a:endParaRPr lang="el-GR" dirty="0" smtClean="0">
              <a:solidFill>
                <a:srgbClr val="000000"/>
              </a:solidFill>
            </a:endParaRPr>
          </a:p>
          <a:p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Δημιουργία σταυρόλεξων</a:t>
            </a:r>
          </a:p>
          <a:p>
            <a:r>
              <a:rPr lang="el-GR" dirty="0" smtClean="0">
                <a:solidFill>
                  <a:schemeClr val="accent5">
                    <a:lumMod val="50000"/>
                  </a:schemeClr>
                </a:solidFill>
              </a:rPr>
              <a:t>Δημιουργία </a:t>
            </a:r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</a:rPr>
              <a:t>κρυπτόλεξων</a:t>
            </a:r>
            <a:endParaRPr lang="el-GR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l-GR" dirty="0" err="1" smtClean="0">
                <a:solidFill>
                  <a:schemeClr val="accent5">
                    <a:lumMod val="50000"/>
                  </a:schemeClr>
                </a:solidFill>
              </a:rPr>
              <a:t>Κουιζ</a:t>
            </a:r>
            <a:endParaRPr lang="el-GR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>
                <a:solidFill>
                  <a:srgbClr val="00B050"/>
                </a:solidFill>
              </a:rPr>
              <a:t>Ώρα για παιχνίδια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196752"/>
            <a:ext cx="2968152" cy="532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4553744"/>
            <a:ext cx="382468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Προσαρμοσμένος 11">
      <a:dk1>
        <a:srgbClr val="58B45A"/>
      </a:dk1>
      <a:lt1>
        <a:srgbClr val="FFFFFF"/>
      </a:lt1>
      <a:dk2>
        <a:srgbClr val="FFFFFF"/>
      </a:dk2>
      <a:lt2>
        <a:srgbClr val="FFFFFF"/>
      </a:lt2>
      <a:accent1>
        <a:srgbClr val="58B45A"/>
      </a:accent1>
      <a:accent2>
        <a:srgbClr val="C3D69B"/>
      </a:accent2>
      <a:accent3>
        <a:srgbClr val="9BBB59"/>
      </a:accent3>
      <a:accent4>
        <a:srgbClr val="FFFFFF"/>
      </a:accent4>
      <a:accent5>
        <a:srgbClr val="32FB17"/>
      </a:accent5>
      <a:accent6>
        <a:srgbClr val="4F6128"/>
      </a:accent6>
      <a:hlink>
        <a:srgbClr val="C3D69B"/>
      </a:hlink>
      <a:folHlink>
        <a:srgbClr val="58B45A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</TotalTime>
  <Words>414</Words>
  <Application>Microsoft Office PowerPoint</Application>
  <PresentationFormat>Προβολή στην οθόνη (4:3)</PresentationFormat>
  <Paragraphs>90</Paragraphs>
  <Slides>19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Συγκέντρωση</vt:lpstr>
      <vt:lpstr> Πράσινη πληροφορική στο σχολείο</vt:lpstr>
      <vt:lpstr>Διαφάνεια 2</vt:lpstr>
      <vt:lpstr>Τι είναι η πράσινη πληροφορική</vt:lpstr>
      <vt:lpstr>Στόχοι της πράσινης πληροφορικής </vt:lpstr>
      <vt:lpstr>Υπερβολική κατανάλωση</vt:lpstr>
      <vt:lpstr>Διαγωνισμός Logo – Ψηφοφορία</vt:lpstr>
      <vt:lpstr>Δημιουργία συννεφόλεξων</vt:lpstr>
      <vt:lpstr>Ώρα για περισσότερο διάβασμα</vt:lpstr>
      <vt:lpstr>Ώρα για παιχνίδια</vt:lpstr>
      <vt:lpstr>Κοινό ερωτηματολόγιο</vt:lpstr>
      <vt:lpstr>Αποτελέσματα ερωτηματολογίου</vt:lpstr>
      <vt:lpstr>Αποτελέσματα ερωτηματολογίου</vt:lpstr>
      <vt:lpstr>Αποτελέσματα ερωτηματολογίου</vt:lpstr>
      <vt:lpstr>Αποτελέσματα ερωτηματολογίου</vt:lpstr>
      <vt:lpstr>Τρέχουσα έρευνα:  η κατάσταση στα σχολεία</vt:lpstr>
      <vt:lpstr>Οικονομικά οφέλη</vt:lpstr>
      <vt:lpstr>Οφέλη της πράσινης πληροφορικής</vt:lpstr>
      <vt:lpstr>Συμπεράσματα</vt:lpstr>
      <vt:lpstr>Η αλλαγή νοοτροπίας όμως ξεκινά από το σχολείο!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rgavriilidou</dc:creator>
  <cp:lastModifiedBy>ekokkinou</cp:lastModifiedBy>
  <cp:revision>29</cp:revision>
  <dcterms:created xsi:type="dcterms:W3CDTF">2019-03-26T11:29:02Z</dcterms:created>
  <dcterms:modified xsi:type="dcterms:W3CDTF">2019-04-15T06:17:46Z</dcterms:modified>
</cp:coreProperties>
</file>