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59" r:id="rId5"/>
    <p:sldId id="260" r:id="rId6"/>
    <p:sldId id="264" r:id="rId7"/>
    <p:sldId id="263" r:id="rId8"/>
    <p:sldId id="265" r:id="rId9"/>
    <p:sldId id="266"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699FF"/>
    <a:srgbClr val="FFFF66"/>
    <a:srgbClr val="FFCC99"/>
    <a:srgbClr val="008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p:cNvSpPr>
            <a:spLocks noGrp="1"/>
          </p:cNvSpPr>
          <p:nvPr>
            <p:ph type="ctrTitle"/>
          </p:nvPr>
        </p:nvSpPr>
        <p:spPr>
          <a:xfrm>
            <a:off x="685800" y="2130425"/>
            <a:ext cx="7772400" cy="1470025"/>
          </a:xfrm>
        </p:spPr>
        <p:txBody>
          <a:bodyPr/>
          <a:lstStyle/>
          <a:p>
            <a:r>
              <a:rPr lang="bg-BG" smtClean="0"/>
              <a:t>Редакт. стил загл. образец</a:t>
            </a:r>
            <a:endParaRPr lang="en-US"/>
          </a:p>
        </p:txBody>
      </p:sp>
      <p:sp>
        <p:nvSpPr>
          <p:cNvPr id="3" name="Подзаглавие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bg-BG" smtClean="0"/>
              <a:t>Щракнете за редакция стил подзагл. обр.</a:t>
            </a:r>
            <a:endParaRPr lang="en-US"/>
          </a:p>
        </p:txBody>
      </p:sp>
      <p:sp>
        <p:nvSpPr>
          <p:cNvPr id="4" name="Контейнер за дата 3"/>
          <p:cNvSpPr>
            <a:spLocks noGrp="1"/>
          </p:cNvSpPr>
          <p:nvPr>
            <p:ph type="dt" sz="half" idx="10"/>
          </p:nvPr>
        </p:nvSpPr>
        <p:spPr/>
        <p:txBody>
          <a:bodyPr/>
          <a:lstStyle/>
          <a:p>
            <a:fld id="{835C2C5A-0668-4A76-9909-74FB0B6255CC}" type="datetimeFigureOut">
              <a:rPr lang="en-US" smtClean="0"/>
              <a:t>2/7/2020</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845434A3-D15A-45A7-9C9F-EC4084C0EB35}" type="slidenum">
              <a:rPr lang="en-US" smtClean="0"/>
              <a:t>‹#›</a:t>
            </a:fld>
            <a:endParaRPr lang="en-US"/>
          </a:p>
        </p:txBody>
      </p:sp>
    </p:spTree>
    <p:extLst>
      <p:ext uri="{BB962C8B-B14F-4D97-AF65-F5344CB8AC3E}">
        <p14:creationId xmlns:p14="http://schemas.microsoft.com/office/powerpoint/2010/main" val="142601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en-US"/>
          </a:p>
        </p:txBody>
      </p:sp>
      <p:sp>
        <p:nvSpPr>
          <p:cNvPr id="3" name="Контейнер за вертикален текст 2"/>
          <p:cNvSpPr>
            <a:spLocks noGrp="1"/>
          </p:cNvSpPr>
          <p:nvPr>
            <p:ph type="body" orient="vert" idx="1"/>
          </p:nvPr>
        </p:nvSpPr>
        <p:spPr/>
        <p:txBody>
          <a:bodyPr vert="eaVert"/>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4" name="Контейнер за дата 3"/>
          <p:cNvSpPr>
            <a:spLocks noGrp="1"/>
          </p:cNvSpPr>
          <p:nvPr>
            <p:ph type="dt" sz="half" idx="10"/>
          </p:nvPr>
        </p:nvSpPr>
        <p:spPr/>
        <p:txBody>
          <a:bodyPr/>
          <a:lstStyle/>
          <a:p>
            <a:fld id="{835C2C5A-0668-4A76-9909-74FB0B6255CC}" type="datetimeFigureOut">
              <a:rPr lang="en-US" smtClean="0"/>
              <a:t>2/7/2020</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845434A3-D15A-45A7-9C9F-EC4084C0EB35}" type="slidenum">
              <a:rPr lang="en-US" smtClean="0"/>
              <a:t>‹#›</a:t>
            </a:fld>
            <a:endParaRPr lang="en-US"/>
          </a:p>
        </p:txBody>
      </p:sp>
    </p:spTree>
    <p:extLst>
      <p:ext uri="{BB962C8B-B14F-4D97-AF65-F5344CB8AC3E}">
        <p14:creationId xmlns:p14="http://schemas.microsoft.com/office/powerpoint/2010/main" val="1564562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6629400" y="274638"/>
            <a:ext cx="2057400" cy="5851525"/>
          </a:xfrm>
        </p:spPr>
        <p:txBody>
          <a:bodyPr vert="eaVert"/>
          <a:lstStyle/>
          <a:p>
            <a:r>
              <a:rPr lang="bg-BG" smtClean="0"/>
              <a:t>Редакт. стил загл. образец</a:t>
            </a:r>
            <a:endParaRPr lang="en-US"/>
          </a:p>
        </p:txBody>
      </p:sp>
      <p:sp>
        <p:nvSpPr>
          <p:cNvPr id="3" name="Контейнер за вертикален текст 2"/>
          <p:cNvSpPr>
            <a:spLocks noGrp="1"/>
          </p:cNvSpPr>
          <p:nvPr>
            <p:ph type="body" orient="vert" idx="1"/>
          </p:nvPr>
        </p:nvSpPr>
        <p:spPr>
          <a:xfrm>
            <a:off x="457200" y="274638"/>
            <a:ext cx="6019800" cy="5851525"/>
          </a:xfrm>
        </p:spPr>
        <p:txBody>
          <a:bodyPr vert="eaVert"/>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4" name="Контейнер за дата 3"/>
          <p:cNvSpPr>
            <a:spLocks noGrp="1"/>
          </p:cNvSpPr>
          <p:nvPr>
            <p:ph type="dt" sz="half" idx="10"/>
          </p:nvPr>
        </p:nvSpPr>
        <p:spPr/>
        <p:txBody>
          <a:bodyPr/>
          <a:lstStyle/>
          <a:p>
            <a:fld id="{835C2C5A-0668-4A76-9909-74FB0B6255CC}" type="datetimeFigureOut">
              <a:rPr lang="en-US" smtClean="0"/>
              <a:t>2/7/2020</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845434A3-D15A-45A7-9C9F-EC4084C0EB35}" type="slidenum">
              <a:rPr lang="en-US" smtClean="0"/>
              <a:t>‹#›</a:t>
            </a:fld>
            <a:endParaRPr lang="en-US"/>
          </a:p>
        </p:txBody>
      </p:sp>
    </p:spTree>
    <p:extLst>
      <p:ext uri="{BB962C8B-B14F-4D97-AF65-F5344CB8AC3E}">
        <p14:creationId xmlns:p14="http://schemas.microsoft.com/office/powerpoint/2010/main" val="1105549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en-US"/>
          </a:p>
        </p:txBody>
      </p:sp>
      <p:sp>
        <p:nvSpPr>
          <p:cNvPr id="3" name="Контейнер за съдържание 2"/>
          <p:cNvSpPr>
            <a:spLocks noGrp="1"/>
          </p:cNvSpPr>
          <p:nvPr>
            <p:ph idx="1"/>
          </p:nvPr>
        </p:nvSpPr>
        <p:spPr/>
        <p:txBody>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4" name="Контейнер за дата 3"/>
          <p:cNvSpPr>
            <a:spLocks noGrp="1"/>
          </p:cNvSpPr>
          <p:nvPr>
            <p:ph type="dt" sz="half" idx="10"/>
          </p:nvPr>
        </p:nvSpPr>
        <p:spPr/>
        <p:txBody>
          <a:bodyPr/>
          <a:lstStyle/>
          <a:p>
            <a:fld id="{835C2C5A-0668-4A76-9909-74FB0B6255CC}" type="datetimeFigureOut">
              <a:rPr lang="en-US" smtClean="0"/>
              <a:t>2/7/2020</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845434A3-D15A-45A7-9C9F-EC4084C0EB35}" type="slidenum">
              <a:rPr lang="en-US" smtClean="0"/>
              <a:t>‹#›</a:t>
            </a:fld>
            <a:endParaRPr lang="en-US"/>
          </a:p>
        </p:txBody>
      </p:sp>
    </p:spTree>
    <p:extLst>
      <p:ext uri="{BB962C8B-B14F-4D97-AF65-F5344CB8AC3E}">
        <p14:creationId xmlns:p14="http://schemas.microsoft.com/office/powerpoint/2010/main" val="3921951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на секция">
    <p:spTree>
      <p:nvGrpSpPr>
        <p:cNvPr id="1" name=""/>
        <p:cNvGrpSpPr/>
        <p:nvPr/>
      </p:nvGrpSpPr>
      <p:grpSpPr>
        <a:xfrm>
          <a:off x="0" y="0"/>
          <a:ext cx="0" cy="0"/>
          <a:chOff x="0" y="0"/>
          <a:chExt cx="0" cy="0"/>
        </a:xfrm>
      </p:grpSpPr>
      <p:sp>
        <p:nvSpPr>
          <p:cNvPr id="2" name="Заглавие 1"/>
          <p:cNvSpPr>
            <a:spLocks noGrp="1"/>
          </p:cNvSpPr>
          <p:nvPr>
            <p:ph type="title"/>
          </p:nvPr>
        </p:nvSpPr>
        <p:spPr>
          <a:xfrm>
            <a:off x="722313" y="4406900"/>
            <a:ext cx="7772400" cy="1362075"/>
          </a:xfrm>
        </p:spPr>
        <p:txBody>
          <a:bodyPr anchor="t"/>
          <a:lstStyle>
            <a:lvl1pPr algn="l">
              <a:defRPr sz="4000" b="1" cap="all"/>
            </a:lvl1pPr>
          </a:lstStyle>
          <a:p>
            <a:r>
              <a:rPr lang="bg-BG" smtClean="0"/>
              <a:t>Редакт. стил загл. образец</a:t>
            </a:r>
            <a:endParaRPr lang="en-US"/>
          </a:p>
        </p:txBody>
      </p:sp>
      <p:sp>
        <p:nvSpPr>
          <p:cNvPr id="3" name="Текстов контейне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bg-BG" smtClean="0"/>
              <a:t>Щракнете, за да редактирате стиловете на текста в образеца</a:t>
            </a:r>
          </a:p>
        </p:txBody>
      </p:sp>
      <p:sp>
        <p:nvSpPr>
          <p:cNvPr id="4" name="Контейнер за дата 3"/>
          <p:cNvSpPr>
            <a:spLocks noGrp="1"/>
          </p:cNvSpPr>
          <p:nvPr>
            <p:ph type="dt" sz="half" idx="10"/>
          </p:nvPr>
        </p:nvSpPr>
        <p:spPr/>
        <p:txBody>
          <a:bodyPr/>
          <a:lstStyle/>
          <a:p>
            <a:fld id="{835C2C5A-0668-4A76-9909-74FB0B6255CC}" type="datetimeFigureOut">
              <a:rPr lang="en-US" smtClean="0"/>
              <a:t>2/7/2020</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845434A3-D15A-45A7-9C9F-EC4084C0EB35}" type="slidenum">
              <a:rPr lang="en-US" smtClean="0"/>
              <a:t>‹#›</a:t>
            </a:fld>
            <a:endParaRPr lang="en-US"/>
          </a:p>
        </p:txBody>
      </p:sp>
    </p:spTree>
    <p:extLst>
      <p:ext uri="{BB962C8B-B14F-4D97-AF65-F5344CB8AC3E}">
        <p14:creationId xmlns:p14="http://schemas.microsoft.com/office/powerpoint/2010/main" val="1922440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en-US"/>
          </a:p>
        </p:txBody>
      </p:sp>
      <p:sp>
        <p:nvSpPr>
          <p:cNvPr id="3" name="Контейнер за съдържани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4" name="Контейнер за съдържани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5" name="Контейнер за дата 4"/>
          <p:cNvSpPr>
            <a:spLocks noGrp="1"/>
          </p:cNvSpPr>
          <p:nvPr>
            <p:ph type="dt" sz="half" idx="10"/>
          </p:nvPr>
        </p:nvSpPr>
        <p:spPr/>
        <p:txBody>
          <a:bodyPr/>
          <a:lstStyle/>
          <a:p>
            <a:fld id="{835C2C5A-0668-4A76-9909-74FB0B6255CC}" type="datetimeFigureOut">
              <a:rPr lang="en-US" smtClean="0"/>
              <a:t>2/7/2020</a:t>
            </a:fld>
            <a:endParaRPr lang="en-US"/>
          </a:p>
        </p:txBody>
      </p:sp>
      <p:sp>
        <p:nvSpPr>
          <p:cNvPr id="6" name="Контейнер за долния колонтитул 5"/>
          <p:cNvSpPr>
            <a:spLocks noGrp="1"/>
          </p:cNvSpPr>
          <p:nvPr>
            <p:ph type="ftr" sz="quarter" idx="11"/>
          </p:nvPr>
        </p:nvSpPr>
        <p:spPr/>
        <p:txBody>
          <a:bodyPr/>
          <a:lstStyle/>
          <a:p>
            <a:endParaRPr lang="en-US"/>
          </a:p>
        </p:txBody>
      </p:sp>
      <p:sp>
        <p:nvSpPr>
          <p:cNvPr id="7" name="Контейнер за номер на слайда 6"/>
          <p:cNvSpPr>
            <a:spLocks noGrp="1"/>
          </p:cNvSpPr>
          <p:nvPr>
            <p:ph type="sldNum" sz="quarter" idx="12"/>
          </p:nvPr>
        </p:nvSpPr>
        <p:spPr/>
        <p:txBody>
          <a:bodyPr/>
          <a:lstStyle/>
          <a:p>
            <a:fld id="{845434A3-D15A-45A7-9C9F-EC4084C0EB35}" type="slidenum">
              <a:rPr lang="en-US" smtClean="0"/>
              <a:t>‹#›</a:t>
            </a:fld>
            <a:endParaRPr lang="en-US"/>
          </a:p>
        </p:txBody>
      </p:sp>
    </p:spTree>
    <p:extLst>
      <p:ext uri="{BB962C8B-B14F-4D97-AF65-F5344CB8AC3E}">
        <p14:creationId xmlns:p14="http://schemas.microsoft.com/office/powerpoint/2010/main" val="141819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lvl1pPr>
              <a:defRPr/>
            </a:lvl1pPr>
          </a:lstStyle>
          <a:p>
            <a:r>
              <a:rPr lang="bg-BG" smtClean="0"/>
              <a:t>Редакт. стил загл. образец</a:t>
            </a:r>
            <a:endParaRPr lang="en-US"/>
          </a:p>
        </p:txBody>
      </p:sp>
      <p:sp>
        <p:nvSpPr>
          <p:cNvPr id="3" name="Текстов контейне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smtClean="0"/>
              <a:t>Щракнете, за да редактирате стиловете на текста в образеца</a:t>
            </a:r>
          </a:p>
        </p:txBody>
      </p:sp>
      <p:sp>
        <p:nvSpPr>
          <p:cNvPr id="4" name="Контейнер за съдържани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5" name="Текстов контейне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smtClean="0"/>
              <a:t>Щракнете, за да редактирате стиловете на текста в образеца</a:t>
            </a:r>
          </a:p>
        </p:txBody>
      </p:sp>
      <p:sp>
        <p:nvSpPr>
          <p:cNvPr id="6" name="Контейнер за съдържани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7" name="Контейнер за дата 6"/>
          <p:cNvSpPr>
            <a:spLocks noGrp="1"/>
          </p:cNvSpPr>
          <p:nvPr>
            <p:ph type="dt" sz="half" idx="10"/>
          </p:nvPr>
        </p:nvSpPr>
        <p:spPr/>
        <p:txBody>
          <a:bodyPr/>
          <a:lstStyle/>
          <a:p>
            <a:fld id="{835C2C5A-0668-4A76-9909-74FB0B6255CC}" type="datetimeFigureOut">
              <a:rPr lang="en-US" smtClean="0"/>
              <a:t>2/7/2020</a:t>
            </a:fld>
            <a:endParaRPr lang="en-US"/>
          </a:p>
        </p:txBody>
      </p:sp>
      <p:sp>
        <p:nvSpPr>
          <p:cNvPr id="8" name="Контейнер за долния колонтитул 7"/>
          <p:cNvSpPr>
            <a:spLocks noGrp="1"/>
          </p:cNvSpPr>
          <p:nvPr>
            <p:ph type="ftr" sz="quarter" idx="11"/>
          </p:nvPr>
        </p:nvSpPr>
        <p:spPr/>
        <p:txBody>
          <a:bodyPr/>
          <a:lstStyle/>
          <a:p>
            <a:endParaRPr lang="en-US"/>
          </a:p>
        </p:txBody>
      </p:sp>
      <p:sp>
        <p:nvSpPr>
          <p:cNvPr id="9" name="Контейнер за номер на слайда 8"/>
          <p:cNvSpPr>
            <a:spLocks noGrp="1"/>
          </p:cNvSpPr>
          <p:nvPr>
            <p:ph type="sldNum" sz="quarter" idx="12"/>
          </p:nvPr>
        </p:nvSpPr>
        <p:spPr/>
        <p:txBody>
          <a:bodyPr/>
          <a:lstStyle/>
          <a:p>
            <a:fld id="{845434A3-D15A-45A7-9C9F-EC4084C0EB35}" type="slidenum">
              <a:rPr lang="en-US" smtClean="0"/>
              <a:t>‹#›</a:t>
            </a:fld>
            <a:endParaRPr lang="en-US"/>
          </a:p>
        </p:txBody>
      </p:sp>
    </p:spTree>
    <p:extLst>
      <p:ext uri="{BB962C8B-B14F-4D97-AF65-F5344CB8AC3E}">
        <p14:creationId xmlns:p14="http://schemas.microsoft.com/office/powerpoint/2010/main" val="126802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en-US"/>
          </a:p>
        </p:txBody>
      </p:sp>
      <p:sp>
        <p:nvSpPr>
          <p:cNvPr id="3" name="Контейнер за дата 2"/>
          <p:cNvSpPr>
            <a:spLocks noGrp="1"/>
          </p:cNvSpPr>
          <p:nvPr>
            <p:ph type="dt" sz="half" idx="10"/>
          </p:nvPr>
        </p:nvSpPr>
        <p:spPr/>
        <p:txBody>
          <a:bodyPr/>
          <a:lstStyle/>
          <a:p>
            <a:fld id="{835C2C5A-0668-4A76-9909-74FB0B6255CC}" type="datetimeFigureOut">
              <a:rPr lang="en-US" smtClean="0"/>
              <a:t>2/7/2020</a:t>
            </a:fld>
            <a:endParaRPr lang="en-US"/>
          </a:p>
        </p:txBody>
      </p:sp>
      <p:sp>
        <p:nvSpPr>
          <p:cNvPr id="4" name="Контейнер за долния колонтитул 3"/>
          <p:cNvSpPr>
            <a:spLocks noGrp="1"/>
          </p:cNvSpPr>
          <p:nvPr>
            <p:ph type="ftr" sz="quarter" idx="11"/>
          </p:nvPr>
        </p:nvSpPr>
        <p:spPr/>
        <p:txBody>
          <a:bodyPr/>
          <a:lstStyle/>
          <a:p>
            <a:endParaRPr lang="en-US"/>
          </a:p>
        </p:txBody>
      </p:sp>
      <p:sp>
        <p:nvSpPr>
          <p:cNvPr id="5" name="Контейнер за номер на слайда 4"/>
          <p:cNvSpPr>
            <a:spLocks noGrp="1"/>
          </p:cNvSpPr>
          <p:nvPr>
            <p:ph type="sldNum" sz="quarter" idx="12"/>
          </p:nvPr>
        </p:nvSpPr>
        <p:spPr/>
        <p:txBody>
          <a:bodyPr/>
          <a:lstStyle/>
          <a:p>
            <a:fld id="{845434A3-D15A-45A7-9C9F-EC4084C0EB35}" type="slidenum">
              <a:rPr lang="en-US" smtClean="0"/>
              <a:t>‹#›</a:t>
            </a:fld>
            <a:endParaRPr lang="en-US"/>
          </a:p>
        </p:txBody>
      </p:sp>
    </p:spTree>
    <p:extLst>
      <p:ext uri="{BB962C8B-B14F-4D97-AF65-F5344CB8AC3E}">
        <p14:creationId xmlns:p14="http://schemas.microsoft.com/office/powerpoint/2010/main" val="303027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p:cNvSpPr>
            <a:spLocks noGrp="1"/>
          </p:cNvSpPr>
          <p:nvPr>
            <p:ph type="dt" sz="half" idx="10"/>
          </p:nvPr>
        </p:nvSpPr>
        <p:spPr/>
        <p:txBody>
          <a:bodyPr/>
          <a:lstStyle/>
          <a:p>
            <a:fld id="{835C2C5A-0668-4A76-9909-74FB0B6255CC}" type="datetimeFigureOut">
              <a:rPr lang="en-US" smtClean="0"/>
              <a:t>2/7/2020</a:t>
            </a:fld>
            <a:endParaRPr lang="en-US"/>
          </a:p>
        </p:txBody>
      </p:sp>
      <p:sp>
        <p:nvSpPr>
          <p:cNvPr id="3" name="Контейнер за долния колонтитул 2"/>
          <p:cNvSpPr>
            <a:spLocks noGrp="1"/>
          </p:cNvSpPr>
          <p:nvPr>
            <p:ph type="ftr" sz="quarter" idx="11"/>
          </p:nvPr>
        </p:nvSpPr>
        <p:spPr/>
        <p:txBody>
          <a:bodyPr/>
          <a:lstStyle/>
          <a:p>
            <a:endParaRPr lang="en-US"/>
          </a:p>
        </p:txBody>
      </p:sp>
      <p:sp>
        <p:nvSpPr>
          <p:cNvPr id="4" name="Контейнер за номер на слайда 3"/>
          <p:cNvSpPr>
            <a:spLocks noGrp="1"/>
          </p:cNvSpPr>
          <p:nvPr>
            <p:ph type="sldNum" sz="quarter" idx="12"/>
          </p:nvPr>
        </p:nvSpPr>
        <p:spPr/>
        <p:txBody>
          <a:bodyPr/>
          <a:lstStyle/>
          <a:p>
            <a:fld id="{845434A3-D15A-45A7-9C9F-EC4084C0EB35}" type="slidenum">
              <a:rPr lang="en-US" smtClean="0"/>
              <a:t>‹#›</a:t>
            </a:fld>
            <a:endParaRPr lang="en-US"/>
          </a:p>
        </p:txBody>
      </p:sp>
    </p:spTree>
    <p:extLst>
      <p:ext uri="{BB962C8B-B14F-4D97-AF65-F5344CB8AC3E}">
        <p14:creationId xmlns:p14="http://schemas.microsoft.com/office/powerpoint/2010/main" val="2086515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3050"/>
            <a:ext cx="3008313" cy="1162050"/>
          </a:xfrm>
        </p:spPr>
        <p:txBody>
          <a:bodyPr anchor="b"/>
          <a:lstStyle>
            <a:lvl1pPr algn="l">
              <a:defRPr sz="2000" b="1"/>
            </a:lvl1pPr>
          </a:lstStyle>
          <a:p>
            <a:r>
              <a:rPr lang="bg-BG" smtClean="0"/>
              <a:t>Редакт. стил загл. образец</a:t>
            </a:r>
            <a:endParaRPr lang="en-US"/>
          </a:p>
        </p:txBody>
      </p:sp>
      <p:sp>
        <p:nvSpPr>
          <p:cNvPr id="3" name="Контейнер за съдържани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4" name="Текстов контейне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smtClean="0"/>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835C2C5A-0668-4A76-9909-74FB0B6255CC}" type="datetimeFigureOut">
              <a:rPr lang="en-US" smtClean="0"/>
              <a:t>2/7/2020</a:t>
            </a:fld>
            <a:endParaRPr lang="en-US"/>
          </a:p>
        </p:txBody>
      </p:sp>
      <p:sp>
        <p:nvSpPr>
          <p:cNvPr id="6" name="Контейнер за долния колонтитул 5"/>
          <p:cNvSpPr>
            <a:spLocks noGrp="1"/>
          </p:cNvSpPr>
          <p:nvPr>
            <p:ph type="ftr" sz="quarter" idx="11"/>
          </p:nvPr>
        </p:nvSpPr>
        <p:spPr/>
        <p:txBody>
          <a:bodyPr/>
          <a:lstStyle/>
          <a:p>
            <a:endParaRPr lang="en-US"/>
          </a:p>
        </p:txBody>
      </p:sp>
      <p:sp>
        <p:nvSpPr>
          <p:cNvPr id="7" name="Контейнер за номер на слайда 6"/>
          <p:cNvSpPr>
            <a:spLocks noGrp="1"/>
          </p:cNvSpPr>
          <p:nvPr>
            <p:ph type="sldNum" sz="quarter" idx="12"/>
          </p:nvPr>
        </p:nvSpPr>
        <p:spPr/>
        <p:txBody>
          <a:bodyPr/>
          <a:lstStyle/>
          <a:p>
            <a:fld id="{845434A3-D15A-45A7-9C9F-EC4084C0EB35}" type="slidenum">
              <a:rPr lang="en-US" smtClean="0"/>
              <a:t>‹#›</a:t>
            </a:fld>
            <a:endParaRPr lang="en-US"/>
          </a:p>
        </p:txBody>
      </p:sp>
    </p:spTree>
    <p:extLst>
      <p:ext uri="{BB962C8B-B14F-4D97-AF65-F5344CB8AC3E}">
        <p14:creationId xmlns:p14="http://schemas.microsoft.com/office/powerpoint/2010/main" val="353456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792288" y="4800600"/>
            <a:ext cx="5486400" cy="566738"/>
          </a:xfrm>
        </p:spPr>
        <p:txBody>
          <a:bodyPr anchor="b"/>
          <a:lstStyle>
            <a:lvl1pPr algn="l">
              <a:defRPr sz="2000" b="1"/>
            </a:lvl1pPr>
          </a:lstStyle>
          <a:p>
            <a:r>
              <a:rPr lang="bg-BG" smtClean="0"/>
              <a:t>Редакт. стил загл. образец</a:t>
            </a:r>
            <a:endParaRPr lang="en-US"/>
          </a:p>
        </p:txBody>
      </p:sp>
      <p:sp>
        <p:nvSpPr>
          <p:cNvPr id="3" name="Контейнер за картина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ов контейне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smtClean="0"/>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835C2C5A-0668-4A76-9909-74FB0B6255CC}" type="datetimeFigureOut">
              <a:rPr lang="en-US" smtClean="0"/>
              <a:t>2/7/2020</a:t>
            </a:fld>
            <a:endParaRPr lang="en-US"/>
          </a:p>
        </p:txBody>
      </p:sp>
      <p:sp>
        <p:nvSpPr>
          <p:cNvPr id="6" name="Контейнер за долния колонтитул 5"/>
          <p:cNvSpPr>
            <a:spLocks noGrp="1"/>
          </p:cNvSpPr>
          <p:nvPr>
            <p:ph type="ftr" sz="quarter" idx="11"/>
          </p:nvPr>
        </p:nvSpPr>
        <p:spPr/>
        <p:txBody>
          <a:bodyPr/>
          <a:lstStyle/>
          <a:p>
            <a:endParaRPr lang="en-US"/>
          </a:p>
        </p:txBody>
      </p:sp>
      <p:sp>
        <p:nvSpPr>
          <p:cNvPr id="7" name="Контейнер за номер на слайда 6"/>
          <p:cNvSpPr>
            <a:spLocks noGrp="1"/>
          </p:cNvSpPr>
          <p:nvPr>
            <p:ph type="sldNum" sz="quarter" idx="12"/>
          </p:nvPr>
        </p:nvSpPr>
        <p:spPr/>
        <p:txBody>
          <a:bodyPr/>
          <a:lstStyle/>
          <a:p>
            <a:fld id="{845434A3-D15A-45A7-9C9F-EC4084C0EB35}" type="slidenum">
              <a:rPr lang="en-US" smtClean="0"/>
              <a:t>‹#›</a:t>
            </a:fld>
            <a:endParaRPr lang="en-US"/>
          </a:p>
        </p:txBody>
      </p:sp>
    </p:spTree>
    <p:extLst>
      <p:ext uri="{BB962C8B-B14F-4D97-AF65-F5344CB8AC3E}">
        <p14:creationId xmlns:p14="http://schemas.microsoft.com/office/powerpoint/2010/main" val="2391829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заглавие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bg-BG" smtClean="0"/>
              <a:t>Редакт. стил загл. образец</a:t>
            </a:r>
            <a:endParaRPr lang="en-US"/>
          </a:p>
        </p:txBody>
      </p:sp>
      <p:sp>
        <p:nvSpPr>
          <p:cNvPr id="3" name="Текстов контейне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4" name="Контейнер за 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C2C5A-0668-4A76-9909-74FB0B6255CC}" type="datetimeFigureOut">
              <a:rPr lang="en-US" smtClean="0"/>
              <a:t>2/7/2020</a:t>
            </a:fld>
            <a:endParaRPr lang="en-US"/>
          </a:p>
        </p:txBody>
      </p:sp>
      <p:sp>
        <p:nvSpPr>
          <p:cNvPr id="5" name="Контейнер за долния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Контейнер за номер на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434A3-D15A-45A7-9C9F-EC4084C0EB35}" type="slidenum">
              <a:rPr lang="en-US" smtClean="0"/>
              <a:t>‹#›</a:t>
            </a:fld>
            <a:endParaRPr lang="en-US"/>
          </a:p>
        </p:txBody>
      </p:sp>
    </p:spTree>
    <p:extLst>
      <p:ext uri="{BB962C8B-B14F-4D97-AF65-F5344CB8AC3E}">
        <p14:creationId xmlns:p14="http://schemas.microsoft.com/office/powerpoint/2010/main" val="2179997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0.jpg"/><Relationship Id="rId7" Type="http://schemas.openxmlformats.org/officeDocument/2006/relationships/hyperlink" Target="https://climatekids.nasa.gov/power-up/" TargetMode="Externa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hyperlink" Target="https://www.mozaweb.com/bg/Search/global?search=renewable+energy&amp;lexikontypeid=7" TargetMode="External"/><Relationship Id="rId11" Type="http://schemas.openxmlformats.org/officeDocument/2006/relationships/hyperlink" Target="https://www.youtube.com/watch?v=1-g73ty9v04" TargetMode="External"/><Relationship Id="rId5" Type="http://schemas.openxmlformats.org/officeDocument/2006/relationships/hyperlink" Target="https://www.youtube.com/watch?v=_kocZ-j-o3I" TargetMode="External"/><Relationship Id="rId10" Type="http://schemas.openxmlformats.org/officeDocument/2006/relationships/image" Target="../media/image23.emf"/><Relationship Id="rId4" Type="http://schemas.openxmlformats.org/officeDocument/2006/relationships/slide" Target="slide3.xml"/><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5.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Правоъгълник 5"/>
          <p:cNvSpPr/>
          <p:nvPr/>
        </p:nvSpPr>
        <p:spPr>
          <a:xfrm>
            <a:off x="899592" y="0"/>
            <a:ext cx="6942830" cy="2308324"/>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7200" b="1" dirty="0" smtClean="0">
                <a:ln w="12700">
                  <a:solidFill>
                    <a:srgbClr val="C00000"/>
                  </a:solidFill>
                  <a:prstDash val="solid"/>
                </a:ln>
                <a:solidFill>
                  <a:srgbClr val="FF0000"/>
                </a:solidFill>
                <a:effectLst>
                  <a:outerShdw blurRad="60007" dist="310007" dir="7680000" sy="30000" kx="1300200" algn="ctr" rotWithShape="0">
                    <a:prstClr val="black">
                      <a:alpha val="32000"/>
                    </a:prstClr>
                  </a:outerShdw>
                </a:effectLst>
                <a:latin typeface="Vijaya" pitchFamily="34" charset="0"/>
                <a:cs typeface="Vijaya" pitchFamily="34" charset="0"/>
              </a:rPr>
              <a:t>Affordable and clean energy</a:t>
            </a:r>
            <a:endParaRPr lang="bg-BG" sz="7200" b="1" cap="none" dirty="0">
              <a:ln w="12700">
                <a:solidFill>
                  <a:srgbClr val="C00000"/>
                </a:solidFill>
                <a:prstDash val="solid"/>
              </a:ln>
              <a:solidFill>
                <a:srgbClr val="FF0000"/>
              </a:solidFill>
              <a:effectLst>
                <a:outerShdw blurRad="60007" dist="310007" dir="7680000" sy="30000" kx="1300200" algn="ctr" rotWithShape="0">
                  <a:prstClr val="black">
                    <a:alpha val="32000"/>
                  </a:prstClr>
                </a:outerShdw>
              </a:effectLst>
              <a:latin typeface="Gabriola" pitchFamily="82" charset="0"/>
              <a:cs typeface="Vijaya" pitchFamily="34" charset="0"/>
            </a:endParaRPr>
          </a:p>
        </p:txBody>
      </p:sp>
      <p:pic>
        <p:nvPicPr>
          <p:cNvPr id="8" name="Картина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4751" y="993866"/>
            <a:ext cx="2808312" cy="2808312"/>
          </a:xfrm>
          <a:prstGeom prst="rect">
            <a:avLst/>
          </a:prstGeom>
          <a:ln>
            <a:noFill/>
          </a:ln>
          <a:effectLst>
            <a:softEdge rad="112500"/>
          </a:effectLst>
        </p:spPr>
      </p:pic>
    </p:spTree>
    <p:extLst>
      <p:ext uri="{BB962C8B-B14F-4D97-AF65-F5344CB8AC3E}">
        <p14:creationId xmlns:p14="http://schemas.microsoft.com/office/powerpoint/2010/main" val="4071743200"/>
      </p:ext>
    </p:extLst>
  </p:cSld>
  <p:clrMapOvr>
    <a:masterClrMapping/>
  </p:clrMapOvr>
  <mc:AlternateContent xmlns:mc="http://schemas.openxmlformats.org/markup-compatibility/2006">
    <mc:Choice xmlns:p14="http://schemas.microsoft.com/office/powerpoint/2010/main" Requires="p14">
      <p:transition spd="slow" p14:dur="2000" advTm="3801"/>
    </mc:Choice>
    <mc:Fallback>
      <p:transition spd="slow" advTm="380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Текстово поле 1"/>
          <p:cNvSpPr txBox="1"/>
          <p:nvPr/>
        </p:nvSpPr>
        <p:spPr>
          <a:xfrm>
            <a:off x="251520" y="116632"/>
            <a:ext cx="8640960" cy="4031873"/>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Vijaya" pitchFamily="34" charset="0"/>
                <a:cs typeface="Vijaya" pitchFamily="34" charset="0"/>
              </a:rPr>
              <a:t>Every day we rely on energy in order to go through our </a:t>
            </a:r>
            <a:r>
              <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rPr>
              <a:t>daily</a:t>
            </a:r>
          </a:p>
          <a:p>
            <a:pPr algn="ctr"/>
            <a:r>
              <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rPr>
              <a:t> </a:t>
            </a:r>
            <a:r>
              <a:rPr lang="en-US" sz="3200" b="1" dirty="0">
                <a:solidFill>
                  <a:schemeClr val="bg1"/>
                </a:solidFill>
                <a:effectLst>
                  <a:outerShdw blurRad="38100" dist="38100" dir="2700000" algn="tl">
                    <a:srgbClr val="000000">
                      <a:alpha val="43137"/>
                    </a:srgbClr>
                  </a:outerShdw>
                </a:effectLst>
                <a:latin typeface="Vijaya" pitchFamily="34" charset="0"/>
                <a:cs typeface="Vijaya" pitchFamily="34" charset="0"/>
              </a:rPr>
              <a:t>lives and to function smoothly. For many decades, fossil </a:t>
            </a:r>
            <a:r>
              <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rPr>
              <a:t>fuels</a:t>
            </a:r>
          </a:p>
          <a:p>
            <a:pPr algn="ctr"/>
            <a:r>
              <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rPr>
              <a:t> </a:t>
            </a:r>
            <a:r>
              <a:rPr lang="en-US" sz="3200" b="1" dirty="0">
                <a:solidFill>
                  <a:schemeClr val="bg1"/>
                </a:solidFill>
                <a:effectLst>
                  <a:outerShdw blurRad="38100" dist="38100" dir="2700000" algn="tl">
                    <a:srgbClr val="000000">
                      <a:alpha val="43137"/>
                    </a:srgbClr>
                  </a:outerShdw>
                </a:effectLst>
                <a:latin typeface="Vijaya" pitchFamily="34" charset="0"/>
                <a:cs typeface="Vijaya" pitchFamily="34" charset="0"/>
              </a:rPr>
              <a:t>such as coal, oil or gas has been major sources of </a:t>
            </a:r>
            <a:r>
              <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rPr>
              <a:t>electricity</a:t>
            </a:r>
          </a:p>
          <a:p>
            <a:pPr algn="ctr"/>
            <a:r>
              <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rPr>
              <a:t> </a:t>
            </a:r>
            <a:r>
              <a:rPr lang="en-US" sz="3200" b="1" dirty="0">
                <a:solidFill>
                  <a:schemeClr val="bg1"/>
                </a:solidFill>
                <a:effectLst>
                  <a:outerShdw blurRad="38100" dist="38100" dir="2700000" algn="tl">
                    <a:srgbClr val="000000">
                      <a:alpha val="43137"/>
                    </a:srgbClr>
                  </a:outerShdw>
                </a:effectLst>
                <a:latin typeface="Vijaya" pitchFamily="34" charset="0"/>
                <a:cs typeface="Vijaya" pitchFamily="34" charset="0"/>
              </a:rPr>
              <a:t>production, but burning carbon fuels produces large </a:t>
            </a:r>
            <a:r>
              <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rPr>
              <a:t>amounts</a:t>
            </a:r>
          </a:p>
          <a:p>
            <a:pPr algn="just"/>
            <a:r>
              <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rPr>
              <a:t>                   of </a:t>
            </a:r>
            <a:r>
              <a:rPr lang="en-US" sz="3200" b="1" dirty="0">
                <a:solidFill>
                  <a:schemeClr val="bg1"/>
                </a:solidFill>
                <a:effectLst>
                  <a:outerShdw blurRad="38100" dist="38100" dir="2700000" algn="tl">
                    <a:srgbClr val="000000">
                      <a:alpha val="43137"/>
                    </a:srgbClr>
                  </a:outerShdw>
                </a:effectLst>
                <a:latin typeface="Vijaya" pitchFamily="34" charset="0"/>
                <a:cs typeface="Vijaya" pitchFamily="34" charset="0"/>
              </a:rPr>
              <a:t>greenhouse gases which cause </a:t>
            </a:r>
            <a:endPar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endParaRPr>
          </a:p>
          <a:p>
            <a:pPr algn="just"/>
            <a:r>
              <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rPr>
              <a:t>                  climate change and </a:t>
            </a:r>
            <a:r>
              <a:rPr lang="en-US" sz="3200" b="1" dirty="0">
                <a:solidFill>
                  <a:schemeClr val="bg1"/>
                </a:solidFill>
                <a:effectLst>
                  <a:outerShdw blurRad="38100" dist="38100" dir="2700000" algn="tl">
                    <a:srgbClr val="000000">
                      <a:alpha val="43137"/>
                    </a:srgbClr>
                  </a:outerShdw>
                </a:effectLst>
                <a:latin typeface="Vijaya" pitchFamily="34" charset="0"/>
                <a:cs typeface="Vijaya" pitchFamily="34" charset="0"/>
              </a:rPr>
              <a:t>have </a:t>
            </a:r>
            <a:r>
              <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rPr>
              <a:t>harmful</a:t>
            </a:r>
          </a:p>
          <a:p>
            <a:pPr algn="just"/>
            <a:r>
              <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rPr>
              <a:t>                        impacts </a:t>
            </a:r>
            <a:r>
              <a:rPr lang="en-US" sz="3200" b="1" dirty="0">
                <a:solidFill>
                  <a:schemeClr val="bg1"/>
                </a:solidFill>
                <a:effectLst>
                  <a:outerShdw blurRad="38100" dist="38100" dir="2700000" algn="tl">
                    <a:srgbClr val="000000">
                      <a:alpha val="43137"/>
                    </a:srgbClr>
                  </a:outerShdw>
                </a:effectLst>
                <a:latin typeface="Vijaya" pitchFamily="34" charset="0"/>
                <a:cs typeface="Vijaya" pitchFamily="34" charset="0"/>
              </a:rPr>
              <a:t>on people`s well-being </a:t>
            </a:r>
            <a:endPar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endParaRPr>
          </a:p>
          <a:p>
            <a:pPr algn="just"/>
            <a:r>
              <a:rPr lang="en-US" sz="3200" b="1" dirty="0" smtClean="0">
                <a:solidFill>
                  <a:schemeClr val="bg1"/>
                </a:solidFill>
                <a:effectLst>
                  <a:outerShdw blurRad="38100" dist="38100" dir="2700000" algn="tl">
                    <a:srgbClr val="000000">
                      <a:alpha val="43137"/>
                    </a:srgbClr>
                  </a:outerShdw>
                </a:effectLst>
                <a:latin typeface="Vijaya" pitchFamily="34" charset="0"/>
                <a:cs typeface="Vijaya" pitchFamily="34" charset="0"/>
              </a:rPr>
              <a:t>                                   and </a:t>
            </a:r>
            <a:r>
              <a:rPr lang="en-US" sz="3200" b="1" dirty="0">
                <a:solidFill>
                  <a:schemeClr val="bg1"/>
                </a:solidFill>
                <a:effectLst>
                  <a:outerShdw blurRad="38100" dist="38100" dir="2700000" algn="tl">
                    <a:srgbClr val="000000">
                      <a:alpha val="43137"/>
                    </a:srgbClr>
                  </a:outerShdw>
                </a:effectLst>
                <a:latin typeface="Vijaya" pitchFamily="34" charset="0"/>
                <a:cs typeface="Vijaya" pitchFamily="34" charset="0"/>
              </a:rPr>
              <a:t>the environment. </a:t>
            </a:r>
          </a:p>
        </p:txBody>
      </p:sp>
    </p:spTree>
    <p:custDataLst>
      <p:tags r:id="rId1"/>
    </p:custDataLst>
    <p:extLst>
      <p:ext uri="{BB962C8B-B14F-4D97-AF65-F5344CB8AC3E}">
        <p14:creationId xmlns:p14="http://schemas.microsoft.com/office/powerpoint/2010/main" val="1926151565"/>
      </p:ext>
    </p:extLst>
  </p:cSld>
  <p:clrMapOvr>
    <a:masterClrMapping/>
  </p:clrMapOvr>
  <mc:AlternateContent xmlns:mc="http://schemas.openxmlformats.org/markup-compatibility/2006">
    <mc:Choice xmlns:p14="http://schemas.microsoft.com/office/powerpoint/2010/main" Requires="p14">
      <p:transition spd="slow" p14:dur="2500" advTm="17726">
        <p:checker/>
      </p:transition>
    </mc:Choice>
    <mc:Fallback>
      <p:transition spd="slow" advTm="17726">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lumMod val="89000"/>
                <a:lumOff val="11000"/>
              </a:srgbClr>
            </a:gs>
            <a:gs pos="58000">
              <a:srgbClr val="FFCC99">
                <a:alpha val="87000"/>
                <a:lumMod val="87000"/>
                <a:lumOff val="13000"/>
              </a:srgbClr>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Текстово поле 2"/>
          <p:cNvSpPr txBox="1"/>
          <p:nvPr/>
        </p:nvSpPr>
        <p:spPr>
          <a:xfrm>
            <a:off x="713353" y="1117995"/>
            <a:ext cx="2274441" cy="1538883"/>
          </a:xfrm>
          <a:prstGeom prst="rect">
            <a:avLst/>
          </a:prstGeom>
          <a:noFill/>
        </p:spPr>
        <p:txBody>
          <a:bodyPr wrap="square" rtlCol="0">
            <a:spAutoFit/>
          </a:bodyPr>
          <a:lstStyle/>
          <a:p>
            <a:pPr algn="ctr"/>
            <a:r>
              <a:rPr lang="en-US" sz="4000" b="1" dirty="0" smtClean="0">
                <a:ln>
                  <a:solidFill>
                    <a:srgbClr val="FF0000"/>
                  </a:solidFill>
                </a:ln>
                <a:solidFill>
                  <a:srgbClr val="FF0000"/>
                </a:solidFill>
                <a:effectLst>
                  <a:outerShdw blurRad="38100" dist="38100" dir="2700000" algn="tl">
                    <a:srgbClr val="000000">
                      <a:alpha val="43137"/>
                    </a:srgbClr>
                  </a:outerShdw>
                </a:effectLst>
                <a:latin typeface="Script MT Bold" pitchFamily="66" charset="0"/>
              </a:rPr>
              <a:t>1 in 5</a:t>
            </a:r>
          </a:p>
          <a:p>
            <a:pPr algn="ctr"/>
            <a:r>
              <a:rPr lang="en-US" b="1" dirty="0">
                <a:latin typeface="Vijaya" pitchFamily="34" charset="0"/>
                <a:cs typeface="Vijaya" pitchFamily="34" charset="0"/>
              </a:rPr>
              <a:t>p</a:t>
            </a:r>
            <a:r>
              <a:rPr lang="en-US" b="1" dirty="0" smtClean="0">
                <a:latin typeface="Vijaya" pitchFamily="34" charset="0"/>
                <a:cs typeface="Vijaya" pitchFamily="34" charset="0"/>
              </a:rPr>
              <a:t>eople lack access of modern electricity. That`s 1.2 billion people.</a:t>
            </a:r>
            <a:endParaRPr lang="en-US" b="1" dirty="0">
              <a:latin typeface="Vijaya" pitchFamily="34" charset="0"/>
              <a:cs typeface="Vijaya" pitchFamily="34" charset="0"/>
            </a:endParaRPr>
          </a:p>
        </p:txBody>
      </p:sp>
      <p:sp>
        <p:nvSpPr>
          <p:cNvPr id="5" name="Текстово поле 4"/>
          <p:cNvSpPr txBox="1"/>
          <p:nvPr/>
        </p:nvSpPr>
        <p:spPr>
          <a:xfrm>
            <a:off x="2256150" y="0"/>
            <a:ext cx="2376264" cy="1538883"/>
          </a:xfrm>
          <a:prstGeom prst="rect">
            <a:avLst/>
          </a:prstGeom>
          <a:noFill/>
        </p:spPr>
        <p:txBody>
          <a:bodyPr wrap="square" rtlCol="0">
            <a:spAutoFit/>
          </a:bodyPr>
          <a:lstStyle/>
          <a:p>
            <a:pPr algn="ctr"/>
            <a:r>
              <a:rPr lang="en-US" sz="4000" b="1" dirty="0" smtClean="0">
                <a:ln>
                  <a:solidFill>
                    <a:srgbClr val="FF0000"/>
                  </a:solidFill>
                </a:ln>
                <a:solidFill>
                  <a:srgbClr val="FF0000"/>
                </a:solidFill>
                <a:effectLst>
                  <a:outerShdw blurRad="38100" dist="38100" dir="2700000" algn="tl">
                    <a:srgbClr val="000000">
                      <a:alpha val="43137"/>
                    </a:srgbClr>
                  </a:outerShdw>
                </a:effectLst>
                <a:latin typeface="Script MT Bold" pitchFamily="66" charset="0"/>
              </a:rPr>
              <a:t>60 %</a:t>
            </a:r>
          </a:p>
          <a:p>
            <a:pPr algn="ctr"/>
            <a:r>
              <a:rPr lang="en-US" b="1" dirty="0" smtClean="0">
                <a:latin typeface="Vijaya" pitchFamily="34" charset="0"/>
                <a:cs typeface="Vijaya" pitchFamily="34" charset="0"/>
              </a:rPr>
              <a:t>of global greenhouse gas emissions are caused by energy</a:t>
            </a:r>
            <a:endParaRPr lang="en-US" b="1" dirty="0">
              <a:latin typeface="Vijaya" pitchFamily="34" charset="0"/>
              <a:cs typeface="Vijaya" pitchFamily="34" charset="0"/>
            </a:endParaRPr>
          </a:p>
        </p:txBody>
      </p:sp>
      <p:sp>
        <p:nvSpPr>
          <p:cNvPr id="6" name="Текстово поле 5"/>
          <p:cNvSpPr txBox="1"/>
          <p:nvPr/>
        </p:nvSpPr>
        <p:spPr>
          <a:xfrm>
            <a:off x="9982" y="2795376"/>
            <a:ext cx="2833825" cy="153888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4000" b="1" dirty="0" smtClean="0">
                <a:ln>
                  <a:solidFill>
                    <a:srgbClr val="FF0000"/>
                  </a:solidFill>
                </a:ln>
                <a:solidFill>
                  <a:srgbClr val="FF0000"/>
                </a:solidFill>
                <a:effectLst>
                  <a:outerShdw blurRad="38100" dist="38100" dir="2700000" algn="tl">
                    <a:srgbClr val="000000">
                      <a:alpha val="43137"/>
                    </a:srgbClr>
                  </a:outerShdw>
                </a:effectLst>
                <a:latin typeface="Script MT Bold" pitchFamily="66" charset="0"/>
              </a:rPr>
              <a:t>3 billion</a:t>
            </a:r>
          </a:p>
          <a:p>
            <a:pPr algn="ctr"/>
            <a:r>
              <a:rPr lang="en-US" b="1" dirty="0" smtClean="0">
                <a:latin typeface="Vijaya" pitchFamily="34" charset="0"/>
                <a:cs typeface="Vijaya" pitchFamily="34" charset="0"/>
              </a:rPr>
              <a:t>billion people rely on wood, coal, charcoal or animal waste for cooking and heating.</a:t>
            </a:r>
            <a:endParaRPr lang="en-US" b="1" dirty="0">
              <a:latin typeface="Vijaya" pitchFamily="34" charset="0"/>
              <a:cs typeface="Vijaya" pitchFamily="34" charset="0"/>
            </a:endParaRPr>
          </a:p>
        </p:txBody>
      </p:sp>
      <p:sp>
        <p:nvSpPr>
          <p:cNvPr id="7" name="Текстово поле 6"/>
          <p:cNvSpPr txBox="1"/>
          <p:nvPr/>
        </p:nvSpPr>
        <p:spPr>
          <a:xfrm>
            <a:off x="6013875" y="1225589"/>
            <a:ext cx="2881594" cy="1538883"/>
          </a:xfrm>
          <a:prstGeom prst="rect">
            <a:avLst/>
          </a:prstGeom>
          <a:noFill/>
        </p:spPr>
        <p:txBody>
          <a:bodyPr wrap="square" rtlCol="0">
            <a:spAutoFit/>
          </a:bodyPr>
          <a:lstStyle/>
          <a:p>
            <a:pPr algn="ctr"/>
            <a:r>
              <a:rPr lang="en-US" b="1" dirty="0" smtClean="0">
                <a:latin typeface="Vijaya" pitchFamily="34" charset="0"/>
                <a:cs typeface="Vijaya" pitchFamily="34" charset="0"/>
              </a:rPr>
              <a:t>More efficient energy </a:t>
            </a:r>
            <a:r>
              <a:rPr lang="en-US" b="1" dirty="0" err="1" smtClean="0">
                <a:latin typeface="Vijaya" pitchFamily="34" charset="0"/>
                <a:cs typeface="Vijaya" pitchFamily="34" charset="0"/>
              </a:rPr>
              <a:t>standarts</a:t>
            </a:r>
            <a:r>
              <a:rPr lang="en-US" b="1" dirty="0" smtClean="0">
                <a:latin typeface="Vijaya" pitchFamily="34" charset="0"/>
                <a:cs typeface="Vijaya" pitchFamily="34" charset="0"/>
              </a:rPr>
              <a:t> could reduce building and industry electricity consumption by</a:t>
            </a:r>
          </a:p>
          <a:p>
            <a:pPr algn="ctr"/>
            <a:r>
              <a:rPr lang="en-US" sz="4000" b="1" dirty="0" smtClean="0">
                <a:ln>
                  <a:solidFill>
                    <a:srgbClr val="008000"/>
                  </a:solidFill>
                </a:ln>
                <a:solidFill>
                  <a:srgbClr val="008000"/>
                </a:solidFill>
                <a:effectLst>
                  <a:outerShdw blurRad="38100" dist="38100" dir="2700000" algn="tl">
                    <a:srgbClr val="000000">
                      <a:alpha val="43137"/>
                    </a:srgbClr>
                  </a:outerShdw>
                </a:effectLst>
                <a:latin typeface="Script MT Bold" pitchFamily="66" charset="0"/>
              </a:rPr>
              <a:t>14%</a:t>
            </a:r>
            <a:endParaRPr lang="en-US" sz="4000" b="1" dirty="0">
              <a:ln>
                <a:solidFill>
                  <a:srgbClr val="008000"/>
                </a:solidFill>
              </a:ln>
              <a:solidFill>
                <a:srgbClr val="008000"/>
              </a:solidFill>
              <a:effectLst>
                <a:outerShdw blurRad="38100" dist="38100" dir="2700000" algn="tl">
                  <a:srgbClr val="000000">
                    <a:alpha val="43137"/>
                  </a:srgbClr>
                </a:outerShdw>
              </a:effectLst>
              <a:latin typeface="Script MT Bold" pitchFamily="66" charset="0"/>
            </a:endParaRPr>
          </a:p>
        </p:txBody>
      </p:sp>
      <p:sp>
        <p:nvSpPr>
          <p:cNvPr id="8" name="Текстово поле 7"/>
          <p:cNvSpPr txBox="1"/>
          <p:nvPr/>
        </p:nvSpPr>
        <p:spPr>
          <a:xfrm>
            <a:off x="4211960" y="-7258"/>
            <a:ext cx="1944216" cy="1815882"/>
          </a:xfrm>
          <a:prstGeom prst="rect">
            <a:avLst/>
          </a:prstGeom>
          <a:noFill/>
        </p:spPr>
        <p:txBody>
          <a:bodyPr wrap="square" rtlCol="0">
            <a:spAutoFit/>
          </a:bodyPr>
          <a:lstStyle/>
          <a:p>
            <a:pPr algn="ctr"/>
            <a:r>
              <a:rPr lang="en-US" b="1" dirty="0" smtClean="0">
                <a:latin typeface="Vijaya" pitchFamily="34" charset="0"/>
                <a:cs typeface="Vijaya" pitchFamily="34" charset="0"/>
              </a:rPr>
              <a:t>More than </a:t>
            </a:r>
          </a:p>
          <a:p>
            <a:pPr algn="ctr"/>
            <a:r>
              <a:rPr lang="en-US" sz="4000" b="1" dirty="0" smtClean="0">
                <a:ln>
                  <a:solidFill>
                    <a:srgbClr val="008000"/>
                  </a:solidFill>
                </a:ln>
                <a:solidFill>
                  <a:srgbClr val="008000"/>
                </a:solidFill>
                <a:effectLst>
                  <a:outerShdw blurRad="38100" dist="38100" dir="2700000" algn="tl">
                    <a:srgbClr val="000000">
                      <a:alpha val="43137"/>
                    </a:srgbClr>
                  </a:outerShdw>
                </a:effectLst>
                <a:latin typeface="Script MT Bold" pitchFamily="66" charset="0"/>
              </a:rPr>
              <a:t>20% </a:t>
            </a:r>
          </a:p>
          <a:p>
            <a:pPr algn="ctr"/>
            <a:r>
              <a:rPr lang="en-US" b="1" dirty="0" smtClean="0">
                <a:latin typeface="Vijaya" pitchFamily="34" charset="0"/>
                <a:cs typeface="Vijaya" pitchFamily="34" charset="0"/>
              </a:rPr>
              <a:t>of power was generated through renewable sources.</a:t>
            </a:r>
            <a:endParaRPr lang="en-US" b="1" dirty="0">
              <a:latin typeface="Vijaya" pitchFamily="34" charset="0"/>
              <a:cs typeface="Vijaya" pitchFamily="34" charset="0"/>
            </a:endParaRPr>
          </a:p>
        </p:txBody>
      </p:sp>
      <p:sp>
        <p:nvSpPr>
          <p:cNvPr id="10" name="Текстово поле 9"/>
          <p:cNvSpPr txBox="1"/>
          <p:nvPr/>
        </p:nvSpPr>
        <p:spPr>
          <a:xfrm>
            <a:off x="632656" y="4476954"/>
            <a:ext cx="2376264" cy="1261884"/>
          </a:xfrm>
          <a:prstGeom prst="rect">
            <a:avLst/>
          </a:prstGeom>
          <a:noFill/>
        </p:spPr>
        <p:txBody>
          <a:bodyPr wrap="square" rtlCol="0">
            <a:spAutoFit/>
          </a:bodyPr>
          <a:lstStyle/>
          <a:p>
            <a:pPr algn="ctr"/>
            <a:r>
              <a:rPr lang="en-US" b="1" dirty="0" smtClean="0">
                <a:latin typeface="Vijaya" pitchFamily="34" charset="0"/>
                <a:cs typeface="Vijaya" pitchFamily="34" charset="0"/>
              </a:rPr>
              <a:t>Global emissions of CO2 have increased by more than </a:t>
            </a:r>
          </a:p>
          <a:p>
            <a:pPr algn="ctr"/>
            <a:r>
              <a:rPr lang="en-US" sz="4000" b="1" dirty="0" smtClean="0">
                <a:ln>
                  <a:solidFill>
                    <a:srgbClr val="FF0000"/>
                  </a:solidFill>
                </a:ln>
                <a:solidFill>
                  <a:srgbClr val="FF0000"/>
                </a:solidFill>
                <a:effectLst>
                  <a:outerShdw blurRad="38100" dist="38100" dir="2700000" algn="tl">
                    <a:srgbClr val="000000">
                      <a:alpha val="43137"/>
                    </a:srgbClr>
                  </a:outerShdw>
                </a:effectLst>
                <a:latin typeface="Script MT Bold" pitchFamily="66" charset="0"/>
              </a:rPr>
              <a:t>46 %</a:t>
            </a:r>
            <a:endParaRPr lang="en-US" sz="4000" b="1" dirty="0">
              <a:ln>
                <a:solidFill>
                  <a:srgbClr val="FF0000"/>
                </a:solidFill>
              </a:ln>
              <a:solidFill>
                <a:srgbClr val="FF0000"/>
              </a:solidFill>
              <a:effectLst>
                <a:outerShdw blurRad="38100" dist="38100" dir="2700000" algn="tl">
                  <a:srgbClr val="000000">
                    <a:alpha val="43137"/>
                  </a:srgbClr>
                </a:outerShdw>
              </a:effectLst>
              <a:latin typeface="Script MT Bold" pitchFamily="66" charset="0"/>
            </a:endParaRPr>
          </a:p>
        </p:txBody>
      </p:sp>
      <p:sp>
        <p:nvSpPr>
          <p:cNvPr id="11" name="Текстово поле 10"/>
          <p:cNvSpPr txBox="1"/>
          <p:nvPr/>
        </p:nvSpPr>
        <p:spPr>
          <a:xfrm>
            <a:off x="6407466" y="4538509"/>
            <a:ext cx="2628640" cy="1200329"/>
          </a:xfrm>
          <a:prstGeom prst="rect">
            <a:avLst/>
          </a:prstGeom>
          <a:noFill/>
        </p:spPr>
        <p:txBody>
          <a:bodyPr wrap="square" rtlCol="0">
            <a:spAutoFit/>
          </a:bodyPr>
          <a:lstStyle/>
          <a:p>
            <a:pPr algn="ctr"/>
            <a:r>
              <a:rPr lang="en-US" b="1" dirty="0" smtClean="0">
                <a:latin typeface="Vijaya" pitchFamily="34" charset="0"/>
                <a:cs typeface="Vijaya" pitchFamily="34" charset="0"/>
              </a:rPr>
              <a:t>Every hour the sun beams onto Earth more than enough energy to satisfy global energy needs for an entire year.</a:t>
            </a:r>
            <a:endParaRPr lang="en-US" b="1" dirty="0">
              <a:latin typeface="Vijaya" pitchFamily="34" charset="0"/>
              <a:cs typeface="Vijaya" pitchFamily="34" charset="0"/>
            </a:endParaRPr>
          </a:p>
        </p:txBody>
      </p:sp>
      <p:sp>
        <p:nvSpPr>
          <p:cNvPr id="12" name="Текстово поле 11"/>
          <p:cNvSpPr txBox="1"/>
          <p:nvPr/>
        </p:nvSpPr>
        <p:spPr>
          <a:xfrm>
            <a:off x="2256150" y="5304602"/>
            <a:ext cx="2376264" cy="1538883"/>
          </a:xfrm>
          <a:prstGeom prst="rect">
            <a:avLst/>
          </a:prstGeom>
          <a:noFill/>
        </p:spPr>
        <p:txBody>
          <a:bodyPr wrap="square" rtlCol="0">
            <a:spAutoFit/>
          </a:bodyPr>
          <a:lstStyle/>
          <a:p>
            <a:pPr algn="ctr"/>
            <a:r>
              <a:rPr lang="en-US" sz="4000" b="1" dirty="0" smtClean="0">
                <a:ln>
                  <a:solidFill>
                    <a:srgbClr val="FF0000"/>
                  </a:solidFill>
                </a:ln>
                <a:solidFill>
                  <a:srgbClr val="FF0000"/>
                </a:solidFill>
                <a:effectLst>
                  <a:outerShdw blurRad="38100" dist="38100" dir="2700000" algn="tl">
                    <a:srgbClr val="000000">
                      <a:alpha val="43137"/>
                    </a:srgbClr>
                  </a:outerShdw>
                </a:effectLst>
                <a:latin typeface="Script MT Bold" pitchFamily="66" charset="0"/>
              </a:rPr>
              <a:t>66% </a:t>
            </a:r>
          </a:p>
          <a:p>
            <a:pPr algn="ctr"/>
            <a:r>
              <a:rPr lang="en-US" b="1" dirty="0" smtClean="0">
                <a:latin typeface="Vijaya" pitchFamily="34" charset="0"/>
                <a:cs typeface="Vijaya" pitchFamily="34" charset="0"/>
              </a:rPr>
              <a:t>of the nation`s sulfur dioxide is from electricity production. </a:t>
            </a:r>
            <a:endParaRPr lang="en-US" b="1" dirty="0">
              <a:latin typeface="Vijaya" pitchFamily="34" charset="0"/>
              <a:cs typeface="Vijaya" pitchFamily="34" charset="0"/>
            </a:endParaRPr>
          </a:p>
        </p:txBody>
      </p:sp>
      <p:sp>
        <p:nvSpPr>
          <p:cNvPr id="14" name="Текстово поле 13"/>
          <p:cNvSpPr txBox="1"/>
          <p:nvPr/>
        </p:nvSpPr>
        <p:spPr>
          <a:xfrm>
            <a:off x="4433754" y="5334183"/>
            <a:ext cx="2010455" cy="1538883"/>
          </a:xfrm>
          <a:prstGeom prst="rect">
            <a:avLst/>
          </a:prstGeom>
          <a:noFill/>
        </p:spPr>
        <p:txBody>
          <a:bodyPr wrap="square" rtlCol="0">
            <a:spAutoFit/>
          </a:bodyPr>
          <a:lstStyle/>
          <a:p>
            <a:pPr algn="ctr"/>
            <a:r>
              <a:rPr lang="en-US" b="1" dirty="0" smtClean="0">
                <a:latin typeface="Vijaya" pitchFamily="34" charset="0"/>
                <a:cs typeface="Vijaya" pitchFamily="34" charset="0"/>
              </a:rPr>
              <a:t>Hydropower provides </a:t>
            </a:r>
          </a:p>
          <a:p>
            <a:pPr algn="ctr"/>
            <a:r>
              <a:rPr lang="en-US" sz="4000" b="1" dirty="0" smtClean="0">
                <a:ln>
                  <a:solidFill>
                    <a:srgbClr val="008000"/>
                  </a:solidFill>
                </a:ln>
                <a:solidFill>
                  <a:srgbClr val="008000"/>
                </a:solidFill>
                <a:effectLst>
                  <a:outerShdw blurRad="38100" dist="38100" dir="2700000" algn="tl">
                    <a:srgbClr val="000000">
                      <a:alpha val="43137"/>
                    </a:srgbClr>
                  </a:outerShdw>
                </a:effectLst>
                <a:latin typeface="Script MT Bold" pitchFamily="66" charset="0"/>
              </a:rPr>
              <a:t>16% </a:t>
            </a:r>
          </a:p>
          <a:p>
            <a:pPr algn="ctr"/>
            <a:r>
              <a:rPr lang="en-US" b="1" dirty="0" smtClean="0">
                <a:latin typeface="Vijaya" pitchFamily="34" charset="0"/>
                <a:cs typeface="Vijaya" pitchFamily="34" charset="0"/>
              </a:rPr>
              <a:t>of world electricity at competitive prices.</a:t>
            </a:r>
            <a:endParaRPr lang="en-US" b="1" dirty="0">
              <a:latin typeface="Vijaya" pitchFamily="34" charset="0"/>
              <a:cs typeface="Vijaya" pitchFamily="34" charset="0"/>
            </a:endParaRPr>
          </a:p>
        </p:txBody>
      </p:sp>
      <p:sp>
        <p:nvSpPr>
          <p:cNvPr id="15" name="Текстово поле 14"/>
          <p:cNvSpPr txBox="1"/>
          <p:nvPr/>
        </p:nvSpPr>
        <p:spPr>
          <a:xfrm>
            <a:off x="6436855" y="2764472"/>
            <a:ext cx="2727424" cy="1538883"/>
          </a:xfrm>
          <a:prstGeom prst="rect">
            <a:avLst/>
          </a:prstGeom>
          <a:noFill/>
        </p:spPr>
        <p:txBody>
          <a:bodyPr wrap="square" rtlCol="0">
            <a:spAutoFit/>
          </a:bodyPr>
          <a:lstStyle/>
          <a:p>
            <a:pPr algn="ctr"/>
            <a:r>
              <a:rPr lang="en-US" b="1" dirty="0" smtClean="0">
                <a:latin typeface="Vijaya" pitchFamily="34" charset="0"/>
                <a:cs typeface="Vijaya" pitchFamily="34" charset="0"/>
              </a:rPr>
              <a:t>The use  of energy efficient </a:t>
            </a:r>
            <a:r>
              <a:rPr lang="en-US" b="1" dirty="0" err="1" smtClean="0">
                <a:latin typeface="Vijaya" pitchFamily="34" charset="0"/>
                <a:cs typeface="Vijaya" pitchFamily="34" charset="0"/>
              </a:rPr>
              <a:t>lightbulbs</a:t>
            </a:r>
            <a:r>
              <a:rPr lang="en-US" b="1" dirty="0" smtClean="0">
                <a:latin typeface="Vijaya" pitchFamily="34" charset="0"/>
                <a:cs typeface="Vijaya" pitchFamily="34" charset="0"/>
              </a:rPr>
              <a:t> could save the world  </a:t>
            </a:r>
          </a:p>
          <a:p>
            <a:pPr algn="ctr"/>
            <a:r>
              <a:rPr lang="en-US" sz="4000" b="1" dirty="0" smtClean="0">
                <a:ln>
                  <a:solidFill>
                    <a:srgbClr val="008000"/>
                  </a:solidFill>
                </a:ln>
                <a:solidFill>
                  <a:srgbClr val="008000"/>
                </a:solidFill>
                <a:effectLst>
                  <a:outerShdw blurRad="38100" dist="38100" dir="2700000" algn="tl">
                    <a:srgbClr val="000000">
                      <a:alpha val="43137"/>
                    </a:srgbClr>
                  </a:outerShdw>
                </a:effectLst>
                <a:latin typeface="Script MT Bold" pitchFamily="66" charset="0"/>
              </a:rPr>
              <a:t>$120 billion </a:t>
            </a:r>
            <a:r>
              <a:rPr lang="en-US" b="1" dirty="0" smtClean="0">
                <a:latin typeface="Vijaya" pitchFamily="34" charset="0"/>
                <a:cs typeface="Vijaya" pitchFamily="34" charset="0"/>
              </a:rPr>
              <a:t>annually.</a:t>
            </a:r>
            <a:endParaRPr lang="en-US" b="1" dirty="0">
              <a:latin typeface="Vijaya" pitchFamily="34" charset="0"/>
              <a:cs typeface="Vijaya" pitchFamily="34" charset="0"/>
            </a:endParaRPr>
          </a:p>
        </p:txBody>
      </p:sp>
      <p:pic>
        <p:nvPicPr>
          <p:cNvPr id="16" name="Картина 15"/>
          <p:cNvPicPr>
            <a:picLocks noChangeAspect="1"/>
          </p:cNvPicPr>
          <p:nvPr/>
        </p:nvPicPr>
        <p:blipFill>
          <a:blip r:embed="rId3" cstate="print">
            <a:clrChange>
              <a:clrFrom>
                <a:srgbClr val="F0F0F0"/>
              </a:clrFrom>
              <a:clrTo>
                <a:srgbClr val="F0F0F0">
                  <a:alpha val="0"/>
                </a:srgbClr>
              </a:clrTo>
            </a:clrChange>
            <a:extLst>
              <a:ext uri="{28A0092B-C50C-407E-A947-70E740481C1C}">
                <a14:useLocalDpi xmlns:a14="http://schemas.microsoft.com/office/drawing/2010/main" val="0"/>
              </a:ext>
            </a:extLst>
          </a:blip>
          <a:stretch>
            <a:fillRect/>
          </a:stretch>
        </p:blipFill>
        <p:spPr>
          <a:xfrm>
            <a:off x="0" y="-1"/>
            <a:ext cx="1692000" cy="1262399"/>
          </a:xfrm>
          <a:prstGeom prst="rect">
            <a:avLst/>
          </a:prstGeom>
        </p:spPr>
      </p:pic>
      <p:pic>
        <p:nvPicPr>
          <p:cNvPr id="17" name="Картина 1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41985" y="2146032"/>
            <a:ext cx="3780000" cy="2837575"/>
          </a:xfrm>
          <a:prstGeom prst="ellipse">
            <a:avLst/>
          </a:prstGeom>
          <a:ln>
            <a:noFill/>
          </a:ln>
          <a:effectLst>
            <a:softEdge rad="112500"/>
          </a:effectLst>
        </p:spPr>
      </p:pic>
      <p:pic>
        <p:nvPicPr>
          <p:cNvPr id="18" name="Picture 1" descr="light.jpg"/>
          <p:cNvPicPr>
            <a:picLocks noChangeAspect="1"/>
          </p:cNvPicPr>
          <p:nvPr/>
        </p:nvPicPr>
        <p:blipFill>
          <a:blip r:embed="rId6" cstate="print">
            <a:clrChange>
              <a:clrFrom>
                <a:srgbClr val="FFFFFF"/>
              </a:clrFrom>
              <a:clrTo>
                <a:srgbClr val="FFFFFF">
                  <a:alpha val="0"/>
                </a:srgbClr>
              </a:clrTo>
            </a:clrChange>
          </a:blip>
          <a:stretch>
            <a:fillRect/>
          </a:stretch>
        </p:blipFill>
        <p:spPr>
          <a:xfrm>
            <a:off x="8316000" y="0"/>
            <a:ext cx="828000" cy="1303286"/>
          </a:xfrm>
          <a:prstGeom prst="rect">
            <a:avLst/>
          </a:prstGeom>
        </p:spPr>
      </p:pic>
      <p:pic>
        <p:nvPicPr>
          <p:cNvPr id="19" name="Picture 2" descr="Ahorro_luz_ecologia_eficiencia_energetica.jpg"/>
          <p:cNvPicPr>
            <a:picLocks noChangeAspect="1"/>
          </p:cNvPicPr>
          <p:nvPr/>
        </p:nvPicPr>
        <p:blipFill>
          <a:blip r:embed="rId7" cstate="print">
            <a:clrChange>
              <a:clrFrom>
                <a:srgbClr val="FFFFFF"/>
              </a:clrFrom>
              <a:clrTo>
                <a:srgbClr val="FFFFFF">
                  <a:alpha val="0"/>
                </a:srgbClr>
              </a:clrTo>
            </a:clrChange>
          </a:blip>
          <a:stretch>
            <a:fillRect/>
          </a:stretch>
        </p:blipFill>
        <p:spPr>
          <a:xfrm>
            <a:off x="7208854" y="6085087"/>
            <a:ext cx="1935146" cy="772913"/>
          </a:xfrm>
          <a:prstGeom prst="rect">
            <a:avLst/>
          </a:prstGeom>
        </p:spPr>
      </p:pic>
      <p:pic>
        <p:nvPicPr>
          <p:cNvPr id="21" name="Picture 4" descr="increase-in-green-energy.jpg"/>
          <p:cNvPicPr>
            <a:picLocks noChangeAspect="1"/>
          </p:cNvPicPr>
          <p:nvPr/>
        </p:nvPicPr>
        <p:blipFill>
          <a:blip r:embed="rId8" cstate="print"/>
          <a:stretch>
            <a:fillRect/>
          </a:stretch>
        </p:blipFill>
        <p:spPr>
          <a:xfrm>
            <a:off x="0" y="5691525"/>
            <a:ext cx="2071670" cy="118154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5593940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34329">
        <p:split orient="vert"/>
      </p:transition>
    </mc:Choice>
    <mc:Fallback>
      <p:transition spd="slow" advTm="3432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p:cTn id="70" dur="500" fill="hold"/>
                                        <p:tgtEl>
                                          <p:spTgt spid="8"/>
                                        </p:tgtEl>
                                        <p:attrNameLst>
                                          <p:attrName>ppt_w</p:attrName>
                                        </p:attrNameLst>
                                      </p:cBhvr>
                                      <p:tavLst>
                                        <p:tav tm="0">
                                          <p:val>
                                            <p:fltVal val="0"/>
                                          </p:val>
                                        </p:tav>
                                        <p:tav tm="100000">
                                          <p:val>
                                            <p:strVal val="#ppt_w"/>
                                          </p:val>
                                        </p:tav>
                                      </p:tavLst>
                                    </p:anim>
                                    <p:anim calcmode="lin" valueType="num">
                                      <p:cBhvr>
                                        <p:cTn id="71" dur="500" fill="hold"/>
                                        <p:tgtEl>
                                          <p:spTgt spid="8"/>
                                        </p:tgtEl>
                                        <p:attrNameLst>
                                          <p:attrName>ppt_h</p:attrName>
                                        </p:attrNameLst>
                                      </p:cBhvr>
                                      <p:tavLst>
                                        <p:tav tm="0">
                                          <p:val>
                                            <p:fltVal val="0"/>
                                          </p:val>
                                        </p:tav>
                                        <p:tav tm="100000">
                                          <p:val>
                                            <p:strVal val="#ppt_h"/>
                                          </p:val>
                                        </p:tav>
                                      </p:tavLst>
                                    </p:anim>
                                    <p:animEffect transition="in" filter="fade">
                                      <p:cBhvr>
                                        <p:cTn id="7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0" grpId="0"/>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Правоъгълник 1"/>
          <p:cNvSpPr/>
          <p:nvPr/>
        </p:nvSpPr>
        <p:spPr>
          <a:xfrm>
            <a:off x="-12689" y="-99392"/>
            <a:ext cx="9131311" cy="92333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5400" b="1" dirty="0" smtClean="0">
                <a:ln w="12700">
                  <a:solidFill>
                    <a:srgbClr val="FF0000"/>
                  </a:solidFill>
                  <a:prstDash val="solid"/>
                </a:ln>
                <a:solidFill>
                  <a:srgbClr val="FF0000"/>
                </a:solidFill>
                <a:effectLst>
                  <a:outerShdw blurRad="60007" dist="310007" dir="7680000" sy="30000" kx="1300200" algn="ctr" rotWithShape="0">
                    <a:prstClr val="black">
                      <a:alpha val="32000"/>
                    </a:prstClr>
                  </a:outerShdw>
                </a:effectLst>
                <a:latin typeface="Script MT Bold" pitchFamily="66" charset="0"/>
                <a:cs typeface="Vijaya" pitchFamily="34" charset="0"/>
              </a:rPr>
              <a:t>We can change it!</a:t>
            </a:r>
            <a:endParaRPr lang="bg-BG" sz="5400" b="1" cap="none" dirty="0">
              <a:ln w="12700">
                <a:solidFill>
                  <a:srgbClr val="FF0000"/>
                </a:solidFill>
                <a:prstDash val="solid"/>
              </a:ln>
              <a:solidFill>
                <a:srgbClr val="FF0000"/>
              </a:solidFill>
              <a:effectLst>
                <a:outerShdw blurRad="60007" dist="310007" dir="7680000" sy="30000" kx="1300200" algn="ctr" rotWithShape="0">
                  <a:prstClr val="black">
                    <a:alpha val="32000"/>
                  </a:prstClr>
                </a:outerShdw>
              </a:effectLst>
              <a:cs typeface="Vijaya" pitchFamily="34" charset="0"/>
            </a:endParaRPr>
          </a:p>
        </p:txBody>
      </p:sp>
      <p:sp>
        <p:nvSpPr>
          <p:cNvPr id="4" name="Текстово поле 3"/>
          <p:cNvSpPr txBox="1"/>
          <p:nvPr/>
        </p:nvSpPr>
        <p:spPr>
          <a:xfrm>
            <a:off x="0" y="678810"/>
            <a:ext cx="9144000" cy="1200329"/>
          </a:xfrm>
          <a:prstGeom prst="rect">
            <a:avLst/>
          </a:prstGeom>
          <a:noFill/>
        </p:spPr>
        <p:txBody>
          <a:bodyPr wrap="square" rtlCol="0">
            <a:spAutoFit/>
          </a:bodyPr>
          <a:lstStyle/>
          <a:p>
            <a:pPr algn="ctr"/>
            <a:r>
              <a:rPr lang="en-US" sz="2400" b="1" dirty="0">
                <a:latin typeface="Vijaya" pitchFamily="34" charset="0"/>
                <a:cs typeface="Vijaya" pitchFamily="34" charset="0"/>
              </a:rPr>
              <a:t>The environment provides a series of renewable energy sources that can give us clean</a:t>
            </a:r>
            <a:r>
              <a:rPr lang="en-US" sz="2400" b="1" dirty="0" smtClean="0">
                <a:latin typeface="Vijaya" pitchFamily="34" charset="0"/>
                <a:cs typeface="Vijaya" pitchFamily="34" charset="0"/>
              </a:rPr>
              <a:t>,</a:t>
            </a:r>
          </a:p>
          <a:p>
            <a:pPr algn="ctr"/>
            <a:r>
              <a:rPr lang="en-US" sz="2400" b="1" dirty="0" smtClean="0">
                <a:latin typeface="Vijaya" pitchFamily="34" charset="0"/>
                <a:cs typeface="Vijaya" pitchFamily="34" charset="0"/>
              </a:rPr>
              <a:t> </a:t>
            </a:r>
            <a:r>
              <a:rPr lang="en-US" sz="2400" b="1" dirty="0">
                <a:latin typeface="Vijaya" pitchFamily="34" charset="0"/>
                <a:cs typeface="Vijaya" pitchFamily="34" charset="0"/>
              </a:rPr>
              <a:t>infinite and competitive </a:t>
            </a:r>
            <a:r>
              <a:rPr lang="en-US" sz="2400" b="1" dirty="0" smtClean="0">
                <a:latin typeface="Vijaya" pitchFamily="34" charset="0"/>
                <a:cs typeface="Vijaya" pitchFamily="34" charset="0"/>
              </a:rPr>
              <a:t>energy. Sustainable energy is an opportunity to transform lives,</a:t>
            </a:r>
          </a:p>
          <a:p>
            <a:pPr algn="ctr"/>
            <a:r>
              <a:rPr lang="en-US" sz="2400" b="1" dirty="0" smtClean="0">
                <a:latin typeface="Vijaya" pitchFamily="34" charset="0"/>
                <a:cs typeface="Vijaya" pitchFamily="34" charset="0"/>
              </a:rPr>
              <a:t> economies and the planet.</a:t>
            </a:r>
            <a:endParaRPr lang="en-US" sz="2400" b="1" dirty="0">
              <a:latin typeface="Vijaya" pitchFamily="34" charset="0"/>
              <a:cs typeface="Vijaya" pitchFamily="34" charset="0"/>
            </a:endParaRPr>
          </a:p>
        </p:txBody>
      </p:sp>
      <p:pic>
        <p:nvPicPr>
          <p:cNvPr id="5" name="Картина 4"/>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689" y="1628570"/>
            <a:ext cx="9144000" cy="5240113"/>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66553206"/>
      </p:ext>
    </p:extLst>
  </p:cSld>
  <p:clrMapOvr>
    <a:overrideClrMapping bg1="lt1" tx1="dk1" bg2="lt2" tx2="dk2" accent1="accent1" accent2="accent2" accent3="accent3" accent4="accent4" accent5="accent5" accent6="accent6" hlink="hlink" folHlink="folHlink"/>
  </p:clrMapOvr>
  <p:transition spd="slow" advTm="10386">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18000"/>
          </a:srgbClr>
        </a:solidFill>
        <a:effectLst/>
      </p:bgPr>
    </p:bg>
    <p:spTree>
      <p:nvGrpSpPr>
        <p:cNvPr id="1" name=""/>
        <p:cNvGrpSpPr/>
        <p:nvPr/>
      </p:nvGrpSpPr>
      <p:grpSpPr>
        <a:xfrm>
          <a:off x="0" y="0"/>
          <a:ext cx="0" cy="0"/>
          <a:chOff x="0" y="0"/>
          <a:chExt cx="0" cy="0"/>
        </a:xfrm>
      </p:grpSpPr>
      <p:pic>
        <p:nvPicPr>
          <p:cNvPr id="3" name="Picture 3" descr="Comical-representation-of-the-SDG-7-Affordable-and-Clean-Energy.jpg"/>
          <p:cNvPicPr>
            <a:picLocks noChangeAspect="1"/>
          </p:cNvPicPr>
          <p:nvPr/>
        </p:nvPicPr>
        <p:blipFill>
          <a:blip r:embed="rId3"/>
          <a:stretch>
            <a:fillRect/>
          </a:stretch>
        </p:blipFill>
        <p:spPr>
          <a:xfrm>
            <a:off x="-108520" y="0"/>
            <a:ext cx="4309336" cy="6858000"/>
          </a:xfrm>
          <a:prstGeom prst="rect">
            <a:avLst/>
          </a:prstGeom>
          <a:ln>
            <a:noFill/>
          </a:ln>
          <a:effectLst>
            <a:softEdge rad="112500"/>
          </a:effectLst>
        </p:spPr>
      </p:pic>
      <p:sp>
        <p:nvSpPr>
          <p:cNvPr id="5" name="Текстово поле 4"/>
          <p:cNvSpPr txBox="1"/>
          <p:nvPr/>
        </p:nvSpPr>
        <p:spPr>
          <a:xfrm>
            <a:off x="4149526" y="476672"/>
            <a:ext cx="4968917" cy="6555641"/>
          </a:xfrm>
          <a:prstGeom prst="rect">
            <a:avLst/>
          </a:prstGeom>
          <a:noFill/>
        </p:spPr>
        <p:txBody>
          <a:bodyPr wrap="square" rtlCol="0">
            <a:spAutoFit/>
          </a:bodyPr>
          <a:lstStyle/>
          <a:p>
            <a:pPr algn="just"/>
            <a:r>
              <a:rPr lang="en-US" sz="2000" b="1" dirty="0" smtClean="0">
                <a:latin typeface="Vijaya" pitchFamily="34" charset="0"/>
                <a:cs typeface="Vijaya" pitchFamily="34" charset="0"/>
                <a:sym typeface="Wingdings 2"/>
              </a:rPr>
              <a:t> </a:t>
            </a:r>
            <a:r>
              <a:rPr lang="en-US" sz="2000" b="1" dirty="0" smtClean="0">
                <a:latin typeface="Vijaya" pitchFamily="34" charset="0"/>
                <a:cs typeface="Vijaya" pitchFamily="34" charset="0"/>
              </a:rPr>
              <a:t>Renewable energy sources are  powerful and important to the future generations of the world.</a:t>
            </a:r>
          </a:p>
          <a:p>
            <a:pPr algn="just"/>
            <a:endParaRPr lang="en-US" sz="1100" b="1" dirty="0" smtClean="0">
              <a:latin typeface="Vijaya" pitchFamily="34" charset="0"/>
              <a:cs typeface="Vijaya" pitchFamily="34" charset="0"/>
            </a:endParaRPr>
          </a:p>
          <a:p>
            <a:pPr algn="just"/>
            <a:r>
              <a:rPr lang="en-US" sz="2000" b="1" dirty="0" smtClean="0">
                <a:latin typeface="Vijaya" pitchFamily="34" charset="0"/>
                <a:cs typeface="Vijaya" pitchFamily="34" charset="0"/>
                <a:sym typeface="Wingdings 2"/>
              </a:rPr>
              <a:t> </a:t>
            </a:r>
            <a:r>
              <a:rPr lang="en-US" sz="2000" b="1" dirty="0" smtClean="0">
                <a:latin typeface="Vijaya" pitchFamily="34" charset="0"/>
                <a:cs typeface="Vijaya" pitchFamily="34" charset="0"/>
              </a:rPr>
              <a:t>Renewable energy sources do not emit greenhouse gases in their energy generation processes.</a:t>
            </a:r>
          </a:p>
          <a:p>
            <a:pPr algn="just"/>
            <a:endParaRPr lang="en-US" sz="1100" b="1" dirty="0" smtClean="0">
              <a:latin typeface="Vijaya" pitchFamily="34" charset="0"/>
              <a:cs typeface="Vijaya" pitchFamily="34" charset="0"/>
            </a:endParaRPr>
          </a:p>
          <a:p>
            <a:pPr algn="just"/>
            <a:r>
              <a:rPr lang="en-US" sz="2000" b="1" dirty="0" smtClean="0">
                <a:latin typeface="Vijaya" pitchFamily="34" charset="0"/>
                <a:cs typeface="Vijaya" pitchFamily="34" charset="0"/>
                <a:sym typeface="Wingdings 2"/>
              </a:rPr>
              <a:t> </a:t>
            </a:r>
            <a:r>
              <a:rPr lang="en-US" sz="2000" b="1" dirty="0" smtClean="0">
                <a:latin typeface="Vijaya" pitchFamily="34" charset="0"/>
                <a:cs typeface="Vijaya" pitchFamily="34" charset="0"/>
              </a:rPr>
              <a:t>Renewable energies can be found everywhere and are </a:t>
            </a:r>
            <a:r>
              <a:rPr lang="en-US" sz="2000" b="1" dirty="0" smtClean="0">
                <a:latin typeface="Vijaya" pitchFamily="34" charset="0"/>
                <a:cs typeface="Vijaya" pitchFamily="34" charset="0"/>
              </a:rPr>
              <a:t>inexhaustible.</a:t>
            </a:r>
          </a:p>
          <a:p>
            <a:pPr algn="just"/>
            <a:endParaRPr lang="en-US" sz="1100" b="1" dirty="0" smtClean="0">
              <a:latin typeface="Vijaya" pitchFamily="34" charset="0"/>
              <a:cs typeface="Vijaya" pitchFamily="34" charset="0"/>
            </a:endParaRPr>
          </a:p>
          <a:p>
            <a:pPr algn="just"/>
            <a:r>
              <a:rPr lang="en-US" sz="2000" b="1" dirty="0" smtClean="0">
                <a:latin typeface="Vijaya" pitchFamily="34" charset="0"/>
                <a:cs typeface="Vijaya" pitchFamily="34" charset="0"/>
                <a:sym typeface="Wingdings 2"/>
              </a:rPr>
              <a:t> </a:t>
            </a:r>
            <a:r>
              <a:rPr lang="en-US" sz="2000" b="1" dirty="0" smtClean="0">
                <a:latin typeface="Vijaya" pitchFamily="34" charset="0"/>
                <a:cs typeface="Vijaya" pitchFamily="34" charset="0"/>
              </a:rPr>
              <a:t>Renewable energy sources are becoming more affordable, with their costs trending at a declining rate.</a:t>
            </a:r>
          </a:p>
          <a:p>
            <a:pPr algn="just"/>
            <a:endParaRPr lang="en-US" sz="1100" b="1" dirty="0" smtClean="0">
              <a:latin typeface="Vijaya" pitchFamily="34" charset="0"/>
              <a:cs typeface="Vijaya" pitchFamily="34" charset="0"/>
            </a:endParaRPr>
          </a:p>
          <a:p>
            <a:pPr algn="just"/>
            <a:r>
              <a:rPr lang="en-US" sz="2000" b="1" dirty="0" smtClean="0">
                <a:latin typeface="Vijaya" pitchFamily="34" charset="0"/>
                <a:cs typeface="Vijaya" pitchFamily="34" charset="0"/>
                <a:sym typeface="Wingdings 2"/>
              </a:rPr>
              <a:t> </a:t>
            </a:r>
            <a:r>
              <a:rPr lang="en-US" sz="2000" b="1" dirty="0" smtClean="0">
                <a:latin typeface="Vijaya" pitchFamily="34" charset="0"/>
                <a:cs typeface="Vijaya" pitchFamily="34" charset="0"/>
              </a:rPr>
              <a:t>Renewable energy sources do not produce CO2.</a:t>
            </a:r>
          </a:p>
          <a:p>
            <a:pPr algn="just"/>
            <a:endParaRPr lang="en-US" sz="1100" b="1" dirty="0" smtClean="0">
              <a:latin typeface="Vijaya" pitchFamily="34" charset="0"/>
              <a:cs typeface="Vijaya" pitchFamily="34" charset="0"/>
            </a:endParaRPr>
          </a:p>
          <a:p>
            <a:pPr algn="just"/>
            <a:r>
              <a:rPr lang="en-US" sz="2000" b="1" dirty="0" smtClean="0">
                <a:latin typeface="Vijaya" pitchFamily="34" charset="0"/>
                <a:cs typeface="Vijaya" pitchFamily="34" charset="0"/>
                <a:sym typeface="Wingdings 2"/>
              </a:rPr>
              <a:t> </a:t>
            </a:r>
            <a:r>
              <a:rPr lang="en-US" sz="2000" b="1" dirty="0" smtClean="0">
                <a:latin typeface="Vijaya" pitchFamily="34" charset="0"/>
                <a:cs typeface="Vijaya" pitchFamily="34" charset="0"/>
              </a:rPr>
              <a:t>Clean energy is growing into unstoppable energy sector.</a:t>
            </a:r>
          </a:p>
          <a:p>
            <a:pPr algn="just"/>
            <a:endParaRPr lang="en-US" sz="1100" b="1" dirty="0" smtClean="0">
              <a:latin typeface="Vijaya" pitchFamily="34" charset="0"/>
              <a:cs typeface="Vijaya" pitchFamily="34" charset="0"/>
            </a:endParaRPr>
          </a:p>
          <a:p>
            <a:pPr algn="just"/>
            <a:r>
              <a:rPr lang="en-US" sz="2000" b="1" dirty="0" smtClean="0">
                <a:latin typeface="Vijaya" pitchFamily="34" charset="0"/>
                <a:cs typeface="Vijaya" pitchFamily="34" charset="0"/>
                <a:sym typeface="Wingdings 2"/>
              </a:rPr>
              <a:t> </a:t>
            </a:r>
            <a:r>
              <a:rPr lang="en-US" sz="2000" b="1" dirty="0" smtClean="0">
                <a:latin typeface="Vijaya" pitchFamily="34" charset="0"/>
                <a:cs typeface="Vijaya" pitchFamily="34" charset="0"/>
              </a:rPr>
              <a:t>The development of clean energy can boost the economy and can add many benefits to nations worldwide.</a:t>
            </a:r>
          </a:p>
          <a:p>
            <a:pPr algn="just"/>
            <a:endParaRPr lang="en-US" sz="1100" b="1" dirty="0" smtClean="0">
              <a:latin typeface="Vijaya" pitchFamily="34" charset="0"/>
              <a:cs typeface="Vijaya" pitchFamily="34" charset="0"/>
            </a:endParaRPr>
          </a:p>
          <a:p>
            <a:pPr algn="just"/>
            <a:r>
              <a:rPr lang="en-US" sz="2000" b="1" dirty="0" smtClean="0">
                <a:latin typeface="Vijaya" pitchFamily="34" charset="0"/>
                <a:cs typeface="Vijaya" pitchFamily="34" charset="0"/>
                <a:sym typeface="Wingdings 2"/>
              </a:rPr>
              <a:t> </a:t>
            </a:r>
            <a:r>
              <a:rPr lang="en-US" sz="2000" b="1" dirty="0" smtClean="0">
                <a:latin typeface="Vijaya" pitchFamily="34" charset="0"/>
                <a:cs typeface="Vijaya" pitchFamily="34" charset="0"/>
              </a:rPr>
              <a:t>Clean energy is necessary to battle the harms of climate change and lessening the impacts from pollution.</a:t>
            </a:r>
          </a:p>
        </p:txBody>
      </p:sp>
      <p:sp>
        <p:nvSpPr>
          <p:cNvPr id="6" name="Правоъгълник 5"/>
          <p:cNvSpPr/>
          <p:nvPr/>
        </p:nvSpPr>
        <p:spPr>
          <a:xfrm>
            <a:off x="4175082" y="-171400"/>
            <a:ext cx="4917806" cy="769441"/>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400" b="1" dirty="0" smtClean="0">
                <a:ln w="12700">
                  <a:solidFill>
                    <a:srgbClr val="FF0000"/>
                  </a:solidFill>
                  <a:prstDash val="solid"/>
                </a:ln>
                <a:solidFill>
                  <a:srgbClr val="FF0000"/>
                </a:solidFill>
                <a:effectLst>
                  <a:outerShdw blurRad="60007" dist="310007" dir="7680000" sy="30000" kx="1300200" algn="ctr" rotWithShape="0">
                    <a:prstClr val="black">
                      <a:alpha val="32000"/>
                    </a:prstClr>
                  </a:outerShdw>
                </a:effectLst>
                <a:latin typeface="Script MT Bold" pitchFamily="66" charset="0"/>
                <a:cs typeface="Vijaya" pitchFamily="34" charset="0"/>
              </a:rPr>
              <a:t>Why it matters?</a:t>
            </a:r>
            <a:endParaRPr lang="bg-BG" sz="4400" b="1" cap="none" dirty="0">
              <a:ln w="12700">
                <a:solidFill>
                  <a:srgbClr val="FF0000"/>
                </a:solidFill>
                <a:prstDash val="solid"/>
              </a:ln>
              <a:solidFill>
                <a:srgbClr val="FF0000"/>
              </a:solidFill>
              <a:effectLst>
                <a:outerShdw blurRad="60007" dist="310007" dir="7680000" sy="30000" kx="1300200" algn="ctr" rotWithShape="0">
                  <a:prstClr val="black">
                    <a:alpha val="32000"/>
                  </a:prstClr>
                </a:outerShdw>
              </a:effectLst>
              <a:cs typeface="Vijaya" pitchFamily="34" charset="0"/>
            </a:endParaRPr>
          </a:p>
        </p:txBody>
      </p:sp>
    </p:spTree>
    <p:custDataLst>
      <p:tags r:id="rId1"/>
    </p:custDataLst>
    <p:extLst>
      <p:ext uri="{BB962C8B-B14F-4D97-AF65-F5344CB8AC3E}">
        <p14:creationId xmlns:p14="http://schemas.microsoft.com/office/powerpoint/2010/main" val="174616743"/>
      </p:ext>
    </p:extLst>
  </p:cSld>
  <p:clrMapOvr>
    <a:masterClrMapping/>
  </p:clrMapOvr>
  <mc:AlternateContent xmlns:mc="http://schemas.openxmlformats.org/markup-compatibility/2006">
    <mc:Choice xmlns:p14="http://schemas.microsoft.com/office/powerpoint/2010/main" Requires="p14">
      <p:transition spd="slow" p14:dur="3400" advTm="31500">
        <p14:reveal/>
      </p:transition>
    </mc:Choice>
    <mc:Fallback>
      <p:transition spd="slow" advTm="31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anim calcmode="lin" valueType="num">
                                      <p:cBhvr>
                                        <p:cTn id="3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fade">
                                      <p:cBhvr>
                                        <p:cTn id="42" dur="1000"/>
                                        <p:tgtEl>
                                          <p:spTgt spid="5">
                                            <p:txEl>
                                              <p:pRg st="10" end="10"/>
                                            </p:txEl>
                                          </p:spTgt>
                                        </p:tgtEl>
                                      </p:cBhvr>
                                    </p:animEffect>
                                    <p:anim calcmode="lin" valueType="num">
                                      <p:cBhvr>
                                        <p:cTn id="43"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12" end="12"/>
                                            </p:txEl>
                                          </p:spTgt>
                                        </p:tgtEl>
                                        <p:attrNameLst>
                                          <p:attrName>style.visibility</p:attrName>
                                        </p:attrNameLst>
                                      </p:cBhvr>
                                      <p:to>
                                        <p:strVal val="visible"/>
                                      </p:to>
                                    </p:set>
                                    <p:animEffect transition="in" filter="fade">
                                      <p:cBhvr>
                                        <p:cTn id="49" dur="1000"/>
                                        <p:tgtEl>
                                          <p:spTgt spid="5">
                                            <p:txEl>
                                              <p:pRg st="12" end="12"/>
                                            </p:txEl>
                                          </p:spTgt>
                                        </p:tgtEl>
                                      </p:cBhvr>
                                    </p:animEffect>
                                    <p:anim calcmode="lin" valueType="num">
                                      <p:cBhvr>
                                        <p:cTn id="50"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14" end="14"/>
                                            </p:txEl>
                                          </p:spTgt>
                                        </p:tgtEl>
                                        <p:attrNameLst>
                                          <p:attrName>style.visibility</p:attrName>
                                        </p:attrNameLst>
                                      </p:cBhvr>
                                      <p:to>
                                        <p:strVal val="visible"/>
                                      </p:to>
                                    </p:set>
                                    <p:animEffect transition="in" filter="fade">
                                      <p:cBhvr>
                                        <p:cTn id="56" dur="1000"/>
                                        <p:tgtEl>
                                          <p:spTgt spid="5">
                                            <p:txEl>
                                              <p:pRg st="14" end="14"/>
                                            </p:txEl>
                                          </p:spTgt>
                                        </p:tgtEl>
                                      </p:cBhvr>
                                    </p:animEffect>
                                    <p:anim calcmode="lin" valueType="num">
                                      <p:cBhvr>
                                        <p:cTn id="57"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433dd5dc465edb10f881384ab3eadc8.png"/>
          <p:cNvPicPr>
            <a:picLocks noChangeAspect="1"/>
          </p:cNvPicPr>
          <p:nvPr/>
        </p:nvPicPr>
        <p:blipFill>
          <a:blip r:embed="rId2"/>
          <a:stretch>
            <a:fillRect/>
          </a:stretch>
        </p:blipFill>
        <p:spPr>
          <a:xfrm>
            <a:off x="0" y="0"/>
            <a:ext cx="2428860" cy="2357430"/>
          </a:xfrm>
          <a:prstGeom prst="rect">
            <a:avLst/>
          </a:prstGeom>
        </p:spPr>
      </p:pic>
      <p:pic>
        <p:nvPicPr>
          <p:cNvPr id="3" name="Picture 2" descr="05_photovoltaic_canopy_cover.jpg"/>
          <p:cNvPicPr>
            <a:picLocks noChangeAspect="1"/>
          </p:cNvPicPr>
          <p:nvPr/>
        </p:nvPicPr>
        <p:blipFill>
          <a:blip r:embed="rId3"/>
          <a:stretch>
            <a:fillRect/>
          </a:stretch>
        </p:blipFill>
        <p:spPr>
          <a:xfrm>
            <a:off x="5929322" y="0"/>
            <a:ext cx="3214678" cy="2357430"/>
          </a:xfrm>
          <a:prstGeom prst="rect">
            <a:avLst/>
          </a:prstGeom>
        </p:spPr>
      </p:pic>
      <p:sp>
        <p:nvSpPr>
          <p:cNvPr id="4" name="TextBox 3"/>
          <p:cNvSpPr txBox="1"/>
          <p:nvPr/>
        </p:nvSpPr>
        <p:spPr>
          <a:xfrm>
            <a:off x="6500826" y="2357430"/>
            <a:ext cx="2214610" cy="523220"/>
          </a:xfrm>
          <a:prstGeom prst="rect">
            <a:avLst/>
          </a:prstGeom>
          <a:noFill/>
        </p:spPr>
        <p:txBody>
          <a:bodyPr wrap="square" rtlCol="0">
            <a:spAutoFit/>
          </a:bodyPr>
          <a:lstStyle/>
          <a:p>
            <a:r>
              <a:rPr lang="en-US" sz="1400" b="1" dirty="0" smtClean="0">
                <a:ln>
                  <a:solidFill>
                    <a:srgbClr val="00B050"/>
                  </a:solidFill>
                </a:ln>
                <a:solidFill>
                  <a:srgbClr val="001A0C"/>
                </a:solidFill>
              </a:rPr>
              <a:t>Solar panel in the harbor </a:t>
            </a:r>
          </a:p>
          <a:p>
            <a:r>
              <a:rPr lang="en-US" sz="1400" b="1" dirty="0" smtClean="0">
                <a:ln>
                  <a:solidFill>
                    <a:srgbClr val="00B050"/>
                  </a:solidFill>
                </a:ln>
                <a:solidFill>
                  <a:srgbClr val="001A0C"/>
                </a:solidFill>
              </a:rPr>
              <a:t>Port Forum, Barcelona</a:t>
            </a:r>
            <a:endParaRPr lang="bg-BG" sz="1400" b="1" dirty="0">
              <a:ln>
                <a:solidFill>
                  <a:srgbClr val="00B050"/>
                </a:solidFill>
              </a:ln>
              <a:solidFill>
                <a:srgbClr val="001A0C"/>
              </a:solidFill>
            </a:endParaRPr>
          </a:p>
        </p:txBody>
      </p:sp>
      <p:sp>
        <p:nvSpPr>
          <p:cNvPr id="6" name="TextBox 5"/>
          <p:cNvSpPr txBox="1"/>
          <p:nvPr/>
        </p:nvSpPr>
        <p:spPr>
          <a:xfrm>
            <a:off x="642910" y="2928934"/>
            <a:ext cx="3714776" cy="307777"/>
          </a:xfrm>
          <a:prstGeom prst="rect">
            <a:avLst/>
          </a:prstGeom>
          <a:noFill/>
        </p:spPr>
        <p:txBody>
          <a:bodyPr wrap="square" rtlCol="0">
            <a:spAutoFit/>
          </a:bodyPr>
          <a:lstStyle/>
          <a:p>
            <a:endParaRPr lang="bg-BG" sz="1400" b="1" dirty="0">
              <a:ln>
                <a:solidFill>
                  <a:srgbClr val="00B050"/>
                </a:solidFill>
              </a:ln>
              <a:solidFill>
                <a:srgbClr val="001A0C"/>
              </a:solidFill>
            </a:endParaRPr>
          </a:p>
        </p:txBody>
      </p:sp>
      <p:sp>
        <p:nvSpPr>
          <p:cNvPr id="7" name="TextBox 6"/>
          <p:cNvSpPr txBox="1"/>
          <p:nvPr/>
        </p:nvSpPr>
        <p:spPr>
          <a:xfrm>
            <a:off x="0" y="2285992"/>
            <a:ext cx="3286116" cy="523220"/>
          </a:xfrm>
          <a:prstGeom prst="rect">
            <a:avLst/>
          </a:prstGeom>
          <a:noFill/>
        </p:spPr>
        <p:txBody>
          <a:bodyPr wrap="square" rtlCol="0">
            <a:spAutoFit/>
          </a:bodyPr>
          <a:lstStyle/>
          <a:p>
            <a:r>
              <a:rPr lang="en-US" sz="1400" b="1" dirty="0" smtClean="0">
                <a:ln>
                  <a:solidFill>
                    <a:srgbClr val="00B050"/>
                  </a:solidFill>
                </a:ln>
                <a:solidFill>
                  <a:srgbClr val="001A0C"/>
                </a:solidFill>
              </a:rPr>
              <a:t>Elegant tree-shaped wind turbine, </a:t>
            </a:r>
          </a:p>
          <a:p>
            <a:r>
              <a:rPr lang="en-US" sz="1400" b="1" dirty="0" smtClean="0">
                <a:ln>
                  <a:solidFill>
                    <a:srgbClr val="00B050"/>
                  </a:solidFill>
                </a:ln>
                <a:solidFill>
                  <a:srgbClr val="001A0C"/>
                </a:solidFill>
              </a:rPr>
              <a:t>Paris</a:t>
            </a:r>
            <a:endParaRPr lang="bg-BG" sz="1400" b="1" dirty="0">
              <a:ln>
                <a:solidFill>
                  <a:srgbClr val="00B050"/>
                </a:solidFill>
              </a:ln>
              <a:solidFill>
                <a:srgbClr val="001A0C"/>
              </a:solidFill>
            </a:endParaRPr>
          </a:p>
        </p:txBody>
      </p:sp>
      <p:pic>
        <p:nvPicPr>
          <p:cNvPr id="8" name="Picture 7" descr="0143_hires.jpg"/>
          <p:cNvPicPr>
            <a:picLocks noChangeAspect="1"/>
          </p:cNvPicPr>
          <p:nvPr/>
        </p:nvPicPr>
        <p:blipFill>
          <a:blip r:embed="rId4"/>
          <a:stretch>
            <a:fillRect/>
          </a:stretch>
        </p:blipFill>
        <p:spPr>
          <a:xfrm>
            <a:off x="0" y="5323522"/>
            <a:ext cx="4091941" cy="1534478"/>
          </a:xfrm>
          <a:prstGeom prst="rect">
            <a:avLst/>
          </a:prstGeom>
        </p:spPr>
      </p:pic>
      <p:sp>
        <p:nvSpPr>
          <p:cNvPr id="10" name="TextBox 9"/>
          <p:cNvSpPr txBox="1"/>
          <p:nvPr/>
        </p:nvSpPr>
        <p:spPr>
          <a:xfrm>
            <a:off x="4000496" y="6334780"/>
            <a:ext cx="2143140" cy="523220"/>
          </a:xfrm>
          <a:prstGeom prst="rect">
            <a:avLst/>
          </a:prstGeom>
          <a:noFill/>
        </p:spPr>
        <p:txBody>
          <a:bodyPr wrap="square" rtlCol="0">
            <a:spAutoFit/>
          </a:bodyPr>
          <a:lstStyle/>
          <a:p>
            <a:r>
              <a:rPr lang="bg-BG" sz="1400" b="1" dirty="0" smtClean="0">
                <a:ln>
                  <a:solidFill>
                    <a:srgbClr val="00B050"/>
                  </a:solidFill>
                </a:ln>
                <a:solidFill>
                  <a:srgbClr val="001A0C"/>
                </a:solidFill>
              </a:rPr>
              <a:t>Oulujoki</a:t>
            </a:r>
            <a:r>
              <a:rPr lang="en-US" sz="1400" b="1" dirty="0" smtClean="0">
                <a:ln>
                  <a:solidFill>
                    <a:srgbClr val="00B050"/>
                  </a:solidFill>
                </a:ln>
                <a:solidFill>
                  <a:srgbClr val="001A0C"/>
                </a:solidFill>
              </a:rPr>
              <a:t> river system with </a:t>
            </a:r>
          </a:p>
          <a:p>
            <a:r>
              <a:rPr lang="en-US" sz="1400" b="1" dirty="0" smtClean="0">
                <a:ln>
                  <a:solidFill>
                    <a:srgbClr val="00B050"/>
                  </a:solidFill>
                </a:ln>
                <a:solidFill>
                  <a:srgbClr val="001A0C"/>
                </a:solidFill>
              </a:rPr>
              <a:t>11 hydro power plants</a:t>
            </a:r>
            <a:endParaRPr lang="bg-BG" sz="1400" b="1" dirty="0">
              <a:ln>
                <a:solidFill>
                  <a:srgbClr val="00B050"/>
                </a:solidFill>
              </a:ln>
              <a:solidFill>
                <a:srgbClr val="001A0C"/>
              </a:solidFill>
            </a:endParaRPr>
          </a:p>
        </p:txBody>
      </p:sp>
      <p:pic>
        <p:nvPicPr>
          <p:cNvPr id="12" name="Picture 11" descr="DxIUx3ZVAAA7tUa.jpg"/>
          <p:cNvPicPr>
            <a:picLocks noChangeAspect="1"/>
          </p:cNvPicPr>
          <p:nvPr/>
        </p:nvPicPr>
        <p:blipFill>
          <a:blip r:embed="rId5"/>
          <a:stretch>
            <a:fillRect/>
          </a:stretch>
        </p:blipFill>
        <p:spPr>
          <a:xfrm>
            <a:off x="6215074" y="2928934"/>
            <a:ext cx="2618241" cy="3286123"/>
          </a:xfrm>
          <a:prstGeom prst="rect">
            <a:avLst/>
          </a:prstGeom>
        </p:spPr>
      </p:pic>
      <p:sp>
        <p:nvSpPr>
          <p:cNvPr id="13" name="TextBox 12"/>
          <p:cNvSpPr txBox="1"/>
          <p:nvPr/>
        </p:nvSpPr>
        <p:spPr>
          <a:xfrm>
            <a:off x="6572264" y="6215082"/>
            <a:ext cx="3071866" cy="523220"/>
          </a:xfrm>
          <a:prstGeom prst="rect">
            <a:avLst/>
          </a:prstGeom>
          <a:noFill/>
        </p:spPr>
        <p:txBody>
          <a:bodyPr wrap="square" rtlCol="0">
            <a:spAutoFit/>
          </a:bodyPr>
          <a:lstStyle/>
          <a:p>
            <a:r>
              <a:rPr lang="en-US" sz="1400" b="1" dirty="0" smtClean="0">
                <a:ln>
                  <a:solidFill>
                    <a:srgbClr val="00B050"/>
                  </a:solidFill>
                </a:ln>
                <a:solidFill>
                  <a:srgbClr val="001A0C"/>
                </a:solidFill>
              </a:rPr>
              <a:t>Eco-friendly  “fairytale castle” </a:t>
            </a:r>
          </a:p>
          <a:p>
            <a:r>
              <a:rPr lang="en-US" sz="1400" b="1" dirty="0" smtClean="0">
                <a:ln>
                  <a:solidFill>
                    <a:srgbClr val="00B050"/>
                  </a:solidFill>
                </a:ln>
                <a:solidFill>
                  <a:srgbClr val="001A0C"/>
                </a:solidFill>
              </a:rPr>
              <a:t>in a village 40 km from Sibiu</a:t>
            </a:r>
            <a:endParaRPr lang="bg-BG" sz="1400" b="1" dirty="0">
              <a:ln>
                <a:solidFill>
                  <a:srgbClr val="00B050"/>
                </a:solidFill>
              </a:ln>
              <a:solidFill>
                <a:srgbClr val="001A0C"/>
              </a:solidFill>
            </a:endParaRPr>
          </a:p>
        </p:txBody>
      </p:sp>
      <p:pic>
        <p:nvPicPr>
          <p:cNvPr id="14" name="Picture 13" descr="61tbfoiqxds21.jpg"/>
          <p:cNvPicPr>
            <a:picLocks noChangeAspect="1"/>
          </p:cNvPicPr>
          <p:nvPr/>
        </p:nvPicPr>
        <p:blipFill>
          <a:blip r:embed="rId6" cstate="print"/>
          <a:stretch>
            <a:fillRect/>
          </a:stretch>
        </p:blipFill>
        <p:spPr>
          <a:xfrm>
            <a:off x="2428860" y="0"/>
            <a:ext cx="3535805" cy="2357430"/>
          </a:xfrm>
          <a:prstGeom prst="rect">
            <a:avLst/>
          </a:prstGeom>
        </p:spPr>
      </p:pic>
      <p:sp>
        <p:nvSpPr>
          <p:cNvPr id="15" name="TextBox 14"/>
          <p:cNvSpPr txBox="1"/>
          <p:nvPr/>
        </p:nvSpPr>
        <p:spPr>
          <a:xfrm>
            <a:off x="3143240" y="2357430"/>
            <a:ext cx="2357454" cy="307777"/>
          </a:xfrm>
          <a:prstGeom prst="rect">
            <a:avLst/>
          </a:prstGeom>
          <a:noFill/>
        </p:spPr>
        <p:txBody>
          <a:bodyPr wrap="square" rtlCol="0">
            <a:spAutoFit/>
          </a:bodyPr>
          <a:lstStyle/>
          <a:p>
            <a:r>
              <a:rPr lang="en-US" sz="1400" b="1" dirty="0" smtClean="0">
                <a:ln>
                  <a:solidFill>
                    <a:srgbClr val="00B050"/>
                  </a:solidFill>
                </a:ln>
                <a:solidFill>
                  <a:srgbClr val="001A0C"/>
                </a:solidFill>
              </a:rPr>
              <a:t>Formula E Grand Prix, Rome</a:t>
            </a:r>
          </a:p>
        </p:txBody>
      </p:sp>
      <p:sp>
        <p:nvSpPr>
          <p:cNvPr id="19" name="TextBox 18"/>
          <p:cNvSpPr txBox="1"/>
          <p:nvPr/>
        </p:nvSpPr>
        <p:spPr>
          <a:xfrm>
            <a:off x="0" y="5000636"/>
            <a:ext cx="3357586" cy="307777"/>
          </a:xfrm>
          <a:prstGeom prst="rect">
            <a:avLst/>
          </a:prstGeom>
          <a:noFill/>
        </p:spPr>
        <p:txBody>
          <a:bodyPr wrap="square" rtlCol="0">
            <a:spAutoFit/>
          </a:bodyPr>
          <a:lstStyle/>
          <a:p>
            <a:r>
              <a:rPr lang="en-US" sz="1400" b="1" dirty="0" smtClean="0">
                <a:ln>
                  <a:solidFill>
                    <a:srgbClr val="00B050"/>
                  </a:solidFill>
                </a:ln>
                <a:solidFill>
                  <a:srgbClr val="001A0C"/>
                </a:solidFill>
              </a:rPr>
              <a:t>Wind </a:t>
            </a:r>
            <a:r>
              <a:rPr lang="bg-BG" sz="1400" b="1" dirty="0" smtClean="0">
                <a:ln>
                  <a:solidFill>
                    <a:srgbClr val="00B050"/>
                  </a:solidFill>
                </a:ln>
                <a:solidFill>
                  <a:srgbClr val="001A0C"/>
                </a:solidFill>
              </a:rPr>
              <a:t>park Buzludzha near to Kazanlak</a:t>
            </a:r>
          </a:p>
        </p:txBody>
      </p:sp>
      <p:pic>
        <p:nvPicPr>
          <p:cNvPr id="20" name="Picture 19" descr="buzludzha-6228d2.jpg"/>
          <p:cNvPicPr>
            <a:picLocks noChangeAspect="1"/>
          </p:cNvPicPr>
          <p:nvPr/>
        </p:nvPicPr>
        <p:blipFill>
          <a:blip r:embed="rId7"/>
          <a:stretch>
            <a:fillRect/>
          </a:stretch>
        </p:blipFill>
        <p:spPr>
          <a:xfrm>
            <a:off x="0" y="2786058"/>
            <a:ext cx="3357554" cy="2238370"/>
          </a:xfrm>
          <a:prstGeom prst="rect">
            <a:avLst/>
          </a:prstGeom>
        </p:spPr>
      </p:pic>
      <p:pic>
        <p:nvPicPr>
          <p:cNvPr id="16" name="Picture 15" descr="maxresdefault.jpg"/>
          <p:cNvPicPr>
            <a:picLocks noChangeAspect="1"/>
          </p:cNvPicPr>
          <p:nvPr/>
        </p:nvPicPr>
        <p:blipFill>
          <a:blip r:embed="rId8" cstate="print"/>
          <a:stretch>
            <a:fillRect/>
          </a:stretch>
        </p:blipFill>
        <p:spPr>
          <a:xfrm>
            <a:off x="3428992" y="2786058"/>
            <a:ext cx="2667019" cy="1500198"/>
          </a:xfrm>
          <a:prstGeom prst="rect">
            <a:avLst/>
          </a:prstGeom>
        </p:spPr>
      </p:pic>
      <p:sp>
        <p:nvSpPr>
          <p:cNvPr id="18" name="TextBox 17"/>
          <p:cNvSpPr txBox="1"/>
          <p:nvPr/>
        </p:nvSpPr>
        <p:spPr>
          <a:xfrm>
            <a:off x="3428992" y="4286256"/>
            <a:ext cx="2857520" cy="400110"/>
          </a:xfrm>
          <a:prstGeom prst="rect">
            <a:avLst/>
          </a:prstGeom>
          <a:noFill/>
        </p:spPr>
        <p:txBody>
          <a:bodyPr wrap="square" rtlCol="0">
            <a:spAutoFit/>
          </a:bodyPr>
          <a:lstStyle/>
          <a:p>
            <a:r>
              <a:rPr lang="en-US" sz="2000" b="1" dirty="0" smtClean="0">
                <a:ln>
                  <a:solidFill>
                    <a:srgbClr val="00B050"/>
                  </a:solidFill>
                </a:ln>
                <a:solidFill>
                  <a:srgbClr val="001A0C"/>
                </a:solidFill>
              </a:rPr>
              <a:t>We only get one planet .</a:t>
            </a:r>
          </a:p>
        </p:txBody>
      </p:sp>
      <p:sp>
        <p:nvSpPr>
          <p:cNvPr id="17" name="Правоъгълник 16"/>
          <p:cNvSpPr/>
          <p:nvPr/>
        </p:nvSpPr>
        <p:spPr>
          <a:xfrm>
            <a:off x="4188980" y="4571995"/>
            <a:ext cx="1872208" cy="1754326"/>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600" b="1" dirty="0" smtClean="0">
                <a:ln w="12700">
                  <a:solidFill>
                    <a:srgbClr val="FF0000"/>
                  </a:solidFill>
                  <a:prstDash val="solid"/>
                </a:ln>
                <a:solidFill>
                  <a:srgbClr val="FF0000"/>
                </a:solidFill>
                <a:effectLst>
                  <a:outerShdw blurRad="60007" dist="310007" dir="7680000" sy="30000" kx="1300200" algn="ctr" rotWithShape="0">
                    <a:prstClr val="black">
                      <a:alpha val="32000"/>
                    </a:prstClr>
                  </a:outerShdw>
                </a:effectLst>
                <a:latin typeface="Script MT Bold" pitchFamily="66" charset="0"/>
                <a:cs typeface="Vijaya" pitchFamily="34" charset="0"/>
              </a:rPr>
              <a:t>Every action matters!</a:t>
            </a:r>
            <a:endParaRPr lang="bg-BG" sz="3600" b="1" cap="none" dirty="0">
              <a:ln w="12700">
                <a:solidFill>
                  <a:srgbClr val="FF0000"/>
                </a:solidFill>
                <a:prstDash val="solid"/>
              </a:ln>
              <a:solidFill>
                <a:srgbClr val="FF0000"/>
              </a:solidFill>
              <a:effectLst>
                <a:outerShdw blurRad="60007" dist="310007" dir="7680000" sy="30000" kx="1300200" algn="ctr" rotWithShape="0">
                  <a:prstClr val="black">
                    <a:alpha val="32000"/>
                  </a:prstClr>
                </a:outerShdw>
              </a:effectLst>
              <a:cs typeface="Vijaya" pitchFamily="34" charset="0"/>
            </a:endParaRPr>
          </a:p>
        </p:txBody>
      </p:sp>
    </p:spTree>
    <p:extLst>
      <p:ext uri="{BB962C8B-B14F-4D97-AF65-F5344CB8AC3E}">
        <p14:creationId xmlns:p14="http://schemas.microsoft.com/office/powerpoint/2010/main" val="3109195739"/>
      </p:ext>
    </p:extLst>
  </p:cSld>
  <p:clrMapOvr>
    <a:masterClrMapping/>
  </p:clrMapOvr>
  <mc:AlternateContent xmlns:mc="http://schemas.openxmlformats.org/markup-compatibility/2006">
    <mc:Choice xmlns:p14="http://schemas.microsoft.com/office/powerpoint/2010/main" Requires="p14">
      <p:transition spd="slow" p14:dur="1200" advTm="7877">
        <p14:prism/>
      </p:transition>
    </mc:Choice>
    <mc:Fallback>
      <p:transition spd="slow" advTm="7877">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DG 7 Affordable and Clean Energ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20000" contrast="40000"/>
          </a:blip>
          <a:stretch>
            <a:fillRect/>
          </a:stretch>
        </p:blipFill>
        <p:spPr>
          <a:xfrm>
            <a:off x="0" y="620688"/>
            <a:ext cx="9144000" cy="5059954"/>
          </a:xfrm>
          <a:prstGeom prst="rect">
            <a:avLst/>
          </a:prstGeom>
        </p:spPr>
      </p:pic>
    </p:spTree>
    <p:extLst>
      <p:ext uri="{BB962C8B-B14F-4D97-AF65-F5344CB8AC3E}">
        <p14:creationId xmlns:p14="http://schemas.microsoft.com/office/powerpoint/2010/main" val="3685550105"/>
      </p:ext>
    </p:extLst>
  </p:cSld>
  <p:clrMapOvr>
    <a:masterClrMapping/>
  </p:clrMapOvr>
  <mc:AlternateContent xmlns:mc="http://schemas.openxmlformats.org/markup-compatibility/2006">
    <mc:Choice xmlns:p14="http://schemas.microsoft.com/office/powerpoint/2010/main" Requires="p14">
      <p:transition spd="slow" p14:dur="2000" advTm="120743"/>
    </mc:Choice>
    <mc:Fallback>
      <p:transition spd="slow" advTm="120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0" objId="2"/>
        <p14:stopEvt time="119773"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Правоъгълник 2"/>
          <p:cNvSpPr/>
          <p:nvPr/>
        </p:nvSpPr>
        <p:spPr>
          <a:xfrm>
            <a:off x="539553" y="404664"/>
            <a:ext cx="3312368" cy="769441"/>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r>
              <a:rPr lang="en-US" sz="4400" b="1" dirty="0" smtClean="0">
                <a:ln w="12700">
                  <a:solidFill>
                    <a:srgbClr val="FF0000"/>
                  </a:solidFill>
                  <a:prstDash val="solid"/>
                </a:ln>
                <a:solidFill>
                  <a:srgbClr val="FF0000"/>
                </a:solidFill>
                <a:effectLst>
                  <a:outerShdw blurRad="60007" dist="310007" dir="7680000" sy="30000" kx="1300200" algn="ctr" rotWithShape="0">
                    <a:prstClr val="black">
                      <a:alpha val="32000"/>
                    </a:prstClr>
                  </a:outerShdw>
                </a:effectLst>
                <a:latin typeface="Script MT Bold" pitchFamily="66" charset="0"/>
                <a:cs typeface="Vijaya" pitchFamily="34" charset="0"/>
              </a:rPr>
              <a:t>In addition…</a:t>
            </a:r>
            <a:endParaRPr lang="bg-BG" sz="4400" b="1" cap="none" dirty="0">
              <a:ln w="12700">
                <a:solidFill>
                  <a:srgbClr val="FF0000"/>
                </a:solidFill>
                <a:prstDash val="solid"/>
              </a:ln>
              <a:solidFill>
                <a:srgbClr val="FF0000"/>
              </a:solidFill>
              <a:effectLst>
                <a:outerShdw blurRad="60007" dist="310007" dir="7680000" sy="30000" kx="1300200" algn="ctr" rotWithShape="0">
                  <a:prstClr val="black">
                    <a:alpha val="32000"/>
                  </a:prstClr>
                </a:outerShdw>
              </a:effectLst>
              <a:cs typeface="Vijaya"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03" y="1052736"/>
            <a:ext cx="3954016" cy="2342754"/>
          </a:xfrm>
          <a:prstGeom prst="rect">
            <a:avLst/>
          </a:prstGeom>
          <a:ln>
            <a:noFill/>
          </a:ln>
          <a:effectLst>
            <a:softEdge rad="112500"/>
          </a:effectLst>
        </p:spPr>
      </p:pic>
      <p:sp>
        <p:nvSpPr>
          <p:cNvPr id="5" name="Rectangle 4">
            <a:hlinkClick r:id="rId4" action="ppaction://hlinksldjump"/>
          </p:cNvPr>
          <p:cNvSpPr/>
          <p:nvPr/>
        </p:nvSpPr>
        <p:spPr>
          <a:xfrm>
            <a:off x="529601" y="3395490"/>
            <a:ext cx="4425820" cy="338554"/>
          </a:xfrm>
          <a:prstGeom prst="rect">
            <a:avLst/>
          </a:prstGeom>
        </p:spPr>
        <p:txBody>
          <a:bodyPr wrap="square">
            <a:spAutoFit/>
          </a:bodyPr>
          <a:lstStyle/>
          <a:p>
            <a:r>
              <a:rPr lang="en-US" sz="1600" b="1" dirty="0">
                <a:hlinkClick r:id="rId5"/>
              </a:rPr>
              <a:t>https://www.youtube.com/watch?v=_kocZ-j-o3I</a:t>
            </a:r>
            <a:endParaRPr lang="bg-BG" sz="1600" b="1" dirty="0"/>
          </a:p>
        </p:txBody>
      </p:sp>
      <p:sp>
        <p:nvSpPr>
          <p:cNvPr id="6" name="Rectangle 5">
            <a:hlinkClick r:id="rId4" action="ppaction://hlinksldjump"/>
          </p:cNvPr>
          <p:cNvSpPr/>
          <p:nvPr/>
        </p:nvSpPr>
        <p:spPr>
          <a:xfrm>
            <a:off x="524237" y="5805264"/>
            <a:ext cx="4373626" cy="584775"/>
          </a:xfrm>
          <a:prstGeom prst="rect">
            <a:avLst/>
          </a:prstGeom>
        </p:spPr>
        <p:txBody>
          <a:bodyPr wrap="square">
            <a:spAutoFit/>
          </a:bodyPr>
          <a:lstStyle/>
          <a:p>
            <a:r>
              <a:rPr lang="en-US" sz="1600" b="1" dirty="0">
                <a:hlinkClick r:id="rId6"/>
              </a:rPr>
              <a:t>https://www.mozaweb.com/bg/Search/global?search=renewable+energy&amp;lexikontypeid=7</a:t>
            </a:r>
            <a:endParaRPr lang="bg-BG" sz="1600" b="1" dirty="0"/>
          </a:p>
        </p:txBody>
      </p:sp>
      <p:sp>
        <p:nvSpPr>
          <p:cNvPr id="7" name="Rectangle 6"/>
          <p:cNvSpPr/>
          <p:nvPr/>
        </p:nvSpPr>
        <p:spPr>
          <a:xfrm>
            <a:off x="4935383" y="3395489"/>
            <a:ext cx="3678161" cy="338554"/>
          </a:xfrm>
          <a:prstGeom prst="rect">
            <a:avLst/>
          </a:prstGeom>
        </p:spPr>
        <p:txBody>
          <a:bodyPr wrap="square">
            <a:spAutoFit/>
          </a:bodyPr>
          <a:lstStyle/>
          <a:p>
            <a:r>
              <a:rPr lang="en-US" sz="1600" b="1" dirty="0">
                <a:hlinkClick r:id="rId7"/>
              </a:rPr>
              <a:t>https://climatekids.nasa.gov/power-up/</a:t>
            </a:r>
            <a:endParaRPr lang="bg-BG" sz="1600" b="1"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7862" y="1052736"/>
            <a:ext cx="3706583" cy="2342753"/>
          </a:xfrm>
          <a:prstGeom prst="rect">
            <a:avLst/>
          </a:prstGeom>
          <a:ln>
            <a:noFill/>
          </a:ln>
          <a:effectLst>
            <a:softEdge rad="112500"/>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7392" y="3734044"/>
            <a:ext cx="3781545" cy="2071220"/>
          </a:xfrm>
          <a:prstGeom prst="rect">
            <a:avLst/>
          </a:prstGeom>
          <a:ln>
            <a:noFill/>
          </a:ln>
          <a:effectLst>
            <a:softEdge rad="112500"/>
          </a:effectLst>
        </p:spPr>
      </p:pic>
      <p:pic>
        <p:nvPicPr>
          <p:cNvPr id="10"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667" t="14675" r="16056"/>
          <a:stretch/>
        </p:blipFill>
        <p:spPr bwMode="auto">
          <a:xfrm>
            <a:off x="5298299" y="3783957"/>
            <a:ext cx="2952328" cy="20213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964520" y="5805264"/>
            <a:ext cx="3649024" cy="584775"/>
          </a:xfrm>
          <a:prstGeom prst="rect">
            <a:avLst/>
          </a:prstGeom>
        </p:spPr>
        <p:txBody>
          <a:bodyPr wrap="square">
            <a:spAutoFit/>
          </a:bodyPr>
          <a:lstStyle/>
          <a:p>
            <a:r>
              <a:rPr lang="en-US" sz="1600" b="1" dirty="0">
                <a:solidFill>
                  <a:srgbClr val="00B050"/>
                </a:solidFill>
                <a:hlinkClick r:id="rId11"/>
              </a:rPr>
              <a:t>https://www.youtube.com/watch?v=1-g73ty9v04</a:t>
            </a:r>
            <a:endParaRPr lang="bg-BG" sz="1600" b="1" dirty="0">
              <a:solidFill>
                <a:srgbClr val="00B050"/>
              </a:solidFill>
            </a:endParaRPr>
          </a:p>
        </p:txBody>
      </p:sp>
    </p:spTree>
    <p:extLst>
      <p:ext uri="{BB962C8B-B14F-4D97-AF65-F5344CB8AC3E}">
        <p14:creationId xmlns:p14="http://schemas.microsoft.com/office/powerpoint/2010/main" val="2550964397"/>
      </p:ext>
    </p:extLst>
  </p:cSld>
  <p:clrMapOvr>
    <a:masterClrMapping/>
  </p:clrMapOvr>
  <mc:AlternateContent xmlns:mc="http://schemas.openxmlformats.org/markup-compatibility/2006">
    <mc:Choice xmlns:p14="http://schemas.microsoft.com/office/powerpoint/2010/main" Requires="p14">
      <p:transition spd="slow" p14:dur="3400" advTm="3611">
        <p14:reveal/>
      </p:transition>
    </mc:Choice>
    <mc:Fallback>
      <p:transition spd="slow" advTm="3611">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0000"/>
                    </a14:imgEffect>
                  </a14:imgLayer>
                </a14:imgProps>
              </a:ext>
            </a:extLst>
          </a:blip>
          <a:srcRect/>
          <a:stretch>
            <a:fillRect t="-5000" b="-5000"/>
          </a:stretch>
        </a:blipFill>
        <a:effectLst/>
      </p:bgPr>
    </p:bg>
    <p:spTree>
      <p:nvGrpSpPr>
        <p:cNvPr id="1" name=""/>
        <p:cNvGrpSpPr/>
        <p:nvPr/>
      </p:nvGrpSpPr>
      <p:grpSpPr>
        <a:xfrm>
          <a:off x="0" y="0"/>
          <a:ext cx="0" cy="0"/>
          <a:chOff x="0" y="0"/>
          <a:chExt cx="0" cy="0"/>
        </a:xfrm>
      </p:grpSpPr>
      <p:sp>
        <p:nvSpPr>
          <p:cNvPr id="2" name="Текстово поле 1"/>
          <p:cNvSpPr txBox="1"/>
          <p:nvPr/>
        </p:nvSpPr>
        <p:spPr>
          <a:xfrm>
            <a:off x="0" y="5042118"/>
            <a:ext cx="9144000" cy="1815882"/>
          </a:xfrm>
          <a:prstGeom prst="rect">
            <a:avLst/>
          </a:prstGeom>
          <a:noFill/>
        </p:spPr>
        <p:txBody>
          <a:bodyPr wrap="square" rtlCol="0">
            <a:spAutoFit/>
          </a:bodyPr>
          <a:lstStyle/>
          <a:p>
            <a:pPr algn="ctr"/>
            <a:r>
              <a:rPr lang="en-US" sz="2800" b="1" dirty="0" smtClean="0">
                <a:latin typeface="Vijaya" pitchFamily="34" charset="0"/>
                <a:cs typeface="Vijaya" pitchFamily="34" charset="0"/>
              </a:rPr>
              <a:t>Sustainable energy is an opportunity to transform lives, economies and the planet. Investing in solar, wind and thermal power, improving energy productivity, and ensuring energy for all is vital if we are to achieve SDG 7 by 2030.</a:t>
            </a:r>
            <a:endParaRPr lang="en-US" sz="2800" b="1" dirty="0">
              <a:latin typeface="Vijaya" pitchFamily="34" charset="0"/>
              <a:cs typeface="Vijaya" pitchFamily="34" charset="0"/>
            </a:endParaRPr>
          </a:p>
        </p:txBody>
      </p:sp>
    </p:spTree>
    <p:custDataLst>
      <p:tags r:id="rId1"/>
    </p:custDataLst>
    <p:extLst>
      <p:ext uri="{BB962C8B-B14F-4D97-AF65-F5344CB8AC3E}">
        <p14:creationId xmlns:p14="http://schemas.microsoft.com/office/powerpoint/2010/main" val="3793925178"/>
      </p:ext>
    </p:extLst>
  </p:cSld>
  <p:clrMapOvr>
    <a:masterClrMapping/>
  </p:clrMapOvr>
  <mc:AlternateContent xmlns:mc="http://schemas.openxmlformats.org/markup-compatibility/2006">
    <mc:Choice xmlns:p14="http://schemas.microsoft.com/office/powerpoint/2010/main" Requires="p14">
      <p:transition spd="slow" p14:dur="800" advTm="7568">
        <p:circle/>
      </p:transition>
    </mc:Choice>
    <mc:Fallback>
      <p:transition spd="slow" advTm="756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1.7|1.3|1.3|1.4|1.3|1.3|1.3"/>
</p:tagLst>
</file>

<file path=ppt/tags/tag2.xml><?xml version="1.0" encoding="utf-8"?>
<p:tagLst xmlns:a="http://schemas.openxmlformats.org/drawingml/2006/main" xmlns:r="http://schemas.openxmlformats.org/officeDocument/2006/relationships" xmlns:p="http://schemas.openxmlformats.org/presentationml/2006/main">
  <p:tag name="TIMING" val="|0.7|3.1|3|3|3.1|2.9|3.1|3|3.2|2.8"/>
</p:tagLst>
</file>

<file path=ppt/tags/tag3.xml><?xml version="1.0" encoding="utf-8"?>
<p:tagLst xmlns:a="http://schemas.openxmlformats.org/drawingml/2006/main" xmlns:r="http://schemas.openxmlformats.org/officeDocument/2006/relationships" xmlns:p="http://schemas.openxmlformats.org/presentationml/2006/main">
  <p:tag name="TIMING" val="|0.6|1.4|1.3"/>
</p:tagLst>
</file>

<file path=ppt/tags/tag4.xml><?xml version="1.0" encoding="utf-8"?>
<p:tagLst xmlns:a="http://schemas.openxmlformats.org/drawingml/2006/main" xmlns:r="http://schemas.openxmlformats.org/officeDocument/2006/relationships" xmlns:p="http://schemas.openxmlformats.org/presentationml/2006/main">
  <p:tag name="TIMING" val="|1|2.9|3.1|3.1|3|3.1|3.2|2.9"/>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тема">
  <a:themeElements>
    <a:clrScheme name="О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TotalTime>
  <Words>498</Words>
  <Application>Microsoft Office PowerPoint</Application>
  <PresentationFormat>Презентация на цял екран (4:3)</PresentationFormat>
  <Paragraphs>68</Paragraphs>
  <Slides>9</Slides>
  <Notes>0</Notes>
  <HiddenSlides>0</HiddenSlides>
  <MMClips>1</MMClips>
  <ScaleCrop>false</ScaleCrop>
  <HeadingPairs>
    <vt:vector size="4" baseType="variant">
      <vt:variant>
        <vt:lpstr>Тема</vt:lpstr>
      </vt:variant>
      <vt:variant>
        <vt:i4>1</vt:i4>
      </vt:variant>
      <vt:variant>
        <vt:lpstr>Заглавия на слайдовете</vt:lpstr>
      </vt:variant>
      <vt:variant>
        <vt:i4>9</vt:i4>
      </vt:variant>
    </vt:vector>
  </HeadingPairs>
  <TitlesOfParts>
    <vt:vector size="10" baseType="lpstr">
      <vt:lpstr>Office тема</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PowerPoint</dc:title>
  <dc:creator>Windows User</dc:creator>
  <cp:lastModifiedBy>Windows User</cp:lastModifiedBy>
  <cp:revision>25</cp:revision>
  <dcterms:created xsi:type="dcterms:W3CDTF">2020-02-07T13:17:25Z</dcterms:created>
  <dcterms:modified xsi:type="dcterms:W3CDTF">2020-02-07T18:23:05Z</dcterms:modified>
</cp:coreProperties>
</file>