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Caveat"/>
      <p:regular r:id="rId22"/>
      <p:bold r:id="rId23"/>
    </p:embeddedFont>
    <p:embeddedFont>
      <p:font typeface="Average"/>
      <p:regular r:id="rId24"/>
    </p:embeddedFont>
    <p:embeddedFont>
      <p:font typeface="MedievalSharp"/>
      <p:regular r:id="rId25"/>
    </p:embeddedFont>
    <p:embeddedFont>
      <p:font typeface="Oswald"/>
      <p:regular r:id="rId26"/>
      <p:bold r:id="rId27"/>
    </p:embeddedFont>
    <p:embeddedFont>
      <p:font typeface="Comfortaa"/>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aveat-regular.fntdata"/><Relationship Id="rId21" Type="http://schemas.openxmlformats.org/officeDocument/2006/relationships/slide" Target="slides/slide16.xml"/><Relationship Id="rId24" Type="http://schemas.openxmlformats.org/officeDocument/2006/relationships/font" Target="fonts/Average-regular.fntdata"/><Relationship Id="rId23"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regular.fntdata"/><Relationship Id="rId25" Type="http://schemas.openxmlformats.org/officeDocument/2006/relationships/font" Target="fonts/MedievalSharp-regular.fntdata"/><Relationship Id="rId28" Type="http://schemas.openxmlformats.org/officeDocument/2006/relationships/font" Target="fonts/Comfortaa-regular.fntdata"/><Relationship Id="rId27"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mfortaa-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3599d291fbc59c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3599d291fbc59c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55f8d9f93c4c6da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5f8d9f93c4c6da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3599d291fbc59cc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3599d291fbc59cc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6d2685e4eb764dd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6d2685e4eb764d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a6fb4c38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a6fb4c38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a6fb4c384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a6fb4c384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a6fb4c384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a6fb4c384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007b2ab690bf6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007b2ab690bf6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a23b377df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a23b377df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a23b377df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a23b377df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23b377df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a23b377df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23b377df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23b377df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a23b377df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a23b377df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ee3aafa1183d0b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ee3aafa1183d0b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73cf17834461c4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3cf17834461c4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2.jpg"/><Relationship Id="rId5"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fingo.fi/ajankohtaista/uutiset/aarimmainen-koyhyys-vahenee-mutta-koyhyys-ei" TargetMode="External"/><Relationship Id="rId4" Type="http://schemas.openxmlformats.org/officeDocument/2006/relationships/hyperlink" Target="https://www.youtube.com/watch?v=A2O1HU6FMfk" TargetMode="External"/><Relationship Id="rId9" Type="http://schemas.openxmlformats.org/officeDocument/2006/relationships/hyperlink" Target="https://www.youtube.com/watch?v=U5qig9HIJ7k" TargetMode="External"/><Relationship Id="rId5" Type="http://schemas.openxmlformats.org/officeDocument/2006/relationships/hyperlink" Target="https://www.youtube.com/watch?v=gmeuXD2qze0" TargetMode="External"/><Relationship Id="rId6" Type="http://schemas.openxmlformats.org/officeDocument/2006/relationships/hyperlink" Target="https://www.youtube.com/watch?v=rmF7uJaf1ho" TargetMode="External"/><Relationship Id="rId7" Type="http://schemas.openxmlformats.org/officeDocument/2006/relationships/hyperlink" Target="https://www.youtube.com/watch?v=rAsZNditf-A" TargetMode="External"/><Relationship Id="rId8" Type="http://schemas.openxmlformats.org/officeDocument/2006/relationships/hyperlink" Target="https://www.youtube.com/watch?v=Yte9KxQXNr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hyperlink" Target="https://www.oph.fi/fi/oppimateriaali/miina-ja-ville-opettajan-oppaita/miina-ville-ja-oikeudenmukaisuus-15" TargetMode="External"/><Relationship Id="rId5" Type="http://schemas.openxmlformats.org/officeDocument/2006/relationships/hyperlink" Target="http://www.eapn.fi/koyhyys/mita-on-koyhyys/" TargetMode="External"/><Relationship Id="rId6" Type="http://schemas.openxmlformats.org/officeDocument/2006/relationships/hyperlink" Target="https://www.oph.fi/fi/oppimateriaali/miina-ja-ville-opettajan-oppaita/miina-ville-ja-oikeudenmukaisuus-1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jpg"/><Relationship Id="rId5" Type="http://schemas.openxmlformats.org/officeDocument/2006/relationships/hyperlink" Target="https://www.numbeo.com/cost-of-living/prices_by_country.jsp?itemId=6" TargetMode="External"/><Relationship Id="rId6" Type="http://schemas.openxmlformats.org/officeDocument/2006/relationships/hyperlink" Target="https://www.numbeo.com/cost-of-living/prices_by_country.jsp?itemId=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maailma.net/uutiset/maailmanpankki-aarimmainen-koyhyys-laskenut-ennatysalhaiseksi-koyhyyden-poistamine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i"/>
              <a:t>No poverty</a:t>
            </a:r>
            <a:endParaRPr/>
          </a:p>
        </p:txBody>
      </p:sp>
      <p:sp>
        <p:nvSpPr>
          <p:cNvPr id="55" name="Google Shape;55;p13"/>
          <p:cNvSpPr txBox="1"/>
          <p:nvPr>
            <p:ph idx="1" type="subTitle"/>
          </p:nvPr>
        </p:nvSpPr>
        <p:spPr>
          <a:xfrm>
            <a:off x="2720100" y="799800"/>
            <a:ext cx="4626600" cy="354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Agenda 2030 goal 1</a:t>
            </a:r>
            <a:endParaRPr/>
          </a:p>
        </p:txBody>
      </p:sp>
      <p:pic>
        <p:nvPicPr>
          <p:cNvPr id="56" name="Google Shape;56;p13"/>
          <p:cNvPicPr preferRelativeResize="0"/>
          <p:nvPr/>
        </p:nvPicPr>
        <p:blipFill>
          <a:blip r:embed="rId3">
            <a:alphaModFix/>
          </a:blip>
          <a:stretch>
            <a:fillRect/>
          </a:stretch>
        </p:blipFill>
        <p:spPr>
          <a:xfrm>
            <a:off x="311700" y="4256981"/>
            <a:ext cx="1853712" cy="523875"/>
          </a:xfrm>
          <a:prstGeom prst="rect">
            <a:avLst/>
          </a:prstGeom>
          <a:noFill/>
          <a:ln>
            <a:noFill/>
          </a:ln>
        </p:spPr>
      </p:pic>
      <p:pic>
        <p:nvPicPr>
          <p:cNvPr id="57" name="Google Shape;57;p13"/>
          <p:cNvPicPr preferRelativeResize="0"/>
          <p:nvPr/>
        </p:nvPicPr>
        <p:blipFill>
          <a:blip r:embed="rId4">
            <a:alphaModFix/>
          </a:blip>
          <a:stretch>
            <a:fillRect/>
          </a:stretch>
        </p:blipFill>
        <p:spPr>
          <a:xfrm>
            <a:off x="7088365" y="3045466"/>
            <a:ext cx="1969500" cy="1969500"/>
          </a:xfrm>
          <a:prstGeom prst="rect">
            <a:avLst/>
          </a:prstGeom>
          <a:noFill/>
          <a:ln>
            <a:noFill/>
          </a:ln>
        </p:spPr>
      </p:pic>
      <p:pic>
        <p:nvPicPr>
          <p:cNvPr id="58" name="Google Shape;58;p13"/>
          <p:cNvPicPr preferRelativeResize="0"/>
          <p:nvPr/>
        </p:nvPicPr>
        <p:blipFill>
          <a:blip r:embed="rId5">
            <a:alphaModFix/>
          </a:blip>
          <a:stretch>
            <a:fillRect/>
          </a:stretch>
        </p:blipFill>
        <p:spPr>
          <a:xfrm>
            <a:off x="146298" y="120302"/>
            <a:ext cx="2573800" cy="2573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229675" y="302345"/>
            <a:ext cx="8520600" cy="121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i"/>
              <a:t>Poverty includes hunger, malnutrition in education, and lack of health care.</a:t>
            </a:r>
            <a:endParaRPr/>
          </a:p>
        </p:txBody>
      </p:sp>
      <p:pic>
        <p:nvPicPr>
          <p:cNvPr id="133" name="Google Shape;133;p22"/>
          <p:cNvPicPr preferRelativeResize="0"/>
          <p:nvPr/>
        </p:nvPicPr>
        <p:blipFill>
          <a:blip r:embed="rId3">
            <a:alphaModFix/>
          </a:blip>
          <a:stretch>
            <a:fillRect/>
          </a:stretch>
        </p:blipFill>
        <p:spPr>
          <a:xfrm>
            <a:off x="152400" y="2171150"/>
            <a:ext cx="4419599" cy="2723575"/>
          </a:xfrm>
          <a:prstGeom prst="rect">
            <a:avLst/>
          </a:prstGeom>
          <a:noFill/>
          <a:ln>
            <a:noFill/>
          </a:ln>
        </p:spPr>
      </p:pic>
      <p:pic>
        <p:nvPicPr>
          <p:cNvPr id="134" name="Google Shape;134;p22"/>
          <p:cNvPicPr preferRelativeResize="0"/>
          <p:nvPr/>
        </p:nvPicPr>
        <p:blipFill>
          <a:blip r:embed="rId4">
            <a:alphaModFix/>
          </a:blip>
          <a:stretch>
            <a:fillRect/>
          </a:stretch>
        </p:blipFill>
        <p:spPr>
          <a:xfrm>
            <a:off x="4691575" y="2171150"/>
            <a:ext cx="4267200" cy="2723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92944" y="26408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i"/>
              <a:t>Half of the people still live in poverty.</a:t>
            </a:r>
            <a:endParaRPr/>
          </a:p>
        </p:txBody>
      </p:sp>
      <p:pic>
        <p:nvPicPr>
          <p:cNvPr id="140" name="Google Shape;140;p23"/>
          <p:cNvPicPr preferRelativeResize="0"/>
          <p:nvPr/>
        </p:nvPicPr>
        <p:blipFill>
          <a:blip r:embed="rId3">
            <a:alphaModFix/>
          </a:blip>
          <a:stretch>
            <a:fillRect/>
          </a:stretch>
        </p:blipFill>
        <p:spPr>
          <a:xfrm>
            <a:off x="1864709" y="1263749"/>
            <a:ext cx="4977096" cy="37328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329707"/>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i"/>
              <a:t>21% of the poor live on about 1€ a day.</a:t>
            </a:r>
            <a:endParaRPr/>
          </a:p>
        </p:txBody>
      </p:sp>
      <p:pic>
        <p:nvPicPr>
          <p:cNvPr id="146" name="Google Shape;146;p24"/>
          <p:cNvPicPr preferRelativeResize="0"/>
          <p:nvPr/>
        </p:nvPicPr>
        <p:blipFill>
          <a:blip r:embed="rId3">
            <a:alphaModFix/>
          </a:blip>
          <a:stretch>
            <a:fillRect/>
          </a:stretch>
        </p:blipFill>
        <p:spPr>
          <a:xfrm>
            <a:off x="524285" y="1805170"/>
            <a:ext cx="2857500" cy="2819400"/>
          </a:xfrm>
          <a:prstGeom prst="rect">
            <a:avLst/>
          </a:prstGeom>
          <a:noFill/>
          <a:ln>
            <a:noFill/>
          </a:ln>
        </p:spPr>
      </p:pic>
      <p:pic>
        <p:nvPicPr>
          <p:cNvPr id="147" name="Google Shape;147;p24"/>
          <p:cNvPicPr preferRelativeResize="0"/>
          <p:nvPr/>
        </p:nvPicPr>
        <p:blipFill>
          <a:blip r:embed="rId4">
            <a:alphaModFix/>
          </a:blip>
          <a:stretch>
            <a:fillRect/>
          </a:stretch>
        </p:blipFill>
        <p:spPr>
          <a:xfrm>
            <a:off x="3507569" y="1374465"/>
            <a:ext cx="5457417" cy="32501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10806518" y="1729961"/>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p25"/>
          <p:cNvSpPr txBox="1"/>
          <p:nvPr>
            <p:ph type="title"/>
          </p:nvPr>
        </p:nvSpPr>
        <p:spPr>
          <a:xfrm>
            <a:off x="131226" y="219599"/>
            <a:ext cx="8520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i"/>
              <a:t>E</a:t>
            </a:r>
            <a:r>
              <a:rPr lang="fi"/>
              <a:t>xtreme poverty has fallen by about 800 million since 1999</a:t>
            </a:r>
            <a:endParaRPr/>
          </a:p>
        </p:txBody>
      </p:sp>
      <p:pic>
        <p:nvPicPr>
          <p:cNvPr id="154" name="Google Shape;154;p25"/>
          <p:cNvPicPr preferRelativeResize="0"/>
          <p:nvPr/>
        </p:nvPicPr>
        <p:blipFill>
          <a:blip r:embed="rId3">
            <a:alphaModFix/>
          </a:blip>
          <a:stretch>
            <a:fillRect/>
          </a:stretch>
        </p:blipFill>
        <p:spPr>
          <a:xfrm>
            <a:off x="152400" y="1213800"/>
            <a:ext cx="7236076" cy="3777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205575" y="3538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i"/>
              <a:t>Sources</a:t>
            </a:r>
            <a:endParaRPr/>
          </a:p>
        </p:txBody>
      </p:sp>
      <p:sp>
        <p:nvSpPr>
          <p:cNvPr id="160" name="Google Shape;160;p26"/>
          <p:cNvSpPr txBox="1"/>
          <p:nvPr/>
        </p:nvSpPr>
        <p:spPr>
          <a:xfrm>
            <a:off x="914400" y="2143663"/>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269250" y="38917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i"/>
              <a:t>Links</a:t>
            </a:r>
            <a:endParaRPr/>
          </a:p>
        </p:txBody>
      </p:sp>
      <p:sp>
        <p:nvSpPr>
          <p:cNvPr id="166" name="Google Shape;166;p27"/>
          <p:cNvSpPr txBox="1"/>
          <p:nvPr/>
        </p:nvSpPr>
        <p:spPr>
          <a:xfrm>
            <a:off x="436643" y="1017842"/>
            <a:ext cx="8270700" cy="35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u="sng">
                <a:solidFill>
                  <a:schemeClr val="hlink"/>
                </a:solidFill>
                <a:hlinkClick r:id="rId3"/>
              </a:rPr>
              <a:t>https://www.fingo.fi/ajankohtaista/uutiset/aarimmainen-koyhyys-vahenee-mutta-koyhyys-ei</a:t>
            </a:r>
            <a:endParaRPr/>
          </a:p>
          <a:p>
            <a:pPr indent="0" lvl="0" marL="0" rtl="0" algn="l">
              <a:spcBef>
                <a:spcPts val="0"/>
              </a:spcBef>
              <a:spcAft>
                <a:spcPts val="0"/>
              </a:spcAft>
              <a:buNone/>
            </a:pPr>
            <a:r>
              <a:t/>
            </a:r>
            <a:endParaRPr/>
          </a:p>
          <a:p>
            <a:pPr indent="0" lvl="0" marL="0" rtl="0" algn="l">
              <a:spcBef>
                <a:spcPts val="0"/>
              </a:spcBef>
              <a:spcAft>
                <a:spcPts val="0"/>
              </a:spcAft>
              <a:buNone/>
            </a:pPr>
            <a:r>
              <a:rPr lang="fi" u="sng">
                <a:solidFill>
                  <a:schemeClr val="hlink"/>
                </a:solidFill>
                <a:hlinkClick r:id="rId4"/>
              </a:rPr>
              <a:t>https://www.youtube.com/watch?v=A2O1HU6FMfk</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fi" sz="1100" u="sng">
                <a:solidFill>
                  <a:srgbClr val="1155CC"/>
                </a:solidFill>
                <a:highlight>
                  <a:srgbClr val="FFFFFF"/>
                </a:highlight>
                <a:hlinkClick r:id="rId5">
                  <a:extLst>
                    <a:ext uri="{A12FA001-AC4F-418D-AE19-62706E023703}">
                      <ahyp:hlinkClr val="tx"/>
                    </a:ext>
                  </a:extLst>
                </a:hlinkClick>
              </a:rPr>
              <a:t>https://www.youtube.com/watch?v=gmeuXD2qze0</a:t>
            </a:r>
            <a:endParaRPr sz="1100" u="sng">
              <a:solidFill>
                <a:srgbClr val="1155CC"/>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fi" sz="1100">
                <a:solidFill>
                  <a:srgbClr val="222222"/>
                </a:solidFill>
                <a:highlight>
                  <a:srgbClr val="FFFFFF"/>
                </a:highlight>
              </a:rPr>
              <a:t> </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fi" sz="1100" u="sng">
                <a:solidFill>
                  <a:srgbClr val="1155CC"/>
                </a:solidFill>
                <a:highlight>
                  <a:srgbClr val="FFFFFF"/>
                </a:highlight>
                <a:hlinkClick r:id="rId6">
                  <a:extLst>
                    <a:ext uri="{A12FA001-AC4F-418D-AE19-62706E023703}">
                      <ahyp:hlinkClr val="tx"/>
                    </a:ext>
                  </a:extLst>
                </a:hlinkClick>
              </a:rPr>
              <a:t>https://www.youtube.com/watch?v=rmF7uJaf1ho</a:t>
            </a:r>
            <a:endParaRPr sz="1100" u="sng">
              <a:solidFill>
                <a:srgbClr val="1155CC"/>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fi" sz="1100">
                <a:solidFill>
                  <a:srgbClr val="222222"/>
                </a:solidFill>
                <a:highlight>
                  <a:srgbClr val="FFFFFF"/>
                </a:highlight>
              </a:rPr>
              <a:t> </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fi" sz="1100" u="sng">
                <a:solidFill>
                  <a:srgbClr val="1155CC"/>
                </a:solidFill>
                <a:highlight>
                  <a:srgbClr val="FFFFFF"/>
                </a:highlight>
                <a:hlinkClick r:id="rId7">
                  <a:extLst>
                    <a:ext uri="{A12FA001-AC4F-418D-AE19-62706E023703}">
                      <ahyp:hlinkClr val="tx"/>
                    </a:ext>
                  </a:extLst>
                </a:hlinkClick>
              </a:rPr>
              <a:t>https://www.youtube.com/watch?v=rAsZNditf-A</a:t>
            </a:r>
            <a:endParaRPr sz="1100" u="sng">
              <a:solidFill>
                <a:srgbClr val="1155CC"/>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fi" sz="1100">
                <a:solidFill>
                  <a:srgbClr val="222222"/>
                </a:solidFill>
                <a:highlight>
                  <a:srgbClr val="FFFFFF"/>
                </a:highlight>
              </a:rPr>
              <a:t> </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fi" sz="1100" u="sng">
                <a:solidFill>
                  <a:srgbClr val="1155CC"/>
                </a:solidFill>
                <a:highlight>
                  <a:srgbClr val="FFFFFF"/>
                </a:highlight>
                <a:hlinkClick r:id="rId8">
                  <a:extLst>
                    <a:ext uri="{A12FA001-AC4F-418D-AE19-62706E023703}">
                      <ahyp:hlinkClr val="tx"/>
                    </a:ext>
                  </a:extLst>
                </a:hlinkClick>
              </a:rPr>
              <a:t>https://www.youtube.com/watch?v=Yte9KxQXNr0</a:t>
            </a:r>
            <a:endParaRPr sz="1100" u="sng">
              <a:solidFill>
                <a:srgbClr val="1155CC"/>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fi" sz="1100">
                <a:solidFill>
                  <a:srgbClr val="222222"/>
                </a:solidFill>
                <a:highlight>
                  <a:srgbClr val="FFFFFF"/>
                </a:highlight>
              </a:rPr>
              <a:t> </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fi" sz="1100" u="sng">
                <a:solidFill>
                  <a:srgbClr val="1155CC"/>
                </a:solidFill>
                <a:highlight>
                  <a:srgbClr val="FFFFFF"/>
                </a:highlight>
                <a:hlinkClick r:id="rId9">
                  <a:extLst>
                    <a:ext uri="{A12FA001-AC4F-418D-AE19-62706E023703}">
                      <ahyp:hlinkClr val="tx"/>
                    </a:ext>
                  </a:extLst>
                </a:hlinkClick>
              </a:rPr>
              <a:t>https://www.youtube.com/watch?v=U5qig9HIJ7k</a:t>
            </a:r>
            <a:endParaRPr sz="1100" u="sng">
              <a:solidFill>
                <a:srgbClr val="1155CC"/>
              </a:solidFill>
              <a:highlight>
                <a:srgbClr val="FFFFFF"/>
              </a:highlight>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202322" y="2"/>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i"/>
              <a:t>Made by:</a:t>
            </a:r>
            <a:endParaRPr/>
          </a:p>
        </p:txBody>
      </p:sp>
      <p:sp>
        <p:nvSpPr>
          <p:cNvPr id="172" name="Google Shape;172;p28"/>
          <p:cNvSpPr txBox="1"/>
          <p:nvPr/>
        </p:nvSpPr>
        <p:spPr>
          <a:xfrm flipH="1" rot="127">
            <a:off x="1625523" y="1790266"/>
            <a:ext cx="8147400" cy="8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sz="3900"/>
              <a:t>Nur </a:t>
            </a:r>
            <a:r>
              <a:rPr lang="fi" sz="3900"/>
              <a:t>Sherifi &amp; Darin Latif</a:t>
            </a:r>
            <a:endParaRPr sz="3900"/>
          </a:p>
        </p:txBody>
      </p:sp>
      <p:sp>
        <p:nvSpPr>
          <p:cNvPr id="173" name="Google Shape;173;p28"/>
          <p:cNvSpPr txBox="1"/>
          <p:nvPr/>
        </p:nvSpPr>
        <p:spPr>
          <a:xfrm>
            <a:off x="2817006" y="3428846"/>
            <a:ext cx="35100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sz="2800"/>
              <a:t>Oulun normaalikoulu</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377301" y="441582"/>
            <a:ext cx="4260325" cy="4260325"/>
          </a:xfrm>
          <a:prstGeom prst="rect">
            <a:avLst/>
          </a:prstGeom>
          <a:noFill/>
          <a:ln>
            <a:noFill/>
          </a:ln>
        </p:spPr>
      </p:pic>
      <p:sp>
        <p:nvSpPr>
          <p:cNvPr id="64" name="Google Shape;64;p14"/>
          <p:cNvSpPr txBox="1"/>
          <p:nvPr>
            <p:ph type="title"/>
          </p:nvPr>
        </p:nvSpPr>
        <p:spPr>
          <a:xfrm>
            <a:off x="5086075" y="1601450"/>
            <a:ext cx="3280800" cy="15870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fi" sz="8800"/>
              <a:t>Facts</a:t>
            </a:r>
            <a:endParaRPr sz="8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latin typeface="Comfortaa"/>
                <a:ea typeface="Comfortaa"/>
                <a:cs typeface="Comfortaa"/>
                <a:sym typeface="Comfortaa"/>
              </a:rPr>
              <a:t>What is poverty? (Hanna and Tiia)</a:t>
            </a:r>
            <a:endParaRPr>
              <a:latin typeface="Comfortaa"/>
              <a:ea typeface="Comfortaa"/>
              <a:cs typeface="Comfortaa"/>
              <a:sym typeface="Comfortaa"/>
            </a:endParaRPr>
          </a:p>
        </p:txBody>
      </p:sp>
      <p:sp>
        <p:nvSpPr>
          <p:cNvPr id="70" name="Google Shape;70;p15"/>
          <p:cNvSpPr txBox="1"/>
          <p:nvPr>
            <p:ph idx="1" type="body"/>
          </p:nvPr>
        </p:nvSpPr>
        <p:spPr>
          <a:xfrm>
            <a:off x="74350" y="1639605"/>
            <a:ext cx="4413300" cy="2773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fi">
                <a:solidFill>
                  <a:srgbClr val="00FF00"/>
                </a:solidFill>
                <a:latin typeface="Comfortaa"/>
                <a:ea typeface="Comfortaa"/>
                <a:cs typeface="Comfortaa"/>
                <a:sym typeface="Comfortaa"/>
              </a:rPr>
              <a:t>Absolute or extreme poverty</a:t>
            </a:r>
            <a:r>
              <a:rPr lang="fi">
                <a:solidFill>
                  <a:srgbClr val="6AA84F"/>
                </a:solidFill>
                <a:latin typeface="Comfortaa"/>
                <a:ea typeface="Comfortaa"/>
                <a:cs typeface="Comfortaa"/>
                <a:sym typeface="Comfortaa"/>
              </a:rPr>
              <a:t> </a:t>
            </a:r>
            <a:r>
              <a:rPr lang="fi">
                <a:solidFill>
                  <a:srgbClr val="FFFFFF"/>
                </a:solidFill>
                <a:latin typeface="Comfortaa"/>
                <a:ea typeface="Comfortaa"/>
                <a:cs typeface="Comfortaa"/>
                <a:sym typeface="Comfortaa"/>
              </a:rPr>
              <a:t>refers to a state where the minimum conditions for food, clothing and housing are not met. According to the World Bank definition, absolute poverty means living on less than $ 1.90 a day. Absolute poverty is most common in developing countries.</a:t>
            </a:r>
            <a:endParaRPr>
              <a:solidFill>
                <a:srgbClr val="FFFFFF"/>
              </a:solidFill>
              <a:latin typeface="Comfortaa"/>
              <a:ea typeface="Comfortaa"/>
              <a:cs typeface="Comfortaa"/>
              <a:sym typeface="Comfortaa"/>
            </a:endParaRPr>
          </a:p>
        </p:txBody>
      </p:sp>
      <p:sp>
        <p:nvSpPr>
          <p:cNvPr id="71" name="Google Shape;71;p15"/>
          <p:cNvSpPr txBox="1"/>
          <p:nvPr/>
        </p:nvSpPr>
        <p:spPr>
          <a:xfrm>
            <a:off x="4572000" y="1639601"/>
            <a:ext cx="4413300" cy="277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800">
                <a:solidFill>
                  <a:srgbClr val="00FF00"/>
                </a:solidFill>
                <a:latin typeface="Comfortaa"/>
                <a:ea typeface="Comfortaa"/>
                <a:cs typeface="Comfortaa"/>
                <a:sym typeface="Comfortaa"/>
              </a:rPr>
              <a:t>Relative poverty</a:t>
            </a:r>
            <a:r>
              <a:rPr lang="fi" sz="1800">
                <a:solidFill>
                  <a:srgbClr val="FFFFFF"/>
                </a:solidFill>
                <a:latin typeface="Comfortaa"/>
                <a:ea typeface="Comfortaa"/>
                <a:cs typeface="Comfortaa"/>
                <a:sym typeface="Comfortaa"/>
              </a:rPr>
              <a:t> refers to the clear deprivation of an individual or group compared to the average standard of living or lifestyle of the rest of the population. People living in relative poverty must fight to live a normal life and to participate in the economic, social and cultural functions of society.</a:t>
            </a:r>
            <a:endParaRPr sz="1800">
              <a:solidFill>
                <a:srgbClr val="FFFFFF"/>
              </a:solidFill>
              <a:latin typeface="Comfortaa"/>
              <a:ea typeface="Comfortaa"/>
              <a:cs typeface="Comfortaa"/>
              <a:sym typeface="Comfortaa"/>
            </a:endParaRPr>
          </a:p>
        </p:txBody>
      </p:sp>
      <p:sp>
        <p:nvSpPr>
          <p:cNvPr id="72" name="Google Shape;72;p15"/>
          <p:cNvSpPr txBox="1"/>
          <p:nvPr/>
        </p:nvSpPr>
        <p:spPr>
          <a:xfrm>
            <a:off x="1898802" y="1107174"/>
            <a:ext cx="764400" cy="8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Comfortaa"/>
              <a:ea typeface="Comfortaa"/>
              <a:cs typeface="Comfortaa"/>
              <a:sym typeface="Comfortaa"/>
            </a:endParaRPr>
          </a:p>
        </p:txBody>
      </p:sp>
      <p:sp>
        <p:nvSpPr>
          <p:cNvPr id="73" name="Google Shape;73;p15">
            <a:hlinkClick r:id="rId4"/>
          </p:cNvPr>
          <p:cNvSpPr txBox="1"/>
          <p:nvPr/>
        </p:nvSpPr>
        <p:spPr>
          <a:xfrm>
            <a:off x="2205045" y="913175"/>
            <a:ext cx="12075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Comfortaa"/>
              <a:ea typeface="Comfortaa"/>
              <a:cs typeface="Comfortaa"/>
              <a:sym typeface="Comfortaa"/>
            </a:endParaRPr>
          </a:p>
        </p:txBody>
      </p:sp>
      <p:sp>
        <p:nvSpPr>
          <p:cNvPr id="74" name="Google Shape;74;p15"/>
          <p:cNvSpPr txBox="1"/>
          <p:nvPr/>
        </p:nvSpPr>
        <p:spPr>
          <a:xfrm flipH="1">
            <a:off x="156600" y="4413410"/>
            <a:ext cx="8688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a:solidFill>
                  <a:srgbClr val="FFFFFF"/>
                </a:solidFill>
                <a:latin typeface="Average"/>
                <a:ea typeface="Average"/>
                <a:cs typeface="Average"/>
                <a:sym typeface="Average"/>
              </a:rPr>
              <a:t>Sources</a:t>
            </a:r>
            <a:endParaRPr sz="1700">
              <a:solidFill>
                <a:srgbClr val="FFFFFF"/>
              </a:solidFill>
              <a:latin typeface="Average"/>
              <a:ea typeface="Average"/>
              <a:cs typeface="Average"/>
              <a:sym typeface="Average"/>
            </a:endParaRPr>
          </a:p>
        </p:txBody>
      </p:sp>
      <p:sp>
        <p:nvSpPr>
          <p:cNvPr id="75" name="Google Shape;75;p15"/>
          <p:cNvSpPr txBox="1"/>
          <p:nvPr/>
        </p:nvSpPr>
        <p:spPr>
          <a:xfrm>
            <a:off x="914400" y="4756748"/>
            <a:ext cx="48717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u="sng">
                <a:solidFill>
                  <a:srgbClr val="FFFFFF"/>
                </a:solidFill>
                <a:latin typeface="Average"/>
                <a:ea typeface="Average"/>
                <a:cs typeface="Average"/>
                <a:sym typeface="Average"/>
                <a:hlinkClick r:id="rId5">
                  <a:extLst>
                    <a:ext uri="{A12FA001-AC4F-418D-AE19-62706E023703}">
                      <ahyp:hlinkClr val="tx"/>
                    </a:ext>
                  </a:extLst>
                </a:hlinkClick>
              </a:rPr>
              <a:t>Mitä on köyhyys? | EAPN-Fin – Suomen köyhyyden ja ...</a:t>
            </a:r>
            <a:endParaRPr>
              <a:solidFill>
                <a:srgbClr val="FFFFFF"/>
              </a:solidFill>
              <a:latin typeface="Average"/>
              <a:ea typeface="Average"/>
              <a:cs typeface="Average"/>
              <a:sym typeface="Average"/>
            </a:endParaRPr>
          </a:p>
        </p:txBody>
      </p:sp>
      <p:sp>
        <p:nvSpPr>
          <p:cNvPr id="76" name="Google Shape;76;p15"/>
          <p:cNvSpPr txBox="1"/>
          <p:nvPr/>
        </p:nvSpPr>
        <p:spPr>
          <a:xfrm>
            <a:off x="914393" y="4341847"/>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sz="1200" u="sng">
                <a:solidFill>
                  <a:srgbClr val="FFFFFF"/>
                </a:solidFill>
                <a:latin typeface="Comfortaa"/>
                <a:ea typeface="Comfortaa"/>
                <a:cs typeface="Comfortaa"/>
                <a:sym typeface="Comfortaa"/>
                <a:hlinkClick r:id="rId6">
                  <a:extLst>
                    <a:ext uri="{A12FA001-AC4F-418D-AE19-62706E023703}">
                      <ahyp:hlinkClr val="tx"/>
                    </a:ext>
                  </a:extLst>
                </a:hlinkClick>
              </a:rPr>
              <a:t>https://www.oph.fi/fi/oppimateriaali/miina-ja-ville-opettajan-oppaita/miina-ville-ja-oikeudenmukaisuus-15</a:t>
            </a:r>
            <a:endParaRPr sz="1200">
              <a:solidFill>
                <a:srgbClr val="FFFFFF"/>
              </a:solidFill>
              <a:highlight>
                <a:srgbClr val="FFFFFF"/>
              </a:highlight>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What can you get with 1,62 euros in different countries? (Sanni and Eemeli)</a:t>
            </a:r>
            <a:endParaRPr/>
          </a:p>
        </p:txBody>
      </p:sp>
      <p:sp>
        <p:nvSpPr>
          <p:cNvPr id="82" name="Google Shape;82;p1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a:t>Moi</a:t>
            </a:r>
            <a:endParaRPr/>
          </a:p>
        </p:txBody>
      </p:sp>
      <p:pic>
        <p:nvPicPr>
          <p:cNvPr id="83" name="Google Shape;83;p16"/>
          <p:cNvPicPr preferRelativeResize="0"/>
          <p:nvPr/>
        </p:nvPicPr>
        <p:blipFill>
          <a:blip r:embed="rId4">
            <a:alphaModFix/>
          </a:blip>
          <a:stretch>
            <a:fillRect/>
          </a:stretch>
        </p:blipFill>
        <p:spPr>
          <a:xfrm rot="-5400000">
            <a:off x="2038575" y="-1992001"/>
            <a:ext cx="5088726" cy="9154926"/>
          </a:xfrm>
          <a:prstGeom prst="rect">
            <a:avLst/>
          </a:prstGeom>
          <a:noFill/>
          <a:ln>
            <a:noFill/>
          </a:ln>
        </p:spPr>
      </p:pic>
      <p:sp>
        <p:nvSpPr>
          <p:cNvPr id="84" name="Google Shape;84;p16"/>
          <p:cNvSpPr txBox="1"/>
          <p:nvPr/>
        </p:nvSpPr>
        <p:spPr>
          <a:xfrm>
            <a:off x="914400" y="2143663"/>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a:off x="1372700" y="809400"/>
            <a:ext cx="6469800" cy="3416400"/>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txBox="1"/>
          <p:nvPr/>
        </p:nvSpPr>
        <p:spPr>
          <a:xfrm>
            <a:off x="1684427" y="809399"/>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sz="2300">
                <a:latin typeface="Oswald"/>
                <a:ea typeface="Oswald"/>
                <a:cs typeface="Oswald"/>
                <a:sym typeface="Oswald"/>
              </a:rPr>
              <a:t>What is the price of Coca-Cola in different countries?</a:t>
            </a:r>
            <a:endParaRPr sz="2300">
              <a:latin typeface="Oswald"/>
              <a:ea typeface="Oswald"/>
              <a:cs typeface="Oswald"/>
              <a:sym typeface="Oswald"/>
            </a:endParaRPr>
          </a:p>
        </p:txBody>
      </p:sp>
      <p:sp>
        <p:nvSpPr>
          <p:cNvPr id="87" name="Google Shape;87;p16"/>
          <p:cNvSpPr txBox="1"/>
          <p:nvPr/>
        </p:nvSpPr>
        <p:spPr>
          <a:xfrm>
            <a:off x="1768751" y="1287225"/>
            <a:ext cx="5863800" cy="204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sz="1800">
                <a:solidFill>
                  <a:srgbClr val="A2C4C9"/>
                </a:solidFill>
                <a:latin typeface="Oswald"/>
                <a:ea typeface="Oswald"/>
                <a:cs typeface="Oswald"/>
                <a:sym typeface="Oswald"/>
              </a:rPr>
              <a:t>In Finland 0,95€</a:t>
            </a:r>
            <a:endParaRPr sz="1800">
              <a:solidFill>
                <a:srgbClr val="A2C4C9"/>
              </a:solidFill>
              <a:latin typeface="Oswald"/>
              <a:ea typeface="Oswald"/>
              <a:cs typeface="Oswald"/>
              <a:sym typeface="Oswald"/>
            </a:endParaRPr>
          </a:p>
          <a:p>
            <a:pPr indent="0" lvl="0" marL="0" rtl="0" algn="l">
              <a:spcBef>
                <a:spcPts val="0"/>
              </a:spcBef>
              <a:spcAft>
                <a:spcPts val="0"/>
              </a:spcAft>
              <a:buNone/>
            </a:pPr>
            <a:r>
              <a:rPr lang="fi" sz="1800">
                <a:solidFill>
                  <a:srgbClr val="A2C4C9"/>
                </a:solidFill>
                <a:latin typeface="Oswald"/>
                <a:ea typeface="Oswald"/>
                <a:cs typeface="Oswald"/>
                <a:sym typeface="Oswald"/>
              </a:rPr>
              <a:t>In England 0,80€</a:t>
            </a:r>
            <a:endParaRPr sz="1800">
              <a:solidFill>
                <a:srgbClr val="A2C4C9"/>
              </a:solidFill>
              <a:latin typeface="Oswald"/>
              <a:ea typeface="Oswald"/>
              <a:cs typeface="Oswald"/>
              <a:sym typeface="Oswald"/>
            </a:endParaRPr>
          </a:p>
          <a:p>
            <a:pPr indent="0" lvl="0" marL="0" rtl="0" algn="l">
              <a:spcBef>
                <a:spcPts val="0"/>
              </a:spcBef>
              <a:spcAft>
                <a:spcPts val="0"/>
              </a:spcAft>
              <a:buNone/>
            </a:pPr>
            <a:r>
              <a:rPr lang="fi" sz="1800">
                <a:solidFill>
                  <a:srgbClr val="A2C4C9"/>
                </a:solidFill>
                <a:latin typeface="Oswald"/>
                <a:ea typeface="Oswald"/>
                <a:cs typeface="Oswald"/>
                <a:sym typeface="Oswald"/>
              </a:rPr>
              <a:t>In Nepal 0,30</a:t>
            </a:r>
            <a:endParaRPr sz="1800">
              <a:solidFill>
                <a:srgbClr val="A2C4C9"/>
              </a:solidFill>
              <a:latin typeface="Oswald"/>
              <a:ea typeface="Oswald"/>
              <a:cs typeface="Oswald"/>
              <a:sym typeface="Oswald"/>
            </a:endParaRPr>
          </a:p>
          <a:p>
            <a:pPr indent="0" lvl="0" marL="0" rtl="0" algn="l">
              <a:spcBef>
                <a:spcPts val="0"/>
              </a:spcBef>
              <a:spcAft>
                <a:spcPts val="0"/>
              </a:spcAft>
              <a:buNone/>
            </a:pPr>
            <a:r>
              <a:rPr lang="fi" sz="1800">
                <a:solidFill>
                  <a:srgbClr val="A2C4C9"/>
                </a:solidFill>
                <a:latin typeface="Oswald"/>
                <a:ea typeface="Oswald"/>
                <a:cs typeface="Oswald"/>
                <a:sym typeface="Oswald"/>
              </a:rPr>
              <a:t>In Russia 1.03€</a:t>
            </a:r>
            <a:endParaRPr sz="1800">
              <a:solidFill>
                <a:srgbClr val="A2C4C9"/>
              </a:solidFill>
              <a:latin typeface="Oswald"/>
              <a:ea typeface="Oswald"/>
              <a:cs typeface="Oswald"/>
              <a:sym typeface="Oswald"/>
            </a:endParaRPr>
          </a:p>
          <a:p>
            <a:pPr indent="0" lvl="0" marL="0" rtl="0" algn="l">
              <a:spcBef>
                <a:spcPts val="0"/>
              </a:spcBef>
              <a:spcAft>
                <a:spcPts val="0"/>
              </a:spcAft>
              <a:buNone/>
            </a:pPr>
            <a:r>
              <a:rPr lang="fi" sz="1800">
                <a:solidFill>
                  <a:srgbClr val="A2C4C9"/>
                </a:solidFill>
                <a:latin typeface="Oswald"/>
                <a:ea typeface="Oswald"/>
                <a:cs typeface="Oswald"/>
                <a:sym typeface="Oswald"/>
              </a:rPr>
              <a:t>In switzerland 4,43€</a:t>
            </a:r>
            <a:endParaRPr sz="1800">
              <a:solidFill>
                <a:srgbClr val="A2C4C9"/>
              </a:solidFill>
              <a:latin typeface="Oswald"/>
              <a:ea typeface="Oswald"/>
              <a:cs typeface="Oswald"/>
              <a:sym typeface="Oswald"/>
            </a:endParaRPr>
          </a:p>
          <a:p>
            <a:pPr indent="0" lvl="0" marL="0" rtl="0" algn="l">
              <a:spcBef>
                <a:spcPts val="0"/>
              </a:spcBef>
              <a:spcAft>
                <a:spcPts val="0"/>
              </a:spcAft>
              <a:buNone/>
            </a:pPr>
            <a:r>
              <a:rPr lang="fi" sz="1800">
                <a:solidFill>
                  <a:srgbClr val="A2C4C9"/>
                </a:solidFill>
                <a:latin typeface="Oswald"/>
                <a:ea typeface="Oswald"/>
                <a:cs typeface="Oswald"/>
                <a:sym typeface="Oswald"/>
              </a:rPr>
              <a:t>In Denmark 3,16€</a:t>
            </a:r>
            <a:endParaRPr sz="1800">
              <a:solidFill>
                <a:srgbClr val="A2C4C9"/>
              </a:solidFill>
              <a:latin typeface="Oswald"/>
              <a:ea typeface="Oswald"/>
              <a:cs typeface="Oswald"/>
              <a:sym typeface="Oswald"/>
            </a:endParaRPr>
          </a:p>
          <a:p>
            <a:pPr indent="0" lvl="0" marL="0" rtl="0" algn="l">
              <a:spcBef>
                <a:spcPts val="0"/>
              </a:spcBef>
              <a:spcAft>
                <a:spcPts val="0"/>
              </a:spcAft>
              <a:buNone/>
            </a:pPr>
            <a:r>
              <a:t/>
            </a:r>
            <a:endParaRPr sz="1800">
              <a:solidFill>
                <a:srgbClr val="A2C4C9"/>
              </a:solidFill>
              <a:latin typeface="Oswald"/>
              <a:ea typeface="Oswald"/>
              <a:cs typeface="Oswald"/>
              <a:sym typeface="Oswald"/>
            </a:endParaRPr>
          </a:p>
        </p:txBody>
      </p:sp>
      <p:sp>
        <p:nvSpPr>
          <p:cNvPr id="88" name="Google Shape;88;p16">
            <a:hlinkClick r:id="rId5"/>
          </p:cNvPr>
          <p:cNvSpPr txBox="1"/>
          <p:nvPr/>
        </p:nvSpPr>
        <p:spPr>
          <a:xfrm>
            <a:off x="1587080" y="3748600"/>
            <a:ext cx="69150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u="sng">
                <a:solidFill>
                  <a:schemeClr val="hlink"/>
                </a:solidFill>
                <a:latin typeface="Oswald"/>
                <a:ea typeface="Oswald"/>
                <a:cs typeface="Oswald"/>
                <a:sym typeface="Oswald"/>
                <a:hlinkClick r:id="rId6"/>
              </a:rPr>
              <a:t>https://www.numbeo.com/cost-of-living/prices_by_country.jsp?itemId=6</a:t>
            </a:r>
            <a:endParaRPr sz="900">
              <a:latin typeface="Oswald"/>
              <a:ea typeface="Oswald"/>
              <a:cs typeface="Oswald"/>
              <a:sym typeface="Oswald"/>
            </a:endParaRPr>
          </a:p>
        </p:txBody>
      </p:sp>
      <p:sp>
        <p:nvSpPr>
          <p:cNvPr id="89" name="Google Shape;89;p16"/>
          <p:cNvSpPr txBox="1"/>
          <p:nvPr/>
        </p:nvSpPr>
        <p:spPr>
          <a:xfrm>
            <a:off x="-3783385" y="4435132"/>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txBox="1"/>
          <p:nvPr>
            <p:ph idx="2" type="body"/>
          </p:nvPr>
        </p:nvSpPr>
        <p:spPr>
          <a:xfrm>
            <a:off x="4765725" y="1449300"/>
            <a:ext cx="2782500" cy="2244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i" sz="1800">
                <a:solidFill>
                  <a:srgbClr val="A2C4C9"/>
                </a:solidFill>
                <a:latin typeface="Oswald"/>
                <a:ea typeface="Oswald"/>
                <a:cs typeface="Oswald"/>
                <a:sym typeface="Oswald"/>
              </a:rPr>
              <a:t>In Norway 2,94€</a:t>
            </a:r>
            <a:endParaRPr sz="1800">
              <a:solidFill>
                <a:srgbClr val="A2C4C9"/>
              </a:solidFill>
              <a:latin typeface="Oswald"/>
              <a:ea typeface="Oswald"/>
              <a:cs typeface="Oswald"/>
              <a:sym typeface="Oswald"/>
            </a:endParaRPr>
          </a:p>
          <a:p>
            <a:pPr indent="0" lvl="0" marL="0" rtl="0" algn="l">
              <a:lnSpc>
                <a:spcPct val="100000"/>
              </a:lnSpc>
              <a:spcBef>
                <a:spcPts val="0"/>
              </a:spcBef>
              <a:spcAft>
                <a:spcPts val="0"/>
              </a:spcAft>
              <a:buNone/>
            </a:pPr>
            <a:r>
              <a:rPr lang="fi" sz="1800">
                <a:solidFill>
                  <a:srgbClr val="A2C4C9"/>
                </a:solidFill>
                <a:latin typeface="Oswald"/>
                <a:ea typeface="Oswald"/>
                <a:cs typeface="Oswald"/>
                <a:sym typeface="Oswald"/>
              </a:rPr>
              <a:t>In Austria 2,75€</a:t>
            </a:r>
            <a:endParaRPr sz="1800">
              <a:solidFill>
                <a:srgbClr val="A2C4C9"/>
              </a:solidFill>
              <a:latin typeface="Oswald"/>
              <a:ea typeface="Oswald"/>
              <a:cs typeface="Oswald"/>
              <a:sym typeface="Oswald"/>
            </a:endParaRPr>
          </a:p>
          <a:p>
            <a:pPr indent="0" lvl="0" marL="0" rtl="0" algn="l">
              <a:lnSpc>
                <a:spcPct val="100000"/>
              </a:lnSpc>
              <a:spcBef>
                <a:spcPts val="0"/>
              </a:spcBef>
              <a:spcAft>
                <a:spcPts val="0"/>
              </a:spcAft>
              <a:buNone/>
            </a:pPr>
            <a:r>
              <a:rPr lang="fi" sz="1800">
                <a:solidFill>
                  <a:srgbClr val="A2C4C9"/>
                </a:solidFill>
                <a:latin typeface="Oswald"/>
                <a:ea typeface="Oswald"/>
                <a:cs typeface="Oswald"/>
                <a:sym typeface="Oswald"/>
              </a:rPr>
              <a:t>In India 0,75€</a:t>
            </a:r>
            <a:endParaRPr sz="1800">
              <a:solidFill>
                <a:srgbClr val="A2C4C9"/>
              </a:solidFill>
              <a:latin typeface="Oswald"/>
              <a:ea typeface="Oswald"/>
              <a:cs typeface="Oswald"/>
              <a:sym typeface="Oswald"/>
            </a:endParaRPr>
          </a:p>
          <a:p>
            <a:pPr indent="0" lvl="0" marL="0" rtl="0" algn="l">
              <a:lnSpc>
                <a:spcPct val="100000"/>
              </a:lnSpc>
              <a:spcBef>
                <a:spcPts val="0"/>
              </a:spcBef>
              <a:spcAft>
                <a:spcPts val="0"/>
              </a:spcAft>
              <a:buNone/>
            </a:pPr>
            <a:r>
              <a:rPr lang="fi" sz="1800">
                <a:solidFill>
                  <a:srgbClr val="A2C4C9"/>
                </a:solidFill>
                <a:latin typeface="Oswald"/>
                <a:ea typeface="Oswald"/>
                <a:cs typeface="Oswald"/>
                <a:sym typeface="Oswald"/>
              </a:rPr>
              <a:t>In Japan 0,96€</a:t>
            </a:r>
            <a:endParaRPr sz="1800">
              <a:solidFill>
                <a:srgbClr val="A2C4C9"/>
              </a:solidFill>
              <a:latin typeface="Oswald"/>
              <a:ea typeface="Oswald"/>
              <a:cs typeface="Oswald"/>
              <a:sym typeface="Oswald"/>
            </a:endParaRPr>
          </a:p>
          <a:p>
            <a:pPr indent="0" lvl="0" marL="0" rtl="0" algn="l">
              <a:lnSpc>
                <a:spcPct val="100000"/>
              </a:lnSpc>
              <a:spcBef>
                <a:spcPts val="0"/>
              </a:spcBef>
              <a:spcAft>
                <a:spcPts val="0"/>
              </a:spcAft>
              <a:buNone/>
            </a:pPr>
            <a:r>
              <a:rPr lang="fi" sz="1800">
                <a:solidFill>
                  <a:srgbClr val="A2C4C9"/>
                </a:solidFill>
                <a:latin typeface="Oswald"/>
                <a:ea typeface="Oswald"/>
                <a:cs typeface="Oswald"/>
                <a:sym typeface="Oswald"/>
              </a:rPr>
              <a:t>In Mexico 0,65</a:t>
            </a:r>
            <a:endParaRPr sz="1800">
              <a:solidFill>
                <a:srgbClr val="A2C4C9"/>
              </a:solidFill>
              <a:latin typeface="Oswald"/>
              <a:ea typeface="Oswald"/>
              <a:cs typeface="Oswald"/>
              <a:sym typeface="Oswald"/>
            </a:endParaRPr>
          </a:p>
          <a:p>
            <a:pPr indent="0" lvl="0" marL="0" rtl="0" algn="l">
              <a:lnSpc>
                <a:spcPct val="100000"/>
              </a:lnSpc>
              <a:spcBef>
                <a:spcPts val="0"/>
              </a:spcBef>
              <a:spcAft>
                <a:spcPts val="0"/>
              </a:spcAft>
              <a:buNone/>
            </a:pPr>
            <a:r>
              <a:rPr lang="fi" sz="1800">
                <a:solidFill>
                  <a:srgbClr val="A2C4C9"/>
                </a:solidFill>
                <a:latin typeface="Oswald"/>
                <a:ea typeface="Oswald"/>
                <a:cs typeface="Oswald"/>
                <a:sym typeface="Oswald"/>
              </a:rPr>
              <a:t>In China 0,43€</a:t>
            </a:r>
            <a:endParaRPr sz="1800">
              <a:solidFill>
                <a:srgbClr val="A2C4C9"/>
              </a:solidFill>
              <a:latin typeface="Oswald"/>
              <a:ea typeface="Oswald"/>
              <a:cs typeface="Oswald"/>
              <a:sym typeface="Oswald"/>
            </a:endParaRPr>
          </a:p>
          <a:p>
            <a:pPr indent="0" lvl="0" marL="0" rtl="0" algn="l">
              <a:lnSpc>
                <a:spcPct val="100000"/>
              </a:lnSpc>
              <a:spcBef>
                <a:spcPts val="0"/>
              </a:spcBef>
              <a:spcAft>
                <a:spcPts val="0"/>
              </a:spcAft>
              <a:buNone/>
            </a:pPr>
            <a:r>
              <a:rPr lang="fi" sz="1800">
                <a:solidFill>
                  <a:srgbClr val="A2C4C9"/>
                </a:solidFill>
                <a:latin typeface="Oswald"/>
                <a:ea typeface="Oswald"/>
                <a:cs typeface="Oswald"/>
                <a:sym typeface="Oswald"/>
              </a:rPr>
              <a:t>In Pakistan 0,25€</a:t>
            </a:r>
            <a:endParaRPr sz="1800">
              <a:solidFill>
                <a:srgbClr val="A2C4C9"/>
              </a:solidFill>
              <a:latin typeface="Oswald"/>
              <a:ea typeface="Oswald"/>
              <a:cs typeface="Oswald"/>
              <a:sym typeface="Oswald"/>
            </a:endParaRPr>
          </a:p>
          <a:p>
            <a:pPr indent="0" lvl="0" marL="0" rtl="0" algn="l">
              <a:spcBef>
                <a:spcPts val="0"/>
              </a:spcBef>
              <a:spcAft>
                <a:spcPts val="1600"/>
              </a:spcAft>
              <a:buNone/>
            </a:pPr>
            <a:r>
              <a:t/>
            </a:r>
            <a:endParaRPr sz="1800">
              <a:solidFill>
                <a:srgbClr val="A2C4C9"/>
              </a:solidFill>
              <a:latin typeface="Oswald"/>
              <a:ea typeface="Oswald"/>
              <a:cs typeface="Oswald"/>
              <a:sym typeface="Oswald"/>
            </a:endParaRPr>
          </a:p>
        </p:txBody>
      </p:sp>
      <p:sp>
        <p:nvSpPr>
          <p:cNvPr id="91" name="Google Shape;91;p16"/>
          <p:cNvSpPr txBox="1"/>
          <p:nvPr/>
        </p:nvSpPr>
        <p:spPr>
          <a:xfrm>
            <a:off x="1587075" y="3416700"/>
            <a:ext cx="59610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100">
                <a:latin typeface="Average"/>
                <a:ea typeface="Average"/>
                <a:cs typeface="Average"/>
                <a:sym typeface="Average"/>
              </a:rPr>
              <a:t>The threshold for poverty is 1,62e/day. How many Cokes can you get with it in different countries?</a:t>
            </a:r>
            <a:r>
              <a:rPr lang="fi">
                <a:latin typeface="Average"/>
                <a:ea typeface="Average"/>
                <a:cs typeface="Average"/>
                <a:sym typeface="Average"/>
              </a:rPr>
              <a:t> </a:t>
            </a:r>
            <a:endParaRPr>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5" name="Shape 95"/>
        <p:cNvGrpSpPr/>
        <p:nvPr/>
      </p:nvGrpSpPr>
      <p:grpSpPr>
        <a:xfrm>
          <a:off x="0" y="0"/>
          <a:ext cx="0" cy="0"/>
          <a:chOff x="0" y="0"/>
          <a:chExt cx="0" cy="0"/>
        </a:xfrm>
      </p:grpSpPr>
      <p:sp>
        <p:nvSpPr>
          <p:cNvPr id="96" name="Google Shape;96;p17"/>
          <p:cNvSpPr txBox="1"/>
          <p:nvPr>
            <p:ph type="title"/>
          </p:nvPr>
        </p:nvSpPr>
        <p:spPr>
          <a:xfrm>
            <a:off x="0" y="0"/>
            <a:ext cx="9144000" cy="102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i">
                <a:solidFill>
                  <a:srgbClr val="000000"/>
                </a:solidFill>
              </a:rPr>
              <a:t>Good news and bad news for Agenda 2030 goal “No poverty” (Salla and Tatu)</a:t>
            </a:r>
            <a:endParaRPr>
              <a:solidFill>
                <a:srgbClr val="000000"/>
              </a:solidFill>
            </a:endParaRPr>
          </a:p>
          <a:p>
            <a:pPr indent="0" lvl="0" marL="0" rtl="0" algn="l">
              <a:spcBef>
                <a:spcPts val="0"/>
              </a:spcBef>
              <a:spcAft>
                <a:spcPts val="0"/>
              </a:spcAft>
              <a:buNone/>
            </a:pPr>
            <a:r>
              <a:t/>
            </a:r>
            <a:endParaRPr>
              <a:solidFill>
                <a:srgbClr val="000000"/>
              </a:solidFill>
            </a:endParaRPr>
          </a:p>
        </p:txBody>
      </p:sp>
      <p:sp>
        <p:nvSpPr>
          <p:cNvPr id="97" name="Google Shape;97;p17"/>
          <p:cNvSpPr txBox="1"/>
          <p:nvPr>
            <p:ph idx="1" type="body"/>
          </p:nvPr>
        </p:nvSpPr>
        <p:spPr>
          <a:xfrm>
            <a:off x="0" y="1022700"/>
            <a:ext cx="4591200" cy="28986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i" sz="2000">
                <a:solidFill>
                  <a:srgbClr val="000000"/>
                </a:solidFill>
                <a:latin typeface="Comfortaa"/>
                <a:ea typeface="Comfortaa"/>
                <a:cs typeface="Comfortaa"/>
                <a:sym typeface="Comfortaa"/>
              </a:rPr>
              <a:t>Good news</a:t>
            </a:r>
            <a:endParaRPr b="1" sz="2000">
              <a:solidFill>
                <a:srgbClr val="000000"/>
              </a:solidFill>
              <a:latin typeface="Comfortaa"/>
              <a:ea typeface="Comfortaa"/>
              <a:cs typeface="Comfortaa"/>
              <a:sym typeface="Comfortaa"/>
            </a:endParaRPr>
          </a:p>
          <a:p>
            <a:pPr indent="0" lvl="0" marL="0" rtl="0" algn="l">
              <a:lnSpc>
                <a:spcPct val="100000"/>
              </a:lnSpc>
              <a:spcBef>
                <a:spcPts val="1600"/>
              </a:spcBef>
              <a:spcAft>
                <a:spcPts val="0"/>
              </a:spcAft>
              <a:buNone/>
            </a:pPr>
            <a:r>
              <a:rPr lang="fi" sz="2000">
                <a:solidFill>
                  <a:srgbClr val="000000"/>
                </a:solidFill>
                <a:latin typeface="Comfortaa"/>
                <a:ea typeface="Comfortaa"/>
                <a:cs typeface="Comfortaa"/>
                <a:sym typeface="Comfortaa"/>
              </a:rPr>
              <a:t>735,9 million people have been saved below the extreme poverty limit.</a:t>
            </a:r>
            <a:endParaRPr sz="2000">
              <a:solidFill>
                <a:srgbClr val="000000"/>
              </a:solidFill>
              <a:latin typeface="Comfortaa"/>
              <a:ea typeface="Comfortaa"/>
              <a:cs typeface="Comfortaa"/>
              <a:sym typeface="Comfortaa"/>
            </a:endParaRPr>
          </a:p>
          <a:p>
            <a:pPr indent="0" lvl="0" marL="0" rtl="0" algn="l">
              <a:lnSpc>
                <a:spcPct val="100000"/>
              </a:lnSpc>
              <a:spcBef>
                <a:spcPts val="1600"/>
              </a:spcBef>
              <a:spcAft>
                <a:spcPts val="1600"/>
              </a:spcAft>
              <a:buNone/>
            </a:pPr>
            <a:r>
              <a:t/>
            </a:r>
            <a:endParaRPr sz="2000">
              <a:latin typeface="Comfortaa"/>
              <a:ea typeface="Comfortaa"/>
              <a:cs typeface="Comfortaa"/>
              <a:sym typeface="Comfortaa"/>
            </a:endParaRPr>
          </a:p>
        </p:txBody>
      </p:sp>
      <p:cxnSp>
        <p:nvCxnSpPr>
          <p:cNvPr id="98" name="Google Shape;98;p17"/>
          <p:cNvCxnSpPr>
            <a:stCxn id="96" idx="2"/>
          </p:cNvCxnSpPr>
          <p:nvPr/>
        </p:nvCxnSpPr>
        <p:spPr>
          <a:xfrm>
            <a:off x="4572000" y="1022700"/>
            <a:ext cx="19200" cy="2898600"/>
          </a:xfrm>
          <a:prstGeom prst="straightConnector1">
            <a:avLst/>
          </a:prstGeom>
          <a:noFill/>
          <a:ln cap="flat" cmpd="sng" w="9525">
            <a:solidFill>
              <a:schemeClr val="dk2"/>
            </a:solidFill>
            <a:prstDash val="solid"/>
            <a:round/>
            <a:headEnd len="med" w="med" type="none"/>
            <a:tailEnd len="med" w="med" type="none"/>
          </a:ln>
        </p:spPr>
      </p:cxnSp>
      <p:sp>
        <p:nvSpPr>
          <p:cNvPr id="99" name="Google Shape;99;p17"/>
          <p:cNvSpPr txBox="1"/>
          <p:nvPr/>
        </p:nvSpPr>
        <p:spPr>
          <a:xfrm>
            <a:off x="4571900" y="1022700"/>
            <a:ext cx="4572000" cy="2898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fi" sz="2000">
                <a:latin typeface="Comfortaa"/>
                <a:ea typeface="Comfortaa"/>
                <a:cs typeface="Comfortaa"/>
                <a:sym typeface="Comfortaa"/>
              </a:rPr>
              <a:t>Bad news</a:t>
            </a:r>
            <a:endParaRPr b="1" sz="2000">
              <a:latin typeface="Comfortaa"/>
              <a:ea typeface="Comfortaa"/>
              <a:cs typeface="Comfortaa"/>
              <a:sym typeface="Comfortaa"/>
            </a:endParaRPr>
          </a:p>
          <a:p>
            <a:pPr indent="0" lvl="0" marL="0" rtl="0" algn="l">
              <a:spcBef>
                <a:spcPts val="0"/>
              </a:spcBef>
              <a:spcAft>
                <a:spcPts val="0"/>
              </a:spcAft>
              <a:buNone/>
            </a:pPr>
            <a:r>
              <a:t/>
            </a:r>
            <a:endParaRPr sz="2000">
              <a:latin typeface="Comfortaa"/>
              <a:ea typeface="Comfortaa"/>
              <a:cs typeface="Comfortaa"/>
              <a:sym typeface="Comfortaa"/>
            </a:endParaRPr>
          </a:p>
          <a:p>
            <a:pPr indent="0" lvl="0" marL="0" rtl="0" algn="l">
              <a:spcBef>
                <a:spcPts val="0"/>
              </a:spcBef>
              <a:spcAft>
                <a:spcPts val="0"/>
              </a:spcAft>
              <a:buNone/>
            </a:pPr>
            <a:r>
              <a:rPr lang="fi" sz="2000">
                <a:latin typeface="Comfortaa"/>
                <a:ea typeface="Comfortaa"/>
                <a:cs typeface="Comfortaa"/>
                <a:sym typeface="Comfortaa"/>
              </a:rPr>
              <a:t>It’s very hard to fully eliminate/delete poverty.</a:t>
            </a:r>
            <a:endParaRPr sz="2000">
              <a:latin typeface="Comfortaa"/>
              <a:ea typeface="Comfortaa"/>
              <a:cs typeface="Comfortaa"/>
              <a:sym typeface="Comfortaa"/>
            </a:endParaRPr>
          </a:p>
        </p:txBody>
      </p:sp>
      <p:sp>
        <p:nvSpPr>
          <p:cNvPr id="100" name="Google Shape;100;p17"/>
          <p:cNvSpPr txBox="1"/>
          <p:nvPr/>
        </p:nvSpPr>
        <p:spPr>
          <a:xfrm>
            <a:off x="0" y="3921299"/>
            <a:ext cx="9144000" cy="1222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fi" sz="2000">
                <a:latin typeface="Comfortaa"/>
                <a:ea typeface="Comfortaa"/>
                <a:cs typeface="Comfortaa"/>
                <a:sym typeface="Comfortaa"/>
              </a:rPr>
              <a:t>The goal:</a:t>
            </a:r>
            <a:endParaRPr sz="2000">
              <a:latin typeface="Comfortaa"/>
              <a:ea typeface="Comfortaa"/>
              <a:cs typeface="Comfortaa"/>
              <a:sym typeface="Comfortaa"/>
            </a:endParaRPr>
          </a:p>
          <a:p>
            <a:pPr indent="0" lvl="0" marL="0" rtl="0" algn="ctr">
              <a:spcBef>
                <a:spcPts val="0"/>
              </a:spcBef>
              <a:spcAft>
                <a:spcPts val="0"/>
              </a:spcAft>
              <a:buNone/>
            </a:pPr>
            <a:r>
              <a:rPr lang="fi" sz="2000">
                <a:latin typeface="Comfortaa"/>
                <a:ea typeface="Comfortaa"/>
                <a:cs typeface="Comfortaa"/>
                <a:sym typeface="Comfortaa"/>
              </a:rPr>
              <a:t>Eridicate extreme poverty.</a:t>
            </a:r>
            <a:endParaRPr sz="2000">
              <a:latin typeface="Comfortaa"/>
              <a:ea typeface="Comfortaa"/>
              <a:cs typeface="Comfortaa"/>
              <a:sym typeface="Comfortaa"/>
            </a:endParaRPr>
          </a:p>
          <a:p>
            <a:pPr indent="0" lvl="0" marL="0" rtl="0" algn="ctr">
              <a:spcBef>
                <a:spcPts val="0"/>
              </a:spcBef>
              <a:spcAft>
                <a:spcPts val="0"/>
              </a:spcAft>
              <a:buNone/>
            </a:pPr>
            <a:r>
              <a:rPr lang="fi" sz="1500" u="sng">
                <a:solidFill>
                  <a:schemeClr val="hlink"/>
                </a:solidFill>
                <a:latin typeface="Comfortaa"/>
                <a:ea typeface="Comfortaa"/>
                <a:cs typeface="Comfortaa"/>
                <a:sym typeface="Comfortaa"/>
                <a:hlinkClick r:id="rId3"/>
              </a:rPr>
              <a:t>https://www.maailma.net/uutiset/maailmanpankki-aarimmainen-koyhyys-laskenut-ennatysalhaiseksi-koyhyyden-poistaminen</a:t>
            </a:r>
            <a:endParaRPr sz="1300">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latin typeface="Caveat"/>
                <a:ea typeface="Caveat"/>
                <a:cs typeface="Caveat"/>
                <a:sym typeface="Caveat"/>
              </a:rPr>
              <a:t>Poverty on a map (Urho and Waltteri</a:t>
            </a:r>
            <a:r>
              <a:rPr lang="fi"/>
              <a:t>)</a:t>
            </a:r>
            <a:endParaRPr/>
          </a:p>
        </p:txBody>
      </p:sp>
      <p:sp>
        <p:nvSpPr>
          <p:cNvPr id="106" name="Google Shape;106;p18"/>
          <p:cNvSpPr txBox="1"/>
          <p:nvPr>
            <p:ph idx="1" type="body"/>
          </p:nvPr>
        </p:nvSpPr>
        <p:spPr>
          <a:xfrm>
            <a:off x="76569" y="1276905"/>
            <a:ext cx="4107000" cy="40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a:latin typeface="Caveat"/>
                <a:ea typeface="Caveat"/>
                <a:cs typeface="Caveat"/>
                <a:sym typeface="Caveat"/>
              </a:rPr>
              <a:t>Moldova is the poorest country in Europe. Africa and Asia are the poorest continents. South-Sudan is the poorest country in the world with 219€ per year.</a:t>
            </a:r>
            <a:endParaRPr>
              <a:latin typeface="Caveat"/>
              <a:ea typeface="Caveat"/>
              <a:cs typeface="Caveat"/>
              <a:sym typeface="Caveat"/>
            </a:endParaRPr>
          </a:p>
        </p:txBody>
      </p:sp>
      <p:pic>
        <p:nvPicPr>
          <p:cNvPr id="107" name="Google Shape;107;p18"/>
          <p:cNvPicPr preferRelativeResize="0"/>
          <p:nvPr/>
        </p:nvPicPr>
        <p:blipFill rotWithShape="1">
          <a:blip r:embed="rId3">
            <a:alphaModFix/>
          </a:blip>
          <a:srcRect b="0" l="-3110" r="3110" t="0"/>
          <a:stretch/>
        </p:blipFill>
        <p:spPr>
          <a:xfrm>
            <a:off x="4274791" y="2571750"/>
            <a:ext cx="4698735" cy="2336350"/>
          </a:xfrm>
          <a:prstGeom prst="rect">
            <a:avLst/>
          </a:prstGeom>
          <a:noFill/>
          <a:ln>
            <a:noFill/>
          </a:ln>
        </p:spPr>
      </p:pic>
      <p:sp>
        <p:nvSpPr>
          <p:cNvPr id="108" name="Google Shape;108;p18"/>
          <p:cNvSpPr txBox="1"/>
          <p:nvPr/>
        </p:nvSpPr>
        <p:spPr>
          <a:xfrm>
            <a:off x="4894800" y="1718250"/>
            <a:ext cx="4249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a:t>Lähteet:</a:t>
            </a:r>
            <a:endParaRPr/>
          </a:p>
          <a:p>
            <a:pPr indent="0" lvl="0" marL="0" rtl="0" algn="l">
              <a:spcBef>
                <a:spcPts val="0"/>
              </a:spcBef>
              <a:spcAft>
                <a:spcPts val="0"/>
              </a:spcAft>
              <a:buNone/>
            </a:pPr>
            <a:r>
              <a:rPr lang="fi"/>
              <a:t>https://upload.wikimedia.org/wikipedia/commons/3/3d/Percent_poverty_world_map.PNG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latin typeface="MedievalSharp"/>
                <a:ea typeface="MedievalSharp"/>
                <a:cs typeface="MedievalSharp"/>
                <a:sym typeface="MedievalSharp"/>
              </a:rPr>
              <a:t>Reasons for poverty (Niila and Roope)</a:t>
            </a:r>
            <a:endParaRPr>
              <a:latin typeface="MedievalSharp"/>
              <a:ea typeface="MedievalSharp"/>
              <a:cs typeface="MedievalSharp"/>
              <a:sym typeface="MedievalSharp"/>
            </a:endParaRPr>
          </a:p>
        </p:txBody>
      </p:sp>
      <p:sp>
        <p:nvSpPr>
          <p:cNvPr id="114" name="Google Shape;114;p19"/>
          <p:cNvSpPr txBox="1"/>
          <p:nvPr>
            <p:ph idx="1" type="body"/>
          </p:nvPr>
        </p:nvSpPr>
        <p:spPr>
          <a:xfrm>
            <a:off x="218737" y="1157944"/>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latin typeface="MedievalSharp"/>
                <a:ea typeface="MedievalSharp"/>
                <a:cs typeface="MedievalSharp"/>
                <a:sym typeface="MedievalSharp"/>
              </a:rPr>
              <a:t>Poverty</a:t>
            </a:r>
            <a:endParaRPr>
              <a:latin typeface="MedievalSharp"/>
              <a:ea typeface="MedievalSharp"/>
              <a:cs typeface="MedievalSharp"/>
              <a:sym typeface="MedievalSharp"/>
            </a:endParaRPr>
          </a:p>
          <a:p>
            <a:pPr indent="0" lvl="0" marL="0" rtl="0" algn="l">
              <a:spcBef>
                <a:spcPts val="1600"/>
              </a:spcBef>
              <a:spcAft>
                <a:spcPts val="0"/>
              </a:spcAft>
              <a:buNone/>
            </a:pPr>
            <a:r>
              <a:rPr lang="fi">
                <a:latin typeface="MedievalSharp"/>
                <a:ea typeface="MedievalSharp"/>
                <a:cs typeface="MedievalSharp"/>
                <a:sym typeface="MedievalSharp"/>
              </a:rPr>
              <a:t>Poverty comes, when people can not go to school, and then they can not get to great work. So they can not get money very well. If people can not get food and clean water, that is one kind of poverty too. The wealth of the three richest people in the world is more than the combined product of the least developed countries and their gross population of 600 million people.</a:t>
            </a:r>
            <a:endParaRPr>
              <a:latin typeface="MedievalSharp"/>
              <a:ea typeface="MedievalSharp"/>
              <a:cs typeface="MedievalSharp"/>
              <a:sym typeface="MedievalSharp"/>
            </a:endParaRPr>
          </a:p>
          <a:p>
            <a:pPr indent="0" lvl="0" marL="0" rtl="0" algn="l">
              <a:spcBef>
                <a:spcPts val="1600"/>
              </a:spcBef>
              <a:spcAft>
                <a:spcPts val="0"/>
              </a:spcAft>
              <a:buNone/>
            </a:pPr>
            <a:r>
              <a:rPr lang="fi">
                <a:latin typeface="MedievalSharp"/>
                <a:ea typeface="MedievalSharp"/>
                <a:cs typeface="MedievalSharp"/>
                <a:sym typeface="MedievalSharp"/>
              </a:rPr>
              <a:t>Absolute poverty</a:t>
            </a:r>
            <a:endParaRPr>
              <a:latin typeface="MedievalSharp"/>
              <a:ea typeface="MedievalSharp"/>
              <a:cs typeface="MedievalSharp"/>
              <a:sym typeface="MedievalSharp"/>
            </a:endParaRPr>
          </a:p>
          <a:p>
            <a:pPr indent="0" lvl="0" marL="0" rtl="0" algn="l">
              <a:spcBef>
                <a:spcPts val="1600"/>
              </a:spcBef>
              <a:spcAft>
                <a:spcPts val="1600"/>
              </a:spcAft>
              <a:buNone/>
            </a:pPr>
            <a:r>
              <a:rPr lang="fi">
                <a:latin typeface="MedievalSharp"/>
                <a:ea typeface="MedievalSharp"/>
                <a:cs typeface="MedievalSharp"/>
                <a:sym typeface="MedievalSharp"/>
              </a:rPr>
              <a:t>It means, that example you do not have enough money for  nutrition and clothes, or even a home. So, then you are absolutely poor.</a:t>
            </a:r>
            <a:endParaRPr>
              <a:latin typeface="MedievalSharp"/>
              <a:ea typeface="MedievalSharp"/>
              <a:cs typeface="MedievalSharp"/>
              <a:sym typeface="MedievalSharp"/>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0" name="Google Shape;120;p20"/>
          <p:cNvSpPr txBox="1"/>
          <p:nvPr>
            <p:ph idx="1" type="body"/>
          </p:nvPr>
        </p:nvSpPr>
        <p:spPr>
          <a:xfrm>
            <a:off x="76511" y="148278"/>
            <a:ext cx="8520600" cy="341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3600">
                <a:solidFill>
                  <a:srgbClr val="434343"/>
                </a:solidFill>
              </a:rPr>
              <a:t>Most of the poor people live in Nigeria, Mali and Africa.</a:t>
            </a:r>
            <a:endParaRPr sz="3600">
              <a:solidFill>
                <a:srgbClr val="434343"/>
              </a:solidFill>
            </a:endParaRPr>
          </a:p>
          <a:p>
            <a:pPr indent="0" lvl="0" marL="0" rtl="0" algn="l">
              <a:spcBef>
                <a:spcPts val="1600"/>
              </a:spcBef>
              <a:spcAft>
                <a:spcPts val="1600"/>
              </a:spcAft>
              <a:buNone/>
            </a:pPr>
            <a:r>
              <a:t/>
            </a:r>
            <a:endParaRPr sz="3600">
              <a:solidFill>
                <a:srgbClr val="434343"/>
              </a:solidFill>
            </a:endParaRPr>
          </a:p>
        </p:txBody>
      </p:sp>
      <p:pic>
        <p:nvPicPr>
          <p:cNvPr id="121" name="Google Shape;121;p20"/>
          <p:cNvPicPr preferRelativeResize="0"/>
          <p:nvPr/>
        </p:nvPicPr>
        <p:blipFill>
          <a:blip r:embed="rId3">
            <a:alphaModFix/>
          </a:blip>
          <a:stretch>
            <a:fillRect/>
          </a:stretch>
        </p:blipFill>
        <p:spPr>
          <a:xfrm>
            <a:off x="76500" y="1383625"/>
            <a:ext cx="9067501" cy="38501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202325" y="237193"/>
            <a:ext cx="8520600" cy="180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3600"/>
              <a:t>Poverty </a:t>
            </a:r>
            <a:r>
              <a:rPr lang="fi" sz="3600"/>
              <a:t>also affects the inability to influence one’s on affairs and living conditions.</a:t>
            </a:r>
            <a:endParaRPr sz="3600"/>
          </a:p>
        </p:txBody>
      </p:sp>
      <p:pic>
        <p:nvPicPr>
          <p:cNvPr id="127" name="Google Shape;127;p21"/>
          <p:cNvPicPr preferRelativeResize="0"/>
          <p:nvPr/>
        </p:nvPicPr>
        <p:blipFill>
          <a:blip r:embed="rId3">
            <a:alphaModFix/>
          </a:blip>
          <a:stretch>
            <a:fillRect/>
          </a:stretch>
        </p:blipFill>
        <p:spPr>
          <a:xfrm>
            <a:off x="2526625" y="1737625"/>
            <a:ext cx="6617374" cy="3405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