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85674" autoAdjust="0"/>
  </p:normalViewPr>
  <p:slideViewPr>
    <p:cSldViewPr snapToGrid="0">
      <p:cViewPr varScale="1">
        <p:scale>
          <a:sx n="84" d="100"/>
          <a:sy n="84" d="100"/>
        </p:scale>
        <p:origin x="184"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11/29/19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‹N›</a:t>
            </a:fld>
            <a:endParaRPr lang="en-US"/>
          </a:p>
        </p:txBody>
      </p:sp>
    </p:spTree>
    <p:extLst>
      <p:ext uri="{BB962C8B-B14F-4D97-AF65-F5344CB8AC3E}">
        <p14:creationId xmlns:p14="http://schemas.microsoft.com/office/powerpoint/2010/main" val="1899036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3997479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Argomenti da prendere in considerazione:</a:t>
            </a:r>
          </a:p>
          <a:p>
            <a:pPr marL="171450" indent="-171450">
              <a:buFont typeface="Arial" panose="020B0604020202020204" pitchFamily="34" charset="0"/>
              <a:buChar char="•"/>
            </a:pPr>
            <a:r>
              <a:rPr lang="en-US" dirty="0"/>
              <a:t>Formazione</a:t>
            </a:r>
          </a:p>
          <a:p>
            <a:pPr marL="171450" indent="-171450">
              <a:buFont typeface="Arial" panose="020B0604020202020204" pitchFamily="34" charset="0"/>
              <a:buChar char="•"/>
            </a:pPr>
            <a:r>
              <a:rPr lang="en-US" dirty="0"/>
              <a:t>Pedagogia</a:t>
            </a:r>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71644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736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381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876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970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497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049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930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648144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661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11/29/19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745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11/29/19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527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p:nvPr>
        </p:nvSpPr>
        <p:spPr>
          <a:xfrm>
            <a:off x="960933" y="960241"/>
            <a:ext cx="6849699" cy="4203872"/>
          </a:xfrm>
        </p:spPr>
        <p:txBody>
          <a:bodyPr anchor="ctr">
            <a:normAutofit/>
          </a:bodyPr>
          <a:lstStyle/>
          <a:p>
            <a:pPr algn="r"/>
            <a:r>
              <a:rPr lang="en-GB" sz="4800"/>
              <a:t>How to make a sustainable </a:t>
            </a:r>
            <a:br>
              <a:rPr lang="en-GB" sz="4800"/>
            </a:br>
            <a:r>
              <a:rPr lang="en-GB" sz="4800"/>
              <a:t>Nativity Scene</a:t>
            </a:r>
            <a:endParaRPr lang="en-GB" sz="4000"/>
          </a:p>
        </p:txBody>
      </p:sp>
      <p:sp>
        <p:nvSpPr>
          <p:cNvPr id="3" name="Content Placeholder 2"/>
          <p:cNvSpPr>
            <a:spLocks noGrp="1"/>
          </p:cNvSpPr>
          <p:nvPr>
            <p:ph type="subTitle" idx="1"/>
          </p:nvPr>
        </p:nvSpPr>
        <p:spPr>
          <a:xfrm>
            <a:off x="8453071" y="964028"/>
            <a:ext cx="3220769" cy="4196299"/>
          </a:xfrm>
        </p:spPr>
        <p:txBody>
          <a:bodyPr anchor="ctr">
            <a:normAutofit/>
          </a:bodyPr>
          <a:lstStyle/>
          <a:p>
            <a:r>
              <a:rPr lang="it-IT" dirty="0"/>
              <a:t>A Christmas zero Waste</a:t>
            </a:r>
          </a:p>
          <a:p>
            <a:r>
              <a:rPr lang="it-IT" sz="1400" dirty="0"/>
              <a:t>IC Statale «</a:t>
            </a:r>
            <a:r>
              <a:rPr lang="it-IT" sz="1400" dirty="0" err="1"/>
              <a:t>R</a:t>
            </a:r>
            <a:r>
              <a:rPr lang="it-IT" sz="1400" dirty="0"/>
              <a:t>. Trifone»</a:t>
            </a:r>
          </a:p>
          <a:p>
            <a:r>
              <a:rPr lang="it-IT" sz="1400" dirty="0"/>
              <a:t>Montecorvino Rovella (</a:t>
            </a:r>
            <a:r>
              <a:rPr lang="it-IT" sz="1400" dirty="0" err="1"/>
              <a:t>Italy</a:t>
            </a:r>
            <a:r>
              <a:rPr lang="it-IT" sz="1400" dirty="0"/>
              <a:t>)</a:t>
            </a:r>
            <a:endParaRPr dirty="0"/>
          </a:p>
        </p:txBody>
      </p:sp>
      <p:cxnSp>
        <p:nvCxnSpPr>
          <p:cNvPr id="13" name="Straight Connector 12">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4ED6A5F-3B06-48C5-850F-8045C4DF6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2D73AFE7-9ACE-B243-873F-CE479C4BD769}"/>
              </a:ext>
            </a:extLst>
          </p:cNvPr>
          <p:cNvPicPr>
            <a:picLocks noChangeAspect="1"/>
          </p:cNvPicPr>
          <p:nvPr/>
        </p:nvPicPr>
        <p:blipFill rotWithShape="1">
          <a:blip r:embed="rId3"/>
          <a:srcRect l="12696" b="-18858"/>
          <a:stretch/>
        </p:blipFill>
        <p:spPr>
          <a:xfrm>
            <a:off x="8719627" y="239256"/>
            <a:ext cx="3279598" cy="980659"/>
          </a:xfrm>
          <a:prstGeom prst="rect">
            <a:avLst/>
          </a:prstGeom>
        </p:spPr>
      </p:pic>
      <p:pic>
        <p:nvPicPr>
          <p:cNvPr id="7" name="Immagine 6">
            <a:extLst>
              <a:ext uri="{FF2B5EF4-FFF2-40B4-BE49-F238E27FC236}">
                <a16:creationId xmlns:a16="http://schemas.microsoft.com/office/drawing/2014/main" id="{943AE0A1-0CBA-5B4E-9AD2-0E530B75B0FC}"/>
              </a:ext>
            </a:extLst>
          </p:cNvPr>
          <p:cNvPicPr>
            <a:picLocks noChangeAspect="1"/>
          </p:cNvPicPr>
          <p:nvPr/>
        </p:nvPicPr>
        <p:blipFill>
          <a:blip r:embed="rId4"/>
          <a:stretch>
            <a:fillRect/>
          </a:stretch>
        </p:blipFill>
        <p:spPr>
          <a:xfrm>
            <a:off x="9448897" y="4341453"/>
            <a:ext cx="1104534" cy="1044011"/>
          </a:xfrm>
          <a:prstGeom prst="rect">
            <a:avLst/>
          </a:prstGeom>
        </p:spPr>
      </p:pic>
    </p:spTree>
    <p:extLst>
      <p:ext uri="{BB962C8B-B14F-4D97-AF65-F5344CB8AC3E}">
        <p14:creationId xmlns:p14="http://schemas.microsoft.com/office/powerpoint/2010/main" val="7909898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7" name="Rectangle 20">
            <a:extLst>
              <a:ext uri="{FF2B5EF4-FFF2-40B4-BE49-F238E27FC236}">
                <a16:creationId xmlns:a16="http://schemas.microsoft.com/office/drawing/2014/main" id="{E02DA677-C58A-4FCE-A9A0-E66A42EB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22">
            <a:extLst>
              <a:ext uri="{FF2B5EF4-FFF2-40B4-BE49-F238E27FC236}">
                <a16:creationId xmlns:a16="http://schemas.microsoft.com/office/drawing/2014/main" id="{9D85B319-9C30-4D92-B664-CA444ECD7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D7573C1E-3785-43C9-A262-1DA9DF97F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26">
            <a:extLst>
              <a:ext uri="{FF2B5EF4-FFF2-40B4-BE49-F238E27FC236}">
                <a16:creationId xmlns:a16="http://schemas.microsoft.com/office/drawing/2014/main" id="{885D4A50-6846-431E-A61E-5C6DC099CF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9" name="Rectangle 28">
            <a:extLst>
              <a:ext uri="{FF2B5EF4-FFF2-40B4-BE49-F238E27FC236}">
                <a16:creationId xmlns:a16="http://schemas.microsoft.com/office/drawing/2014/main" id="{7B9D7F38-148C-4833-BBC3-26DF32830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30">
            <a:extLst>
              <a:ext uri="{FF2B5EF4-FFF2-40B4-BE49-F238E27FC236}">
                <a16:creationId xmlns:a16="http://schemas.microsoft.com/office/drawing/2014/main" id="{F4058CC4-E5A0-4BA9-9528-C5053A69D4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3523712" cy="0"/>
          </a:xfrm>
          <a:prstGeom prst="line">
            <a:avLst/>
          </a:prstGeom>
          <a:ln w="31750">
            <a:solidFill>
              <a:srgbClr val="4E303B"/>
            </a:solidFill>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19"/>
            <a:ext cx="3525184" cy="1049235"/>
          </a:xfrm>
        </p:spPr>
        <p:txBody>
          <a:bodyPr vert="horz" lIns="91440" tIns="45720" rIns="91440" bIns="45720" rtlCol="0" anchor="t">
            <a:normAutofit/>
          </a:bodyPr>
          <a:lstStyle/>
          <a:p>
            <a:r>
              <a:rPr lang="en-US" dirty="0"/>
              <a:t>MATERIALS for characters</a:t>
            </a:r>
          </a:p>
        </p:txBody>
      </p:sp>
      <p:sp>
        <p:nvSpPr>
          <p:cNvPr id="33" name="Rectangle 32">
            <a:extLst>
              <a:ext uri="{FF2B5EF4-FFF2-40B4-BE49-F238E27FC236}">
                <a16:creationId xmlns:a16="http://schemas.microsoft.com/office/drawing/2014/main" id="{B0B24C04-FEDE-4E91-A8C6-C92FF3E7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sz="half" idx="2"/>
          </p:nvPr>
        </p:nvSpPr>
        <p:spPr>
          <a:xfrm>
            <a:off x="253766" y="2128552"/>
            <a:ext cx="3022989" cy="1738014"/>
          </a:xfrm>
        </p:spPr>
        <p:txBody>
          <a:bodyPr vert="horz" lIns="91440" tIns="45720" rIns="91440" bIns="45720" rtlCol="0" anchor="t">
            <a:noAutofit/>
          </a:bodyPr>
          <a:lstStyle/>
          <a:p>
            <a:pPr>
              <a:lnSpc>
                <a:spcPct val="110000"/>
              </a:lnSpc>
              <a:spcBef>
                <a:spcPts val="0"/>
              </a:spcBef>
              <a:spcAft>
                <a:spcPts val="600"/>
              </a:spcAft>
              <a:buClr>
                <a:srgbClr val="4E303B"/>
              </a:buClr>
            </a:pPr>
            <a:r>
              <a:rPr lang="en-US" sz="1400" dirty="0"/>
              <a:t>Pieces of Colored papers or cardboard sheets</a:t>
            </a:r>
          </a:p>
          <a:p>
            <a:pPr>
              <a:lnSpc>
                <a:spcPct val="110000"/>
              </a:lnSpc>
              <a:spcBef>
                <a:spcPts val="0"/>
              </a:spcBef>
              <a:spcAft>
                <a:spcPts val="600"/>
              </a:spcAft>
              <a:buClr>
                <a:srgbClr val="4E303B"/>
              </a:buClr>
            </a:pPr>
            <a:r>
              <a:rPr lang="en-US" sz="1400" dirty="0"/>
              <a:t>Small plastic bottles (yoghurt, deodorant, parfums, </a:t>
            </a:r>
            <a:r>
              <a:rPr lang="en-US" sz="1400" dirty="0" err="1"/>
              <a:t>etc</a:t>
            </a:r>
            <a:r>
              <a:rPr lang="en-US" sz="1400" dirty="0"/>
              <a:t>…)</a:t>
            </a:r>
          </a:p>
          <a:p>
            <a:pPr>
              <a:lnSpc>
                <a:spcPct val="110000"/>
              </a:lnSpc>
              <a:spcBef>
                <a:spcPts val="0"/>
              </a:spcBef>
              <a:spcAft>
                <a:spcPts val="600"/>
              </a:spcAft>
              <a:buClr>
                <a:srgbClr val="4E303B"/>
              </a:buClr>
            </a:pPr>
            <a:r>
              <a:rPr lang="en-US" sz="1400" dirty="0"/>
              <a:t>Cork stoppers</a:t>
            </a:r>
          </a:p>
          <a:p>
            <a:pPr>
              <a:lnSpc>
                <a:spcPct val="110000"/>
              </a:lnSpc>
              <a:spcBef>
                <a:spcPts val="0"/>
              </a:spcBef>
              <a:spcAft>
                <a:spcPts val="600"/>
              </a:spcAft>
              <a:buClr>
                <a:srgbClr val="4E303B"/>
              </a:buClr>
            </a:pPr>
            <a:r>
              <a:rPr lang="en-US" sz="1400" dirty="0"/>
              <a:t>Toilet rolls and/or cardboard paper towel tube</a:t>
            </a:r>
          </a:p>
          <a:p>
            <a:pPr>
              <a:lnSpc>
                <a:spcPct val="110000"/>
              </a:lnSpc>
              <a:spcBef>
                <a:spcPts val="0"/>
              </a:spcBef>
              <a:spcAft>
                <a:spcPts val="600"/>
              </a:spcAft>
              <a:buClr>
                <a:srgbClr val="4E303B"/>
              </a:buClr>
            </a:pPr>
            <a:r>
              <a:rPr lang="en-US" sz="1400" dirty="0"/>
              <a:t>scraps of fabric</a:t>
            </a:r>
          </a:p>
          <a:p>
            <a:pPr>
              <a:lnSpc>
                <a:spcPct val="110000"/>
              </a:lnSpc>
              <a:spcBef>
                <a:spcPts val="0"/>
              </a:spcBef>
              <a:spcAft>
                <a:spcPts val="600"/>
              </a:spcAft>
              <a:buClr>
                <a:srgbClr val="4E303B"/>
              </a:buClr>
            </a:pPr>
            <a:r>
              <a:rPr lang="en-US" sz="1400" dirty="0"/>
              <a:t>Strings</a:t>
            </a:r>
          </a:p>
          <a:p>
            <a:pPr>
              <a:lnSpc>
                <a:spcPct val="110000"/>
              </a:lnSpc>
              <a:spcBef>
                <a:spcPts val="0"/>
              </a:spcBef>
              <a:spcAft>
                <a:spcPts val="600"/>
              </a:spcAft>
              <a:buClr>
                <a:srgbClr val="4E303B"/>
              </a:buClr>
            </a:pPr>
            <a:r>
              <a:rPr lang="en-US" sz="1400" dirty="0"/>
              <a:t>Paper towels</a:t>
            </a:r>
          </a:p>
          <a:p>
            <a:pPr>
              <a:lnSpc>
                <a:spcPct val="110000"/>
              </a:lnSpc>
              <a:spcBef>
                <a:spcPts val="0"/>
              </a:spcBef>
              <a:spcAft>
                <a:spcPts val="600"/>
              </a:spcAft>
              <a:buClr>
                <a:srgbClr val="4E303B"/>
              </a:buClr>
            </a:pPr>
            <a:r>
              <a:rPr lang="en-US" sz="1400" dirty="0"/>
              <a:t>Yellow wool Threads </a:t>
            </a:r>
            <a:br>
              <a:rPr lang="en-US" sz="1400" dirty="0"/>
            </a:br>
            <a:endParaRPr lang="en-US" sz="1400" dirty="0"/>
          </a:p>
        </p:txBody>
      </p:sp>
      <p:grpSp>
        <p:nvGrpSpPr>
          <p:cNvPr id="35" name="Group 34">
            <a:extLst>
              <a:ext uri="{FF2B5EF4-FFF2-40B4-BE49-F238E27FC236}">
                <a16:creationId xmlns:a16="http://schemas.microsoft.com/office/drawing/2014/main" id="{238BED98-596B-4726-8ACA-5C02C6BE4B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71" name="Rectangle 35">
              <a:extLst>
                <a:ext uri="{FF2B5EF4-FFF2-40B4-BE49-F238E27FC236}">
                  <a16:creationId xmlns:a16="http://schemas.microsoft.com/office/drawing/2014/main" id="{87CCA6B1-1F36-457A-9FEF-10BB9B664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CB1B585-17A1-4522-B135-45ACBDA6A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Immagine 15" descr="Immagine che contiene interni, tavolo, tazza, caffè&#10;&#10;Descrizione generata automaticamente">
            <a:extLst>
              <a:ext uri="{FF2B5EF4-FFF2-40B4-BE49-F238E27FC236}">
                <a16:creationId xmlns:a16="http://schemas.microsoft.com/office/drawing/2014/main" id="{CAB882F1-5FE0-0C4E-A0CF-B1B4BD046042}"/>
              </a:ext>
            </a:extLst>
          </p:cNvPr>
          <p:cNvPicPr>
            <a:picLocks noChangeAspect="1"/>
          </p:cNvPicPr>
          <p:nvPr/>
        </p:nvPicPr>
        <p:blipFill rotWithShape="1">
          <a:blip r:embed="rId3"/>
          <a:srcRect l="20174" r="19579" b="2"/>
          <a:stretch/>
        </p:blipFill>
        <p:spPr>
          <a:xfrm>
            <a:off x="6094411" y="1116346"/>
            <a:ext cx="2328669" cy="3865108"/>
          </a:xfrm>
          <a:prstGeom prst="rect">
            <a:avLst/>
          </a:prstGeom>
        </p:spPr>
      </p:pic>
      <p:pic>
        <p:nvPicPr>
          <p:cNvPr id="6" name="Segnaposto immagine 5" descr="Immagine che contiene fotografia, interni, diverso, articoli&#10;&#10;Descrizione generata automaticamente">
            <a:extLst>
              <a:ext uri="{FF2B5EF4-FFF2-40B4-BE49-F238E27FC236}">
                <a16:creationId xmlns:a16="http://schemas.microsoft.com/office/drawing/2014/main" id="{7D271733-F7F5-474A-9690-D92E641C4A76}"/>
              </a:ext>
            </a:extLst>
          </p:cNvPr>
          <p:cNvPicPr>
            <a:picLocks noGrp="1" noChangeAspect="1"/>
          </p:cNvPicPr>
          <p:nvPr>
            <p:ph sz="half" idx="1"/>
          </p:nvPr>
        </p:nvPicPr>
        <p:blipFill rotWithShape="1">
          <a:blip r:embed="rId4"/>
          <a:srcRect l="1721" r="665" b="3"/>
          <a:stretch/>
        </p:blipFill>
        <p:spPr>
          <a:xfrm>
            <a:off x="8586806" y="1124571"/>
            <a:ext cx="2328670" cy="2385520"/>
          </a:xfrm>
          <a:prstGeom prst="rect">
            <a:avLst/>
          </a:prstGeom>
        </p:spPr>
      </p:pic>
      <p:sp>
        <p:nvSpPr>
          <p:cNvPr id="39" name="Rectangle 38">
            <a:extLst>
              <a:ext uri="{FF2B5EF4-FFF2-40B4-BE49-F238E27FC236}">
                <a16:creationId xmlns:a16="http://schemas.microsoft.com/office/drawing/2014/main" id="{5C316D40-A8BD-4ABA-B724-595C08C1A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3174" y="3674937"/>
            <a:ext cx="2332302" cy="1305707"/>
          </a:xfrm>
          <a:prstGeom prst="rect">
            <a:avLst/>
          </a:prstGeom>
          <a:solidFill>
            <a:srgbClr val="4E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CB8D4351-0057-4653-A4AC-94C6C2512E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2" name="Straight Connector 42">
            <a:extLst>
              <a:ext uri="{FF2B5EF4-FFF2-40B4-BE49-F238E27FC236}">
                <a16:creationId xmlns:a16="http://schemas.microsoft.com/office/drawing/2014/main" id="{D3905F8D-039A-4FF7-82D8-7B34962E2E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1" name="Content Placeholder 2">
            <a:extLst>
              <a:ext uri="{FF2B5EF4-FFF2-40B4-BE49-F238E27FC236}">
                <a16:creationId xmlns:a16="http://schemas.microsoft.com/office/drawing/2014/main" id="{E546EBD8-E1BB-3B4F-A25C-309582647082}"/>
              </a:ext>
            </a:extLst>
          </p:cNvPr>
          <p:cNvSpPr txBox="1">
            <a:spLocks/>
          </p:cNvSpPr>
          <p:nvPr/>
        </p:nvSpPr>
        <p:spPr>
          <a:xfrm>
            <a:off x="3192170" y="2033937"/>
            <a:ext cx="2328669" cy="2100342"/>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10000"/>
              </a:lnSpc>
              <a:spcBef>
                <a:spcPts val="0"/>
              </a:spcBef>
              <a:spcAft>
                <a:spcPts val="600"/>
              </a:spcAft>
              <a:buClr>
                <a:srgbClr val="4E303B"/>
              </a:buClr>
            </a:pPr>
            <a:r>
              <a:rPr lang="en-US" sz="1400" dirty="0"/>
              <a:t>Yellow wool Threads </a:t>
            </a:r>
          </a:p>
          <a:p>
            <a:pPr>
              <a:lnSpc>
                <a:spcPct val="110000"/>
              </a:lnSpc>
              <a:spcBef>
                <a:spcPts val="0"/>
              </a:spcBef>
              <a:spcAft>
                <a:spcPts val="600"/>
              </a:spcAft>
              <a:buClr>
                <a:srgbClr val="4E303B"/>
              </a:buClr>
            </a:pPr>
            <a:r>
              <a:rPr lang="en-US" sz="1400" dirty="0"/>
              <a:t>Pillow filling</a:t>
            </a:r>
          </a:p>
          <a:p>
            <a:pPr>
              <a:lnSpc>
                <a:spcPct val="110000"/>
              </a:lnSpc>
              <a:spcBef>
                <a:spcPts val="0"/>
              </a:spcBef>
              <a:spcAft>
                <a:spcPts val="600"/>
              </a:spcAft>
              <a:buClr>
                <a:srgbClr val="4E303B"/>
              </a:buClr>
            </a:pPr>
            <a:r>
              <a:rPr lang="en-US" sz="1400" dirty="0"/>
              <a:t>Cork bottle top</a:t>
            </a:r>
          </a:p>
          <a:p>
            <a:pPr>
              <a:lnSpc>
                <a:spcPct val="110000"/>
              </a:lnSpc>
              <a:spcBef>
                <a:spcPts val="0"/>
              </a:spcBef>
              <a:spcAft>
                <a:spcPts val="600"/>
              </a:spcAft>
              <a:buClr>
                <a:srgbClr val="4E303B"/>
              </a:buClr>
            </a:pPr>
            <a:r>
              <a:rPr lang="en-US" sz="1400" dirty="0"/>
              <a:t>little cardboard box </a:t>
            </a:r>
          </a:p>
          <a:p>
            <a:pPr>
              <a:lnSpc>
                <a:spcPct val="110000"/>
              </a:lnSpc>
              <a:spcBef>
                <a:spcPts val="0"/>
              </a:spcBef>
              <a:spcAft>
                <a:spcPts val="600"/>
              </a:spcAft>
              <a:buClr>
                <a:srgbClr val="4E303B"/>
              </a:buClr>
            </a:pPr>
            <a:r>
              <a:rPr lang="en-US" sz="1400" dirty="0"/>
              <a:t>Scissors</a:t>
            </a:r>
          </a:p>
          <a:p>
            <a:pPr>
              <a:lnSpc>
                <a:spcPct val="110000"/>
              </a:lnSpc>
              <a:spcBef>
                <a:spcPts val="0"/>
              </a:spcBef>
              <a:spcAft>
                <a:spcPts val="600"/>
              </a:spcAft>
              <a:buClr>
                <a:srgbClr val="4E303B"/>
              </a:buClr>
            </a:pPr>
            <a:r>
              <a:rPr lang="en-US" sz="1400" dirty="0"/>
              <a:t>Glue and/or  some sticky tape</a:t>
            </a:r>
          </a:p>
          <a:p>
            <a:pPr>
              <a:lnSpc>
                <a:spcPct val="110000"/>
              </a:lnSpc>
              <a:spcBef>
                <a:spcPts val="0"/>
              </a:spcBef>
              <a:spcAft>
                <a:spcPts val="600"/>
              </a:spcAft>
              <a:buClr>
                <a:srgbClr val="4E303B"/>
              </a:buClr>
            </a:pPr>
            <a:r>
              <a:rPr lang="en-US" sz="1400" dirty="0"/>
              <a:t>Pencil</a:t>
            </a:r>
          </a:p>
          <a:p>
            <a:pPr>
              <a:lnSpc>
                <a:spcPct val="110000"/>
              </a:lnSpc>
              <a:spcBef>
                <a:spcPts val="0"/>
              </a:spcBef>
              <a:spcAft>
                <a:spcPts val="600"/>
              </a:spcAft>
              <a:buClr>
                <a:srgbClr val="4E303B"/>
              </a:buClr>
            </a:pPr>
            <a:r>
              <a:rPr lang="en-US" sz="1400" dirty="0"/>
              <a:t>Black Pen</a:t>
            </a:r>
          </a:p>
          <a:p>
            <a:pPr>
              <a:lnSpc>
                <a:spcPct val="110000"/>
              </a:lnSpc>
              <a:spcBef>
                <a:spcPts val="0"/>
              </a:spcBef>
              <a:spcAft>
                <a:spcPts val="600"/>
              </a:spcAft>
              <a:buClr>
                <a:srgbClr val="4E303B"/>
              </a:buClr>
            </a:pPr>
            <a:r>
              <a:rPr lang="en-US" sz="1400" dirty="0"/>
              <a:t>Paint</a:t>
            </a:r>
          </a:p>
          <a:p>
            <a:pPr>
              <a:lnSpc>
                <a:spcPct val="110000"/>
              </a:lnSpc>
              <a:spcBef>
                <a:spcPts val="0"/>
              </a:spcBef>
              <a:spcAft>
                <a:spcPts val="600"/>
              </a:spcAft>
              <a:buClr>
                <a:srgbClr val="4E303B"/>
              </a:buClr>
            </a:pPr>
            <a:r>
              <a:rPr lang="en-US" sz="1400" dirty="0"/>
              <a:t>paintbrush</a:t>
            </a:r>
            <a:br>
              <a:rPr lang="en-US" sz="1400" dirty="0"/>
            </a:br>
            <a:endParaRPr lang="en-US" sz="1400" dirty="0"/>
          </a:p>
        </p:txBody>
      </p:sp>
    </p:spTree>
    <p:extLst>
      <p:ext uri="{BB962C8B-B14F-4D97-AF65-F5344CB8AC3E}">
        <p14:creationId xmlns:p14="http://schemas.microsoft.com/office/powerpoint/2010/main" val="1480016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9" name="Rectangle 24">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26">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7218030" y="804520"/>
            <a:ext cx="3520367" cy="1049235"/>
          </a:xfrm>
        </p:spPr>
        <p:txBody>
          <a:bodyPr vert="horz" lIns="91440" tIns="45720" rIns="91440" bIns="45720" rtlCol="0" anchor="t">
            <a:normAutofit/>
          </a:bodyPr>
          <a:lstStyle/>
          <a:p>
            <a:r>
              <a:rPr lang="en-US" sz="2700" dirty="0"/>
              <a:t>PROCEDURE – </a:t>
            </a:r>
            <a:br>
              <a:rPr lang="en-US" sz="2700" dirty="0"/>
            </a:br>
            <a:r>
              <a:rPr lang="en-US" sz="2700" dirty="0"/>
              <a:t>BODY AND CLOTHES</a:t>
            </a:r>
          </a:p>
        </p:txBody>
      </p:sp>
      <p:sp>
        <p:nvSpPr>
          <p:cNvPr id="41" name="Rectangle 28">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2" name="Group 30">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43" name="Rectangle 31">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32">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Segnaposto immagine 11" descr="Immagine che contiene cibo, interni, persona, tavolo&#10;&#10;Descrizione generata automaticamente">
            <a:extLst>
              <a:ext uri="{FF2B5EF4-FFF2-40B4-BE49-F238E27FC236}">
                <a16:creationId xmlns:a16="http://schemas.microsoft.com/office/drawing/2014/main" id="{9FE04470-C8FB-CC42-A9BB-7ACF149548F3}"/>
              </a:ext>
            </a:extLst>
          </p:cNvPr>
          <p:cNvPicPr>
            <a:picLocks noGrp="1" noChangeAspect="1"/>
          </p:cNvPicPr>
          <p:nvPr>
            <p:ph type="pic" idx="1"/>
          </p:nvPr>
        </p:nvPicPr>
        <p:blipFill rotWithShape="1">
          <a:blip r:embed="rId4"/>
          <a:srcRect t="7306" r="1" b="12570"/>
          <a:stretch/>
        </p:blipFill>
        <p:spPr>
          <a:xfrm>
            <a:off x="1271223" y="1116345"/>
            <a:ext cx="4825148" cy="3866172"/>
          </a:xfrm>
          <a:prstGeom prst="rect">
            <a:avLst/>
          </a:prstGeom>
        </p:spPr>
      </p:pic>
      <p:sp>
        <p:nvSpPr>
          <p:cNvPr id="3" name="Content Placeholder 2"/>
          <p:cNvSpPr>
            <a:spLocks noGrp="1"/>
          </p:cNvSpPr>
          <p:nvPr>
            <p:ph type="body" sz="half" idx="2"/>
          </p:nvPr>
        </p:nvSpPr>
        <p:spPr>
          <a:xfrm>
            <a:off x="7218029" y="2015732"/>
            <a:ext cx="3520368" cy="3450613"/>
          </a:xfrm>
        </p:spPr>
        <p:txBody>
          <a:bodyPr vert="horz" lIns="91440" tIns="45720" rIns="91440" bIns="45720" rtlCol="0" anchor="t">
            <a:normAutofit/>
          </a:bodyPr>
          <a:lstStyle/>
          <a:p>
            <a:pPr marL="0" indent="-228600">
              <a:lnSpc>
                <a:spcPct val="110000"/>
              </a:lnSpc>
              <a:buFont typeface="Arial" panose="020B0604020202020204" pitchFamily="34" charset="0"/>
              <a:buChar char="•"/>
            </a:pPr>
            <a:r>
              <a:rPr lang="en-US"/>
              <a:t>Use the cardboard rolls or small plastic bottles as the body of  your characters and wrap it with paper towels or with scraps of fabric to dress them, creating robes or cloaks.</a:t>
            </a:r>
            <a:br>
              <a:rPr lang="en-US"/>
            </a:br>
            <a:r>
              <a:rPr lang="en-US"/>
              <a:t>Fold part of the fabric or paper towel on top as a hood to cover the holes of the head. </a:t>
            </a:r>
            <a:br>
              <a:rPr lang="en-US"/>
            </a:br>
            <a:r>
              <a:rPr lang="en-US"/>
              <a:t>Use strings as belts.</a:t>
            </a:r>
            <a:br>
              <a:rPr lang="en-US"/>
            </a:br>
            <a:endParaRPr lang="en-US"/>
          </a:p>
        </p:txBody>
      </p:sp>
      <p:pic>
        <p:nvPicPr>
          <p:cNvPr id="45" name="Picture 34">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6" name="Straight Connector 36">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42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0" name="Rectangle 35">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1" name="Picture 37">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2" name="Straight Connector 39">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41">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4" name="Rectangle 43">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45">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20"/>
            <a:ext cx="4176511" cy="1049235"/>
          </a:xfrm>
        </p:spPr>
        <p:txBody>
          <a:bodyPr vert="horz" lIns="91440" tIns="45720" rIns="91440" bIns="45720" rtlCol="0" anchor="t">
            <a:normAutofit/>
          </a:bodyPr>
          <a:lstStyle/>
          <a:p>
            <a:r>
              <a:rPr lang="en-US"/>
              <a:t>PROCEDURE – faces</a:t>
            </a:r>
            <a:endParaRPr lang="en-US" dirty="0"/>
          </a:p>
        </p:txBody>
      </p:sp>
      <p:sp>
        <p:nvSpPr>
          <p:cNvPr id="66" name="Rectangle 47">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Segnaposto contenuto 3">
            <a:extLst>
              <a:ext uri="{FF2B5EF4-FFF2-40B4-BE49-F238E27FC236}">
                <a16:creationId xmlns:a16="http://schemas.microsoft.com/office/drawing/2014/main" id="{6FB806C6-2E4B-CF4E-9626-FD89B7D79214}"/>
              </a:ext>
            </a:extLst>
          </p:cNvPr>
          <p:cNvSpPr>
            <a:spLocks noGrp="1"/>
          </p:cNvSpPr>
          <p:nvPr>
            <p:ph sz="half" idx="1"/>
          </p:nvPr>
        </p:nvSpPr>
        <p:spPr>
          <a:xfrm>
            <a:off x="1451580" y="2015732"/>
            <a:ext cx="4496169" cy="3450613"/>
          </a:xfrm>
        </p:spPr>
        <p:txBody>
          <a:bodyPr vert="horz" lIns="91440" tIns="45720" rIns="91440" bIns="45720" rtlCol="0" anchor="t">
            <a:noAutofit/>
          </a:bodyPr>
          <a:lstStyle/>
          <a:p>
            <a:pPr marL="0" indent="0">
              <a:lnSpc>
                <a:spcPct val="110000"/>
              </a:lnSpc>
              <a:buNone/>
            </a:pPr>
            <a:r>
              <a:rPr lang="en-US" sz="1200" dirty="0"/>
              <a:t>If you are using cork/metal stoppers or plastic bottles:</a:t>
            </a:r>
          </a:p>
          <a:p>
            <a:pPr>
              <a:lnSpc>
                <a:spcPct val="110000"/>
              </a:lnSpc>
            </a:pPr>
            <a:r>
              <a:rPr lang="en-US" sz="1200" dirty="0"/>
              <a:t>Draw and </a:t>
            </a:r>
            <a:r>
              <a:rPr lang="en-US" sz="1200" dirty="0" err="1"/>
              <a:t>colour</a:t>
            </a:r>
            <a:r>
              <a:rPr lang="en-US" sz="1200" dirty="0"/>
              <a:t> faces on the top of the plastic bottle</a:t>
            </a:r>
          </a:p>
          <a:p>
            <a:pPr marL="0" indent="0">
              <a:lnSpc>
                <a:spcPct val="110000"/>
              </a:lnSpc>
              <a:buNone/>
            </a:pPr>
            <a:r>
              <a:rPr lang="en-US" sz="1200" dirty="0"/>
              <a:t>In case you are working with paper rolls:</a:t>
            </a:r>
          </a:p>
          <a:p>
            <a:pPr>
              <a:lnSpc>
                <a:spcPct val="110000"/>
              </a:lnSpc>
            </a:pPr>
            <a:r>
              <a:rPr lang="en-US" sz="1200" dirty="0"/>
              <a:t>Cut  small rectangles out of pink papers and draw mouth, nose and eyes on it. Then glue it on the cardboard just under the hole you covered with the hood.</a:t>
            </a:r>
          </a:p>
          <a:p>
            <a:pPr marL="0" indent="0">
              <a:lnSpc>
                <a:spcPct val="110000"/>
              </a:lnSpc>
              <a:buNone/>
            </a:pPr>
            <a:r>
              <a:rPr lang="en-US" sz="1200" dirty="0"/>
              <a:t>Draw and cut out small hands from a pink cardboard sheet and glue them on the fabric.</a:t>
            </a:r>
          </a:p>
          <a:p>
            <a:pPr marL="0" indent="0">
              <a:lnSpc>
                <a:spcPct val="110000"/>
              </a:lnSpc>
              <a:buNone/>
            </a:pPr>
            <a:r>
              <a:rPr lang="en-US" sz="1200" dirty="0"/>
              <a:t>Create hair using yellow wool threads or white pillow filling.</a:t>
            </a:r>
          </a:p>
          <a:p>
            <a:pPr marL="0" indent="0">
              <a:lnSpc>
                <a:spcPct val="110000"/>
              </a:lnSpc>
              <a:buNone/>
            </a:pPr>
            <a:r>
              <a:rPr lang="en-US" sz="1200" dirty="0"/>
              <a:t>If working on the Wise men, draw a crown on a yellow card, cut it out and glue it over the face. Glue small pieces of </a:t>
            </a:r>
            <a:r>
              <a:rPr lang="en-US" sz="1200" dirty="0" err="1"/>
              <a:t>coloured</a:t>
            </a:r>
            <a:r>
              <a:rPr lang="en-US" sz="1200" dirty="0"/>
              <a:t> cardboard between their hands to represent </a:t>
            </a:r>
            <a:r>
              <a:rPr lang="en-US" sz="1200" dirty="0" err="1"/>
              <a:t>Magi”s</a:t>
            </a:r>
            <a:r>
              <a:rPr lang="en-US" sz="1200" dirty="0"/>
              <a:t>  presents</a:t>
            </a:r>
          </a:p>
          <a:p>
            <a:pPr marL="0" indent="0">
              <a:lnSpc>
                <a:spcPct val="110000"/>
              </a:lnSpc>
              <a:buNone/>
            </a:pPr>
            <a:r>
              <a:rPr lang="en-US" sz="1200" dirty="0"/>
              <a:t>Baby Jesus:  Paint a cork bottle top in pink and draw  a face on it, wrap it with a scrap of fabric and put it in a small </a:t>
            </a:r>
            <a:r>
              <a:rPr lang="en-US" sz="1200" dirty="0" err="1"/>
              <a:t>cardbox</a:t>
            </a:r>
            <a:r>
              <a:rPr lang="en-US" sz="1200" dirty="0"/>
              <a:t>.</a:t>
            </a:r>
          </a:p>
        </p:txBody>
      </p:sp>
      <p:pic>
        <p:nvPicPr>
          <p:cNvPr id="10" name="Segnaposto contenuto 9" descr="Immagine che contiene fotografia, cibo, articoli, donna&#10;&#10;Descrizione generata automaticamente">
            <a:extLst>
              <a:ext uri="{FF2B5EF4-FFF2-40B4-BE49-F238E27FC236}">
                <a16:creationId xmlns:a16="http://schemas.microsoft.com/office/drawing/2014/main" id="{2A5424A6-B63D-EA45-8A97-010F5C48B51A}"/>
              </a:ext>
            </a:extLst>
          </p:cNvPr>
          <p:cNvPicPr>
            <a:picLocks noGrp="1" noChangeAspect="1"/>
          </p:cNvPicPr>
          <p:nvPr>
            <p:ph sz="half" idx="2"/>
          </p:nvPr>
        </p:nvPicPr>
        <p:blipFill>
          <a:blip r:embed="rId3"/>
          <a:stretch>
            <a:fillRect/>
          </a:stretch>
        </p:blipFill>
        <p:spPr>
          <a:xfrm>
            <a:off x="6244251" y="805583"/>
            <a:ext cx="4660762" cy="4660762"/>
          </a:xfrm>
          <a:prstGeom prst="rect">
            <a:avLst/>
          </a:prstGeom>
        </p:spPr>
      </p:pic>
      <p:pic>
        <p:nvPicPr>
          <p:cNvPr id="50" name="Picture 49">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2" name="Straight Connector 51">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27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interni, fotografia, articoli, letto&#10;&#10;Descrizione generata automaticamente">
            <a:extLst>
              <a:ext uri="{FF2B5EF4-FFF2-40B4-BE49-F238E27FC236}">
                <a16:creationId xmlns:a16="http://schemas.microsoft.com/office/drawing/2014/main" id="{A063CB37-C298-D34B-B74B-43BEE1DB9523}"/>
              </a:ext>
            </a:extLst>
          </p:cNvPr>
          <p:cNvPicPr>
            <a:picLocks noChangeAspect="1"/>
          </p:cNvPicPr>
          <p:nvPr/>
        </p:nvPicPr>
        <p:blipFill rotWithShape="1">
          <a:blip r:embed="rId3">
            <a:alphaModFix amt="50000"/>
          </a:blip>
          <a:srcRect r="-1" b="8160"/>
          <a:stretch/>
        </p:blipFill>
        <p:spPr>
          <a:xfrm>
            <a:off x="305" y="10"/>
            <a:ext cx="12191695" cy="6857990"/>
          </a:xfrm>
          <a:prstGeom prst="rect">
            <a:avLst/>
          </a:prstGeom>
        </p:spPr>
      </p:pic>
      <p:sp>
        <p:nvSpPr>
          <p:cNvPr id="19"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3" name="Rectangle 1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130271" y="1193800"/>
            <a:ext cx="3193050" cy="4699000"/>
          </a:xfrm>
        </p:spPr>
        <p:txBody>
          <a:bodyPr vert="horz" lIns="91440" tIns="45720" rIns="91440" bIns="0" rtlCol="0" anchor="ctr">
            <a:normAutofit/>
          </a:bodyPr>
          <a:lstStyle/>
          <a:p>
            <a:r>
              <a:rPr lang="en-GB"/>
              <a:t>How to make Nativity Scene stable from shoebox</a:t>
            </a:r>
            <a:br>
              <a:rPr lang="en-GB"/>
            </a:br>
            <a:br>
              <a:rPr lang="en-GB"/>
            </a:br>
            <a:endParaRPr lang="en-GB"/>
          </a:p>
        </p:txBody>
      </p:sp>
      <p:cxnSp>
        <p:nvCxnSpPr>
          <p:cNvPr id="20" name="Straight Connector 1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636" y="1193800"/>
            <a:ext cx="6085091" cy="4699000"/>
          </a:xfrm>
        </p:spPr>
        <p:txBody>
          <a:bodyPr vert="horz" lIns="91440" tIns="91440" rIns="91440" bIns="91440" rtlCol="0" anchor="ctr">
            <a:normAutofit/>
          </a:bodyPr>
          <a:lstStyle/>
          <a:p>
            <a:pPr marL="0" indent="0">
              <a:buNone/>
            </a:pPr>
            <a:r>
              <a:rPr lang="it-IT"/>
              <a:t>Materials:</a:t>
            </a:r>
            <a:br>
              <a:rPr lang="it-IT"/>
            </a:br>
            <a:r>
              <a:rPr lang="it-IT"/>
              <a:t>• Shoebox</a:t>
            </a:r>
            <a:br>
              <a:rPr lang="it-IT"/>
            </a:br>
            <a:r>
              <a:rPr lang="it-IT"/>
              <a:t>• Brown paper bag</a:t>
            </a:r>
            <a:br>
              <a:rPr lang="it-IT"/>
            </a:br>
            <a:r>
              <a:rPr lang="it-IT"/>
              <a:t>• Cardboard</a:t>
            </a:r>
            <a:br>
              <a:rPr lang="it-IT"/>
            </a:br>
            <a:r>
              <a:rPr lang="it-IT"/>
              <a:t>• Brown paint</a:t>
            </a:r>
            <a:br>
              <a:rPr lang="it-IT"/>
            </a:br>
            <a:r>
              <a:rPr lang="it-IT"/>
              <a:t>• Paintbrush</a:t>
            </a:r>
            <a:br>
              <a:rPr lang="it-IT"/>
            </a:br>
            <a:r>
              <a:rPr lang="it-IT"/>
              <a:t>• Scraps of torn paper</a:t>
            </a:r>
            <a:endParaRPr lang="en-US" cap="all"/>
          </a:p>
        </p:txBody>
      </p:sp>
      <p:sp>
        <p:nvSpPr>
          <p:cNvPr id="2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9758240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1" name="Rectangle 18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83" name="Picture 18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5" name="Straight Connector 18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9" name="Rectangle 188">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20"/>
            <a:ext cx="3530157" cy="1049235"/>
          </a:xfrm>
        </p:spPr>
        <p:txBody>
          <a:bodyPr vert="horz" lIns="91440" tIns="45720" rIns="91440" bIns="45720" rtlCol="0" anchor="t">
            <a:normAutofit/>
          </a:bodyPr>
          <a:lstStyle/>
          <a:p>
            <a:r>
              <a:rPr lang="en-US"/>
              <a:t>procedure</a:t>
            </a:r>
          </a:p>
        </p:txBody>
      </p:sp>
      <p:sp>
        <p:nvSpPr>
          <p:cNvPr id="193" name="Rectangle 192">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type="body" sz="half" idx="2"/>
          </p:nvPr>
        </p:nvSpPr>
        <p:spPr>
          <a:xfrm>
            <a:off x="1451581" y="2015732"/>
            <a:ext cx="3526523" cy="3450613"/>
          </a:xfrm>
        </p:spPr>
        <p:txBody>
          <a:bodyPr vert="horz" lIns="91440" tIns="45720" rIns="91440" bIns="45720" rtlCol="0" anchor="t">
            <a:normAutofit/>
          </a:bodyPr>
          <a:lstStyle/>
          <a:p>
            <a:pPr>
              <a:lnSpc>
                <a:spcPct val="110000"/>
              </a:lnSpc>
            </a:pPr>
            <a:r>
              <a:rPr lang="en-US" sz="1400" dirty="0"/>
              <a:t>Remove the lid of the shoebox.</a:t>
            </a:r>
            <a:br>
              <a:rPr lang="en-US" sz="1400" dirty="0"/>
            </a:br>
            <a:r>
              <a:rPr lang="en-US" sz="1400" dirty="0"/>
              <a:t>Paint the interior of the shoebox to resemble walls.</a:t>
            </a:r>
            <a:br>
              <a:rPr lang="en-US" sz="1400" dirty="0"/>
            </a:br>
            <a:r>
              <a:rPr lang="en-US" sz="1400" dirty="0"/>
              <a:t>Cover the exterior of the shoebox with the paper bag giving it a thatched appearance.</a:t>
            </a:r>
            <a:br>
              <a:rPr lang="en-US" sz="1400" dirty="0"/>
            </a:br>
            <a:r>
              <a:rPr lang="en-US" sz="1400" dirty="0"/>
              <a:t>Stand the shoebox on its side with the opening facing forward and put all the characters just in front of it. </a:t>
            </a:r>
            <a:br>
              <a:rPr lang="en-US" sz="1400" dirty="0"/>
            </a:br>
            <a:r>
              <a:rPr lang="en-US" sz="1400" dirty="0"/>
              <a:t>Cut the shapes of the ox and the donkey from a  cardboard and </a:t>
            </a:r>
            <a:r>
              <a:rPr lang="en-US" sz="1400" dirty="0" err="1"/>
              <a:t>colour</a:t>
            </a:r>
            <a:r>
              <a:rPr lang="en-US" sz="1400" dirty="0"/>
              <a:t> them. Put them behind the Holy Family.</a:t>
            </a:r>
            <a:br>
              <a:rPr lang="en-US" sz="1400" dirty="0"/>
            </a:br>
            <a:r>
              <a:rPr lang="en-US" sz="1400" dirty="0"/>
              <a:t>Use small scraps of torn paper or packing pieces to represent straw</a:t>
            </a:r>
          </a:p>
        </p:txBody>
      </p:sp>
      <p:grpSp>
        <p:nvGrpSpPr>
          <p:cNvPr id="195" name="Group 194">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96" name="Rectangle 195">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9" name="Rectangle 198">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Immagine 21" descr="Immagine che contiene articoli, tavolo, diverso, abiti&#10;&#10;Descrizione generata automaticamente">
            <a:extLst>
              <a:ext uri="{FF2B5EF4-FFF2-40B4-BE49-F238E27FC236}">
                <a16:creationId xmlns:a16="http://schemas.microsoft.com/office/drawing/2014/main" id="{2B809764-EC14-4E4B-9240-06249E2CFBE0}"/>
              </a:ext>
            </a:extLst>
          </p:cNvPr>
          <p:cNvPicPr>
            <a:picLocks noChangeAspect="1"/>
          </p:cNvPicPr>
          <p:nvPr/>
        </p:nvPicPr>
        <p:blipFill>
          <a:blip r:embed="rId3"/>
          <a:stretch>
            <a:fillRect/>
          </a:stretch>
        </p:blipFill>
        <p:spPr>
          <a:xfrm>
            <a:off x="6571615" y="1116345"/>
            <a:ext cx="3866172" cy="3866172"/>
          </a:xfrm>
          <a:prstGeom prst="rect">
            <a:avLst/>
          </a:prstGeom>
        </p:spPr>
      </p:pic>
      <p:pic>
        <p:nvPicPr>
          <p:cNvPr id="201" name="Picture 200">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3" name="Straight Connector 202">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3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4" name="Rectangle 126">
            <a:extLst>
              <a:ext uri="{FF2B5EF4-FFF2-40B4-BE49-F238E27FC236}">
                <a16:creationId xmlns:a16="http://schemas.microsoft.com/office/drawing/2014/main" id="{58F07F1D-8486-43C2-A583-78B4EEC43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8">
            <a:extLst>
              <a:ext uri="{FF2B5EF4-FFF2-40B4-BE49-F238E27FC236}">
                <a16:creationId xmlns:a16="http://schemas.microsoft.com/office/drawing/2014/main" id="{4C54F087-19F9-4107-AF4A-9FD2000E4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1776424" y="4460798"/>
            <a:ext cx="8637073" cy="558063"/>
          </a:xfrm>
        </p:spPr>
        <p:txBody>
          <a:bodyPr>
            <a:normAutofit/>
          </a:bodyPr>
          <a:lstStyle/>
          <a:p>
            <a:r>
              <a:rPr lang="en-US" sz="3600"/>
              <a:t>The Final result</a:t>
            </a:r>
          </a:p>
        </p:txBody>
      </p:sp>
      <p:sp>
        <p:nvSpPr>
          <p:cNvPr id="4" name="Sottotitolo 3">
            <a:extLst>
              <a:ext uri="{FF2B5EF4-FFF2-40B4-BE49-F238E27FC236}">
                <a16:creationId xmlns:a16="http://schemas.microsoft.com/office/drawing/2014/main" id="{BFCB0389-044A-2044-AD14-8494C873DA0C}"/>
              </a:ext>
            </a:extLst>
          </p:cNvPr>
          <p:cNvSpPr>
            <a:spLocks noGrp="1"/>
          </p:cNvSpPr>
          <p:nvPr>
            <p:ph type="subTitle" idx="1"/>
          </p:nvPr>
        </p:nvSpPr>
        <p:spPr>
          <a:xfrm>
            <a:off x="1776425" y="5029495"/>
            <a:ext cx="8637072" cy="429072"/>
          </a:xfrm>
        </p:spPr>
        <p:txBody>
          <a:bodyPr>
            <a:normAutofit/>
          </a:bodyPr>
          <a:lstStyle/>
          <a:p>
            <a:pPr>
              <a:lnSpc>
                <a:spcPct val="110000"/>
              </a:lnSpc>
            </a:pPr>
            <a:r>
              <a:rPr lang="en-GB" sz="1500" dirty="0"/>
              <a:t>and now it's your turn!</a:t>
            </a:r>
          </a:p>
        </p:txBody>
      </p:sp>
      <p:grpSp>
        <p:nvGrpSpPr>
          <p:cNvPr id="126" name="Group 130">
            <a:extLst>
              <a:ext uri="{FF2B5EF4-FFF2-40B4-BE49-F238E27FC236}">
                <a16:creationId xmlns:a16="http://schemas.microsoft.com/office/drawing/2014/main" id="{B280AF9B-B176-410F-92A0-7C78CB6314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64906" y="323838"/>
            <a:ext cx="8661501" cy="3652791"/>
            <a:chOff x="7773058" y="600024"/>
            <a:chExt cx="3630912" cy="5222486"/>
          </a:xfrm>
        </p:grpSpPr>
        <p:sp>
          <p:nvSpPr>
            <p:cNvPr id="134" name="Rectangle 131">
              <a:extLst>
                <a:ext uri="{FF2B5EF4-FFF2-40B4-BE49-F238E27FC236}">
                  <a16:creationId xmlns:a16="http://schemas.microsoft.com/office/drawing/2014/main" id="{D0CAB328-A4F8-449E-81F6-39C37B872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3058" y="600024"/>
              <a:ext cx="3630912"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D0530302-D301-4B31-B0FE-92E3F7B63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04482" y="1062693"/>
              <a:ext cx="3367301"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Immagine 6" descr="Immagine che contiene interni, torta, tavolo, sedendo&#10;&#10;Descrizione generata automaticamente">
            <a:extLst>
              <a:ext uri="{FF2B5EF4-FFF2-40B4-BE49-F238E27FC236}">
                <a16:creationId xmlns:a16="http://schemas.microsoft.com/office/drawing/2014/main" id="{6D18185E-F6D3-CB42-AD85-7F8CE8FD5D03}"/>
              </a:ext>
            </a:extLst>
          </p:cNvPr>
          <p:cNvPicPr>
            <a:picLocks noChangeAspect="1"/>
          </p:cNvPicPr>
          <p:nvPr/>
        </p:nvPicPr>
        <p:blipFill rotWithShape="1">
          <a:blip r:embed="rId2"/>
          <a:srcRect l="-2960" t="13146" r="-1120" b="11854"/>
          <a:stretch/>
        </p:blipFill>
        <p:spPr>
          <a:xfrm>
            <a:off x="2340000" y="963739"/>
            <a:ext cx="3672000" cy="2484000"/>
          </a:xfrm>
          <a:prstGeom prst="rect">
            <a:avLst/>
          </a:prstGeom>
        </p:spPr>
      </p:pic>
      <p:pic>
        <p:nvPicPr>
          <p:cNvPr id="14" name="Immagine 13" descr="Immagine che contiene interni, tavolo, torta, sedendo&#10;&#10;Descrizione generata automaticamente">
            <a:extLst>
              <a:ext uri="{FF2B5EF4-FFF2-40B4-BE49-F238E27FC236}">
                <a16:creationId xmlns:a16="http://schemas.microsoft.com/office/drawing/2014/main" id="{A94AAE6D-C8FF-6748-8DBF-312FB6144941}"/>
              </a:ext>
            </a:extLst>
          </p:cNvPr>
          <p:cNvPicPr>
            <a:picLocks noChangeAspect="1"/>
          </p:cNvPicPr>
          <p:nvPr/>
        </p:nvPicPr>
        <p:blipFill rotWithShape="1">
          <a:blip r:embed="rId3"/>
          <a:srcRect t="11365" r="2" b="173"/>
          <a:stretch/>
        </p:blipFill>
        <p:spPr>
          <a:xfrm>
            <a:off x="6172121" y="963739"/>
            <a:ext cx="3599926" cy="2484000"/>
          </a:xfrm>
          <a:prstGeom prst="rect">
            <a:avLst/>
          </a:prstGeom>
        </p:spPr>
      </p:pic>
      <p:cxnSp>
        <p:nvCxnSpPr>
          <p:cNvPr id="135" name="Straight Connector 134">
            <a:extLst>
              <a:ext uri="{FF2B5EF4-FFF2-40B4-BE49-F238E27FC236}">
                <a16:creationId xmlns:a16="http://schemas.microsoft.com/office/drawing/2014/main" id="{BB87DF85-8079-4DF1-ABD5-2CCE2D9F3A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37" name="Picture 136">
            <a:extLst>
              <a:ext uri="{FF2B5EF4-FFF2-40B4-BE49-F238E27FC236}">
                <a16:creationId xmlns:a16="http://schemas.microsoft.com/office/drawing/2014/main" id="{00F585A3-4F05-42DD-A4F6-D87D08261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9" name="Straight Connector 138">
            <a:extLst>
              <a:ext uri="{FF2B5EF4-FFF2-40B4-BE49-F238E27FC236}">
                <a16:creationId xmlns:a16="http://schemas.microsoft.com/office/drawing/2014/main" id="{90266925-2910-48FC-B99D-CFFD0A1409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267055"/>
      </p:ext>
    </p:extLst>
  </p:cSld>
  <p:clrMapOvr>
    <a:masterClrMapping/>
  </p:clrMapOvr>
</p:sld>
</file>

<file path=ppt/theme/theme1.xml><?xml version="1.0" encoding="utf-8"?>
<a:theme xmlns:a="http://schemas.openxmlformats.org/drawingml/2006/main" name="Raccolt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481</Words>
  <Application>Microsoft Macintosh PowerPoint</Application>
  <PresentationFormat>Widescreen</PresentationFormat>
  <Paragraphs>45</Paragraphs>
  <Slides>7</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vt:i4>
      </vt:variant>
    </vt:vector>
  </HeadingPairs>
  <TitlesOfParts>
    <vt:vector size="11" baseType="lpstr">
      <vt:lpstr>Arial</vt:lpstr>
      <vt:lpstr>Calibri</vt:lpstr>
      <vt:lpstr>Gill Sans MT</vt:lpstr>
      <vt:lpstr>Raccolta</vt:lpstr>
      <vt:lpstr>How to make a sustainable  Nativity Scene</vt:lpstr>
      <vt:lpstr>MATERIALS for characters</vt:lpstr>
      <vt:lpstr>PROCEDURE –  BODY AND CLOTHES</vt:lpstr>
      <vt:lpstr>PROCEDURE – faces</vt:lpstr>
      <vt:lpstr>How to make Nativity Scene stable from shoebox  </vt:lpstr>
      <vt:lpstr>procedure</vt:lpstr>
      <vt:lpstr>The Final result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a sustainable  Nativity Scene</dc:title>
  <dc:creator>Silvia De Vita</dc:creator>
  <cp:lastModifiedBy>Silvia De Vita</cp:lastModifiedBy>
  <cp:revision>4</cp:revision>
  <dcterms:created xsi:type="dcterms:W3CDTF">2019-11-24T12:54:35Z</dcterms:created>
  <dcterms:modified xsi:type="dcterms:W3CDTF">2019-11-29T11:56:52Z</dcterms:modified>
</cp:coreProperties>
</file>