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29/09/19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29/09/19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29/09/19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29/09/19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29/09/19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6684"/>
            <a:ext cx="7772400" cy="4596574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Our visit to “La 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Vanilleraie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” </a:t>
            </a:r>
            <a:b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and 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“Garden of Scents and Spice” </a:t>
            </a:r>
            <a:r>
              <a:rPr lang="en-US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 Saint Philippe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554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3756"/>
            <a:ext cx="8229600" cy="5802408"/>
          </a:xfrm>
        </p:spPr>
        <p:txBody>
          <a:bodyPr/>
          <a:lstStyle/>
          <a:p>
            <a:r>
              <a:rPr lang="en-US" dirty="0" smtClean="0"/>
              <a:t>It is produced in Madagascar, Mayotte, Tahiti, Indonesia, the Comoros and Reunion Island</a:t>
            </a:r>
          </a:p>
          <a:p>
            <a:endParaRPr lang="en-US" dirty="0"/>
          </a:p>
          <a:p>
            <a:r>
              <a:rPr lang="en-US" dirty="0" smtClean="0"/>
              <a:t>It needs heat and humidity to grow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has many properties but mainly it is used as a </a:t>
            </a:r>
            <a:r>
              <a:rPr lang="en-US" dirty="0" smtClean="0">
                <a:solidFill>
                  <a:srgbClr val="FF0000"/>
                </a:solidFill>
              </a:rPr>
              <a:t>flavor enhancer</a:t>
            </a:r>
            <a:r>
              <a:rPr lang="en-US" dirty="0" smtClean="0"/>
              <a:t>, it naturally brings a sugar taste to cakes, pastries and all kinds of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90920_10012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7" b="13327"/>
          <a:stretch>
            <a:fillRect/>
          </a:stretch>
        </p:blipFill>
        <p:spPr>
          <a:xfrm rot="5400000">
            <a:off x="-381373" y="1584805"/>
            <a:ext cx="4879975" cy="3204192"/>
          </a:xfrm>
        </p:spPr>
      </p:pic>
      <p:sp>
        <p:nvSpPr>
          <p:cNvPr id="6" name="TextBox 5"/>
          <p:cNvSpPr txBox="1"/>
          <p:nvPr/>
        </p:nvSpPr>
        <p:spPr>
          <a:xfrm>
            <a:off x="4103418" y="472965"/>
            <a:ext cx="4756437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does not grow naturally: it must be </a:t>
            </a:r>
            <a:r>
              <a:rPr lang="en-US" sz="2400" dirty="0" smtClean="0">
                <a:solidFill>
                  <a:srgbClr val="FF0000"/>
                </a:solidFill>
              </a:rPr>
              <a:t>manipulated by men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You need to open the flower, make the  stamen (male part) and the pistil (female part) meet and reproduce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This process is done manually and has been discovered by Edmond </a:t>
            </a:r>
            <a:r>
              <a:rPr lang="en-US" sz="2400" dirty="0" err="1" smtClean="0"/>
              <a:t>Albius</a:t>
            </a:r>
            <a:r>
              <a:rPr lang="en-US" sz="2400" dirty="0" smtClean="0"/>
              <a:t>,  a 12 year old slave born and raised in Reunion Island. He died in 1880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79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From reproduction to harvest 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0417"/>
            <a:ext cx="8229600" cy="92757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takes </a:t>
            </a:r>
            <a:r>
              <a:rPr lang="en-US" dirty="0" smtClean="0">
                <a:solidFill>
                  <a:srgbClr val="FF0000"/>
                </a:solidFill>
              </a:rPr>
              <a:t>9 months </a:t>
            </a:r>
            <a:r>
              <a:rPr lang="en-US" dirty="0" smtClean="0"/>
              <a:t>to grow pods on the trees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G_20190920_1003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6698" y="2525703"/>
            <a:ext cx="4153816" cy="34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1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6208"/>
            <a:ext cx="8229600" cy="5789956"/>
          </a:xfrm>
        </p:spPr>
        <p:txBody>
          <a:bodyPr/>
          <a:lstStyle/>
          <a:p>
            <a:r>
              <a:rPr lang="en-US" dirty="0" smtClean="0"/>
              <a:t>Then, they are cooked in boiling water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dried under sheets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And stored in big trunks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" name="Picture 1" descr="IMG_20190920_10214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5905" y="1725860"/>
            <a:ext cx="5234165" cy="39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0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588"/>
            <a:ext cx="8229600" cy="59465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takes around </a:t>
            </a:r>
            <a:r>
              <a:rPr lang="en-US" dirty="0">
                <a:solidFill>
                  <a:srgbClr val="FF0000"/>
                </a:solidFill>
              </a:rPr>
              <a:t>3 years </a:t>
            </a:r>
            <a:r>
              <a:rPr lang="en-US" dirty="0" smtClean="0"/>
              <a:t>to </a:t>
            </a:r>
            <a:r>
              <a:rPr lang="en-US" dirty="0"/>
              <a:t>get a good vanilla that can be sold</a:t>
            </a:r>
          </a:p>
          <a:p>
            <a:endParaRPr lang="en-US" dirty="0"/>
          </a:p>
          <a:p>
            <a:r>
              <a:rPr lang="en-US" dirty="0"/>
              <a:t>Only pods over 16 cm are </a:t>
            </a:r>
            <a:r>
              <a:rPr lang="en-US" dirty="0" smtClean="0"/>
              <a:t>sold</a:t>
            </a:r>
          </a:p>
          <a:p>
            <a:endParaRPr lang="en-US" dirty="0"/>
          </a:p>
          <a:p>
            <a:r>
              <a:rPr lang="en-US" dirty="0" smtClean="0"/>
              <a:t>Different products are made from vanilla: vanilla salt, vanilla sugar, vanilla vinegar, vanilla powder, vanilla extract or nectar, tea, etc… </a:t>
            </a:r>
          </a:p>
          <a:p>
            <a:endParaRPr lang="en-US" dirty="0"/>
          </a:p>
          <a:p>
            <a:r>
              <a:rPr lang="en-US" dirty="0" smtClean="0"/>
              <a:t>Vanilla can be very expensive, especially the </a:t>
            </a:r>
            <a:r>
              <a:rPr lang="en-US" dirty="0" smtClean="0">
                <a:solidFill>
                  <a:srgbClr val="FF0000"/>
                </a:solidFill>
              </a:rPr>
              <a:t>“Blue Vanilla” </a:t>
            </a:r>
            <a:r>
              <a:rPr lang="en-US" dirty="0" smtClean="0"/>
              <a:t>which is not boiled in water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4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Conflor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”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a.k.a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canna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indica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Garden of scents and spice, we discovered the “</a:t>
            </a:r>
            <a:r>
              <a:rPr lang="en-US" dirty="0" err="1" smtClean="0"/>
              <a:t>conflor</a:t>
            </a:r>
            <a:r>
              <a:rPr lang="en-US" dirty="0" smtClean="0"/>
              <a:t>”, a leguminous plant</a:t>
            </a:r>
          </a:p>
          <a:p>
            <a:endParaRPr lang="en-US" dirty="0"/>
          </a:p>
          <a:p>
            <a:r>
              <a:rPr lang="en-US" dirty="0" smtClean="0"/>
              <a:t>It was used by our ancestors to feed the livestock and pigs</a:t>
            </a:r>
          </a:p>
          <a:p>
            <a:endParaRPr lang="en-US" dirty="0"/>
          </a:p>
          <a:p>
            <a:r>
              <a:rPr lang="en-US" dirty="0" smtClean="0"/>
              <a:t>It was seen as food for the poor but it saved many people during the famine following WWII in Reunion Island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73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Benefits of “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conflor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”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nourishing, rich in starch, gluten free</a:t>
            </a:r>
          </a:p>
          <a:p>
            <a:endParaRPr lang="en-US" dirty="0"/>
          </a:p>
          <a:p>
            <a:r>
              <a:rPr lang="en-US" dirty="0" smtClean="0"/>
              <a:t>Calms stomach ache</a:t>
            </a:r>
          </a:p>
          <a:p>
            <a:endParaRPr lang="en-US" dirty="0"/>
          </a:p>
          <a:p>
            <a:r>
              <a:rPr lang="en-US" dirty="0" smtClean="0"/>
              <a:t>Diuretic and emollient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45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plant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Made of a fleshy and long-lasting root</a:t>
            </a:r>
          </a:p>
          <a:p>
            <a:endParaRPr lang="en-US" dirty="0"/>
          </a:p>
          <a:p>
            <a:r>
              <a:rPr lang="en-US" dirty="0" smtClean="0"/>
              <a:t>Resistant stem</a:t>
            </a:r>
          </a:p>
          <a:p>
            <a:endParaRPr lang="en-US" dirty="0"/>
          </a:p>
          <a:p>
            <a:r>
              <a:rPr lang="en-US" dirty="0" smtClean="0"/>
              <a:t>Large and big rolled leaves</a:t>
            </a:r>
          </a:p>
          <a:p>
            <a:endParaRPr lang="en-US" dirty="0"/>
          </a:p>
          <a:p>
            <a:r>
              <a:rPr lang="en-US" dirty="0" smtClean="0"/>
              <a:t>Red fruit with 3 pods containing black and round shiny seeds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79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71" y="131462"/>
            <a:ext cx="4064000" cy="650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6285" y="2652299"/>
            <a:ext cx="2828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PLANT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50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10" y="491217"/>
            <a:ext cx="3187667" cy="4245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104" y="491217"/>
            <a:ext cx="3144763" cy="41768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8294" y="5193709"/>
            <a:ext cx="5901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FRUIT AND SEEDS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119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Saint Philippe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Saint Philippe is a commune in the South-Eastern part of Reunion Island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arte-googl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2835402"/>
            <a:ext cx="4711700" cy="386359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159500" y="4673600"/>
            <a:ext cx="1854200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03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SEEDS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</a:t>
            </a:r>
            <a:r>
              <a:rPr lang="en-US" dirty="0" err="1" smtClean="0"/>
              <a:t>jewellery</a:t>
            </a:r>
            <a:r>
              <a:rPr lang="en-US" dirty="0" smtClean="0"/>
              <a:t>, necklaces</a:t>
            </a:r>
          </a:p>
          <a:p>
            <a:endParaRPr lang="en-US" dirty="0"/>
          </a:p>
          <a:p>
            <a:r>
              <a:rPr lang="en-US" dirty="0" smtClean="0"/>
              <a:t>Used to fill an instrument called “</a:t>
            </a:r>
            <a:r>
              <a:rPr lang="en-US" dirty="0" err="1" smtClean="0"/>
              <a:t>kayamb</a:t>
            </a:r>
            <a:r>
              <a:rPr lang="en-US" dirty="0" smtClean="0"/>
              <a:t>” in Reunion Island 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kaya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72" y="3586686"/>
            <a:ext cx="4579674" cy="30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85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Rhizome (edible part)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775" y="1887036"/>
            <a:ext cx="5678335" cy="377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45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3756"/>
            <a:ext cx="8229600" cy="58024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Boiled and cooked in cakes</a:t>
            </a:r>
          </a:p>
          <a:p>
            <a:endParaRPr lang="en-US" dirty="0"/>
          </a:p>
          <a:p>
            <a:r>
              <a:rPr lang="en-US" dirty="0" smtClean="0"/>
              <a:t>grilled</a:t>
            </a:r>
          </a:p>
          <a:p>
            <a:endParaRPr lang="en-US" dirty="0"/>
          </a:p>
          <a:p>
            <a:r>
              <a:rPr lang="en-US" dirty="0" smtClean="0"/>
              <a:t>Grated to get flour (gluten free) </a:t>
            </a:r>
          </a:p>
          <a:p>
            <a:endParaRPr lang="en-US" dirty="0"/>
          </a:p>
          <a:p>
            <a:r>
              <a:rPr lang="en-US" dirty="0" smtClean="0"/>
              <a:t>Used in cosmetics as well </a:t>
            </a:r>
          </a:p>
          <a:p>
            <a:endParaRPr lang="en-US" dirty="0"/>
          </a:p>
          <a:p>
            <a:r>
              <a:rPr lang="en-US" dirty="0" smtClean="0"/>
              <a:t>24% of  starch, rich in </a:t>
            </a:r>
            <a:r>
              <a:rPr lang="en-US" dirty="0" err="1" smtClean="0"/>
              <a:t>fibres</a:t>
            </a:r>
            <a:r>
              <a:rPr lang="en-US" dirty="0" smtClean="0"/>
              <a:t>, iron, vitamins A, B and C</a:t>
            </a:r>
          </a:p>
          <a:p>
            <a:r>
              <a:rPr lang="en-US" dirty="0" smtClean="0"/>
              <a:t>39 grams of carbs/ 100 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5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Conclusion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vanilla is too difficult to grow we decided to bring some “</a:t>
            </a:r>
            <a:r>
              <a:rPr lang="en-US" dirty="0" err="1" smtClean="0"/>
              <a:t>conflor</a:t>
            </a:r>
            <a:r>
              <a:rPr lang="en-US" dirty="0" smtClean="0"/>
              <a:t>” seeds to plant here in Romania</a:t>
            </a:r>
          </a:p>
          <a:p>
            <a:endParaRPr lang="en-US" dirty="0"/>
          </a:p>
          <a:p>
            <a:r>
              <a:rPr lang="en-US" dirty="0" smtClean="0"/>
              <a:t>We hope it will grow peacefully here and that </a:t>
            </a:r>
            <a:r>
              <a:rPr lang="en-US" dirty="0" smtClean="0"/>
              <a:t>you’ll </a:t>
            </a:r>
            <a:r>
              <a:rPr lang="en-US" dirty="0" smtClean="0"/>
              <a:t>enjoy it! </a:t>
            </a:r>
            <a:r>
              <a:rPr lang="en-US" smtClean="0">
                <a:sym typeface="Wingdings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5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is famous for numerous lava flows</a:t>
            </a:r>
            <a:endParaRPr lang="en-US" dirty="0"/>
          </a:p>
        </p:txBody>
      </p:sp>
      <p:pic>
        <p:nvPicPr>
          <p:cNvPr id="4" name="Content Placeholder 3" descr="volc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7" b="133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756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mazing points of view on the sea</a:t>
            </a:r>
            <a:endParaRPr lang="en-US" dirty="0"/>
          </a:p>
        </p:txBody>
      </p:sp>
      <p:pic>
        <p:nvPicPr>
          <p:cNvPr id="4" name="Content Placeholder 3" descr="4CyttbnL_OKp_jTwN9nXnd59Ado@600x27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36" b="-9136"/>
          <a:stretch>
            <a:fillRect/>
          </a:stretch>
        </p:blipFill>
        <p:spPr>
          <a:xfrm>
            <a:off x="830741" y="1656131"/>
            <a:ext cx="7652923" cy="4208813"/>
          </a:xfrm>
        </p:spPr>
      </p:pic>
    </p:spTree>
    <p:extLst>
      <p:ext uri="{BB962C8B-B14F-4D97-AF65-F5344CB8AC3E}">
        <p14:creationId xmlns:p14="http://schemas.microsoft.com/office/powerpoint/2010/main" val="350152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natural swimming pool made of sea water </a:t>
            </a:r>
            <a:endParaRPr lang="en-US" dirty="0"/>
          </a:p>
        </p:txBody>
      </p:sp>
      <p:pic>
        <p:nvPicPr>
          <p:cNvPr id="6" name="Content Placeholder 5" descr="sud-saint-philippe-piscine-baril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54" r="-10654"/>
          <a:stretch>
            <a:fillRect/>
          </a:stretch>
        </p:blipFill>
        <p:spPr>
          <a:xfrm>
            <a:off x="722182" y="156094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56337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Nice forests and an amazing flora</a:t>
            </a:r>
            <a:endParaRPr lang="en-US" dirty="0"/>
          </a:p>
        </p:txBody>
      </p:sp>
      <p:pic>
        <p:nvPicPr>
          <p:cNvPr id="4" name="Content Placeholder 3" descr="297147-la-partie-montagneuse-de-saint-philippe-au-sud-de-la-reunion-est-colonisee-par-une-foret-primaire-bien-conservee-contrairement-aux-forets-cotieres-qui-ont-souffert-de-la-presence-de-l-homm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65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its 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vanilla </a:t>
            </a:r>
            <a:endParaRPr lang="en-US" dirty="0"/>
          </a:p>
        </p:txBody>
      </p:sp>
      <p:pic>
        <p:nvPicPr>
          <p:cNvPr id="4" name="Content Placeholder 3" descr="IMG_20190920_100323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3173" b="1232"/>
          <a:stretch/>
        </p:blipFill>
        <p:spPr>
          <a:xfrm rot="5400000">
            <a:off x="2052355" y="1695594"/>
            <a:ext cx="5201157" cy="4300404"/>
          </a:xfrm>
        </p:spPr>
      </p:pic>
    </p:spTree>
    <p:extLst>
      <p:ext uri="{BB962C8B-B14F-4D97-AF65-F5344CB8AC3E}">
        <p14:creationId xmlns:p14="http://schemas.microsoft.com/office/powerpoint/2010/main" val="424063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042"/>
            <a:ext cx="8229600" cy="587712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went on a guided tour of a place called “</a:t>
            </a:r>
            <a:r>
              <a:rPr lang="en-US" dirty="0" err="1"/>
              <a:t>Escale</a:t>
            </a:r>
            <a:r>
              <a:rPr lang="en-US" dirty="0"/>
              <a:t> </a:t>
            </a:r>
            <a:r>
              <a:rPr lang="en-US" dirty="0" err="1"/>
              <a:t>Bleue</a:t>
            </a:r>
            <a:r>
              <a:rPr lang="en-US" dirty="0"/>
              <a:t>”  where a special variety of vanilla is manipulated, treated and </a:t>
            </a:r>
            <a:r>
              <a:rPr lang="en-US" dirty="0" smtClean="0"/>
              <a:t>sold: 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blue vanilla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 descr="IMG_20190920_1009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919" y="2527779"/>
            <a:ext cx="4943488" cy="37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5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946"/>
            <a:ext cx="8229600" cy="585221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Vanilla belongs to the family of orchid plants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IMG_20190920_1019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36" y="1478913"/>
            <a:ext cx="5329201" cy="399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0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112</TotalTime>
  <Words>524</Words>
  <Application>Microsoft Macintosh PowerPoint</Application>
  <PresentationFormat>On-screen Show (4:3)</PresentationFormat>
  <Paragraphs>83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 Black </vt:lpstr>
      <vt:lpstr>Our visit to “La Vanilleraie”  and the  “Garden of Scents and Spice”  in Saint Philippe</vt:lpstr>
      <vt:lpstr>Saint Philippe</vt:lpstr>
      <vt:lpstr>It is famous for numerous lava flows</vt:lpstr>
      <vt:lpstr>Amazing points of view on the sea</vt:lpstr>
      <vt:lpstr>A natural swimming pool made of sea water </vt:lpstr>
      <vt:lpstr>Nice forests and an amazing flora</vt:lpstr>
      <vt:lpstr>And its vanilla </vt:lpstr>
      <vt:lpstr>PowerPoint Presentation</vt:lpstr>
      <vt:lpstr>PowerPoint Presentation</vt:lpstr>
      <vt:lpstr>PowerPoint Presentation</vt:lpstr>
      <vt:lpstr>PowerPoint Presentation</vt:lpstr>
      <vt:lpstr>From reproduction to harvest </vt:lpstr>
      <vt:lpstr>PowerPoint Presentation</vt:lpstr>
      <vt:lpstr>PowerPoint Presentation</vt:lpstr>
      <vt:lpstr>“Conflor” a.k.a canna indica</vt:lpstr>
      <vt:lpstr>Benefits of “conflor”</vt:lpstr>
      <vt:lpstr>The plant</vt:lpstr>
      <vt:lpstr>PowerPoint Presentation</vt:lpstr>
      <vt:lpstr>PowerPoint Presentation</vt:lpstr>
      <vt:lpstr>THE SEEDS</vt:lpstr>
      <vt:lpstr>The Rhizome (edible part)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visit to “La Vanilleraie” in Saint Philippe</dc:title>
  <dc:creator>Emmanuelle Nélaupe</dc:creator>
  <cp:lastModifiedBy>Emmanuelle Nélaupe</cp:lastModifiedBy>
  <cp:revision>13</cp:revision>
  <dcterms:created xsi:type="dcterms:W3CDTF">2019-09-20T13:53:18Z</dcterms:created>
  <dcterms:modified xsi:type="dcterms:W3CDTF">2019-09-29T12:18:46Z</dcterms:modified>
</cp:coreProperties>
</file>