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60" r:id="rId3"/>
    <p:sldId id="261" r:id="rId4"/>
    <p:sldId id="262" r:id="rId5"/>
    <p:sldId id="263" r:id="rId6"/>
    <p:sldId id="268" r:id="rId7"/>
    <p:sldId id="265" r:id="rId8"/>
    <p:sldId id="266" r:id="rId9"/>
    <p:sldId id="267"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9" d="100"/>
          <a:sy n="89" d="100"/>
        </p:scale>
        <p:origin x="418"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10/27/2019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10/27/2019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10/27/2019</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10/27/2019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10/27/2019</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10/27/2019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10/27/2019</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10/27/2019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10/27/2019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10/27/2019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10/27/2019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10/27/2019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10/27/2019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10/27/2019</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ro-RO" dirty="0" smtClean="0">
                <a:latin typeface="+mn-lt"/>
              </a:rPr>
              <a:t>Let’s learn something new!</a:t>
            </a:r>
            <a:endParaRPr lang="en-US" dirty="0">
              <a:latin typeface="+mn-lt"/>
            </a:endParaRPr>
          </a:p>
        </p:txBody>
      </p:sp>
      <p:sp>
        <p:nvSpPr>
          <p:cNvPr id="3" name="Subtitle 2"/>
          <p:cNvSpPr>
            <a:spLocks noGrp="1"/>
          </p:cNvSpPr>
          <p:nvPr>
            <p:ph type="subTitle" idx="1"/>
          </p:nvPr>
        </p:nvSpPr>
        <p:spPr/>
        <p:txBody>
          <a:bodyPr/>
          <a:lstStyle/>
          <a:p>
            <a:r>
              <a:rPr lang="ro-RO" dirty="0" smtClean="0"/>
              <a:t>Project by: Manea Sara–Roxana</a:t>
            </a:r>
          </a:p>
          <a:p>
            <a:r>
              <a:rPr lang="ro-RO" dirty="0" smtClean="0"/>
              <a:t>7th Grade</a:t>
            </a: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0943" y="2185939"/>
            <a:ext cx="8276625" cy="1754326"/>
          </a:xfrm>
          <a:prstGeom prst="rect">
            <a:avLst/>
          </a:prstGeom>
          <a:noFill/>
        </p:spPr>
        <p:txBody>
          <a:bodyPr wrap="none" lIns="91440" tIns="45720" rIns="91440" bIns="45720">
            <a:spAutoFit/>
          </a:bodyPr>
          <a:lstStyle/>
          <a:p>
            <a:pPr algn="ctr"/>
            <a:r>
              <a:rPr lang="ro-RO" sz="5400" b="1" dirty="0" smtClean="0">
                <a:ln w="12700">
                  <a:solidFill>
                    <a:schemeClr val="tx2">
                      <a:lumMod val="75000"/>
                    </a:schemeClr>
                  </a:solidFill>
                  <a:prstDash val="solid"/>
                </a:ln>
                <a:solidFill>
                  <a:srgbClr val="92D050"/>
                </a:solidFill>
                <a:effectLst>
                  <a:outerShdw dist="38100" dir="2640000" algn="bl" rotWithShape="0">
                    <a:schemeClr val="tx2">
                      <a:lumMod val="75000"/>
                    </a:schemeClr>
                  </a:outerShdw>
                </a:effectLst>
                <a:latin typeface="Comic Sans MS" panose="030F0702030302020204" pitchFamily="66" charset="0"/>
              </a:rPr>
              <a:t>Thank you for watching!</a:t>
            </a:r>
          </a:p>
          <a:p>
            <a:pPr algn="ctr"/>
            <a:r>
              <a:rPr lang="ro-RO" sz="5400" dirty="0" smtClean="0">
                <a:ln w="0"/>
                <a:effectLst>
                  <a:outerShdw blurRad="38100" dist="19050" dir="2700000" algn="tl" rotWithShape="0">
                    <a:schemeClr val="dk1">
                      <a:alpha val="40000"/>
                    </a:schemeClr>
                  </a:outerShdw>
                </a:effectLst>
                <a:sym typeface="Wingdings" panose="05000000000000000000" pitchFamily="2" charset="2"/>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08199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pPr algn="ctr"/>
            <a:r>
              <a:rPr lang="ro-RO" dirty="0" smtClean="0"/>
              <a:t>What’s behind S.T.E.A.M. ?</a:t>
            </a:r>
            <a:endParaRPr lang="en-US" dirty="0"/>
          </a:p>
        </p:txBody>
      </p:sp>
      <p:sp>
        <p:nvSpPr>
          <p:cNvPr id="14" name="Content Placeholder 2"/>
          <p:cNvSpPr>
            <a:spLocks noGrp="1"/>
          </p:cNvSpPr>
          <p:nvPr>
            <p:ph idx="1"/>
          </p:nvPr>
        </p:nvSpPr>
        <p:spPr/>
        <p:txBody>
          <a:bodyPr>
            <a:normAutofit/>
          </a:bodyPr>
          <a:lstStyle/>
          <a:p>
            <a:pPr algn="just"/>
            <a:r>
              <a:rPr lang="en-US" sz="1800" dirty="0">
                <a:latin typeface="Bell MT" panose="02020503060305020303" pitchFamily="18" charset="0"/>
              </a:rPr>
              <a:t>Steam is a video game digital distribution service platform developed by Valve Corporation. It was launched in September 2003 as a way for Valve to provide automatic updates for their games, but eventually expanded to include games from third-party publishers</a:t>
            </a:r>
            <a:r>
              <a:rPr lang="en-US" sz="1800" dirty="0" smtClean="0">
                <a:latin typeface="Bell MT" panose="02020503060305020303" pitchFamily="18" charset="0"/>
              </a:rPr>
              <a:t>.</a:t>
            </a:r>
            <a:endParaRPr lang="ro-RO" sz="1800" dirty="0" smtClean="0">
              <a:latin typeface="Bell MT" panose="02020503060305020303" pitchFamily="18" charset="0"/>
            </a:endParaRPr>
          </a:p>
          <a:p>
            <a:pPr algn="just"/>
            <a:r>
              <a:rPr lang="en-US" sz="1800" dirty="0" smtClean="0">
                <a:latin typeface="Bell MT" panose="02020503060305020303" pitchFamily="18" charset="0"/>
              </a:rPr>
              <a:t>Before </a:t>
            </a:r>
            <a:r>
              <a:rPr lang="en-US" sz="1800" dirty="0">
                <a:latin typeface="Bell MT" panose="02020503060305020303" pitchFamily="18" charset="0"/>
              </a:rPr>
              <a:t>implementing Steam, Valve Corporation had problems updating its online games, such as Counter-Strike; providing patches would result in most of the online user base disconnecting for several days. Valve decided to create a platform that would update games automatically and implement stronger anti-piracy and anti-cheat measures. Through user polls at the time of its announcement in 2002, Valve also recognized that at least 75% of their users had access to high-speed Internet connections, which would grow only with planned Internet expansion in the following years, and recognized that they could deliver game content faster to players than through retail </a:t>
            </a:r>
            <a:r>
              <a:rPr lang="en-US" sz="1800" dirty="0" smtClean="0">
                <a:latin typeface="Bell MT" panose="02020503060305020303" pitchFamily="18" charset="0"/>
              </a:rPr>
              <a:t>channels. Valve </a:t>
            </a:r>
            <a:r>
              <a:rPr lang="en-US" sz="1800" dirty="0">
                <a:latin typeface="Bell MT" panose="02020503060305020303" pitchFamily="18" charset="0"/>
              </a:rPr>
              <a:t>approached several companies, including Microsoft, Yahoo!, and </a:t>
            </a:r>
            <a:r>
              <a:rPr lang="en-US" sz="1800" dirty="0" err="1">
                <a:latin typeface="Bell MT" panose="02020503060305020303" pitchFamily="18" charset="0"/>
              </a:rPr>
              <a:t>RealNetworks</a:t>
            </a:r>
            <a:r>
              <a:rPr lang="en-US" sz="1800" dirty="0">
                <a:latin typeface="Bell MT" panose="02020503060305020303" pitchFamily="18" charset="0"/>
              </a:rPr>
              <a:t> to build a client with these features, but were declined</a:t>
            </a:r>
            <a:r>
              <a:rPr lang="en-US" sz="1800" dirty="0" smtClean="0">
                <a:latin typeface="Bell MT" panose="02020503060305020303" pitchFamily="18" charset="0"/>
              </a:rPr>
              <a:t>.</a:t>
            </a:r>
            <a:endParaRPr lang="ro-RO" sz="1800" dirty="0" smtClean="0">
              <a:latin typeface="Bell MT" panose="02020503060305020303" pitchFamily="18" charset="0"/>
            </a:endParaRPr>
          </a:p>
          <a:p>
            <a:pPr algn="just"/>
            <a:endParaRPr lang="en-US" sz="1800" dirty="0">
              <a:latin typeface="Comic Sans MS" panose="030F0702030302020204" pitchFamily="66" charset="0"/>
            </a:endParaRPr>
          </a:p>
        </p:txBody>
      </p:sp>
    </p:spTree>
    <p:extLst>
      <p:ext uri="{BB962C8B-B14F-4D97-AF65-F5344CB8AC3E}">
        <p14:creationId xmlns:p14="http://schemas.microsoft.com/office/powerpoint/2010/main" val="144035568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dirty="0">
                <a:latin typeface="Bell MT" panose="02020503060305020303" pitchFamily="18" charset="0"/>
              </a:rPr>
              <a:t>Beginning in 2005, Valve began negotiating contracts with several third-party publishers to release their products, such as Rag Doll Kung Fu and </a:t>
            </a:r>
            <a:r>
              <a:rPr lang="en-US" dirty="0" err="1">
                <a:latin typeface="Bell MT" panose="02020503060305020303" pitchFamily="18" charset="0"/>
              </a:rPr>
              <a:t>Darwinia</a:t>
            </a:r>
            <a:r>
              <a:rPr lang="en-US" dirty="0">
                <a:latin typeface="Bell MT" panose="02020503060305020303" pitchFamily="18" charset="0"/>
              </a:rPr>
              <a:t>, on Steam</a:t>
            </a:r>
            <a:r>
              <a:rPr lang="en-US" dirty="0" smtClean="0">
                <a:latin typeface="Bell MT" panose="02020503060305020303" pitchFamily="18" charset="0"/>
              </a:rPr>
              <a:t>. </a:t>
            </a:r>
            <a:r>
              <a:rPr lang="en-US" dirty="0">
                <a:latin typeface="Bell MT" panose="02020503060305020303" pitchFamily="18" charset="0"/>
              </a:rPr>
              <a:t>Valve announced that Steam had become profitable because of some highly successful Valve games</a:t>
            </a:r>
            <a:r>
              <a:rPr lang="en-US" dirty="0" smtClean="0">
                <a:latin typeface="Bell MT" panose="02020503060305020303" pitchFamily="18" charset="0"/>
              </a:rPr>
              <a:t>. </a:t>
            </a:r>
            <a:r>
              <a:rPr lang="en-US" dirty="0">
                <a:latin typeface="Bell MT" panose="02020503060305020303" pitchFamily="18" charset="0"/>
              </a:rPr>
              <a:t>Although digital distribution could not yet match retail volume, profit margins for Valve and developers were far larger on Steam</a:t>
            </a:r>
            <a:r>
              <a:rPr lang="en-US" dirty="0" smtClean="0">
                <a:latin typeface="Bell MT" panose="02020503060305020303" pitchFamily="18" charset="0"/>
              </a:rPr>
              <a:t>. </a:t>
            </a:r>
            <a:r>
              <a:rPr lang="en-US" dirty="0">
                <a:latin typeface="Bell MT" panose="02020503060305020303" pitchFamily="18" charset="0"/>
              </a:rPr>
              <a:t>Larger publishers, such as id Software</a:t>
            </a:r>
            <a:r>
              <a:rPr lang="en-US" dirty="0" smtClean="0">
                <a:latin typeface="Bell MT" panose="02020503060305020303" pitchFamily="18" charset="0"/>
              </a:rPr>
              <a:t>, </a:t>
            </a:r>
            <a:r>
              <a:rPr lang="en-US" dirty="0" err="1">
                <a:latin typeface="Bell MT" panose="02020503060305020303" pitchFamily="18" charset="0"/>
              </a:rPr>
              <a:t>Eidos</a:t>
            </a:r>
            <a:r>
              <a:rPr lang="en-US" dirty="0">
                <a:latin typeface="Bell MT" panose="02020503060305020303" pitchFamily="18" charset="0"/>
              </a:rPr>
              <a:t> Interactive</a:t>
            </a:r>
            <a:r>
              <a:rPr lang="en-US" dirty="0" smtClean="0">
                <a:latin typeface="Bell MT" panose="02020503060305020303" pitchFamily="18" charset="0"/>
              </a:rPr>
              <a:t>, </a:t>
            </a:r>
            <a:r>
              <a:rPr lang="en-US" dirty="0">
                <a:latin typeface="Bell MT" panose="02020503060305020303" pitchFamily="18" charset="0"/>
              </a:rPr>
              <a:t>and </a:t>
            </a:r>
            <a:r>
              <a:rPr lang="en-US" dirty="0" err="1" smtClean="0">
                <a:latin typeface="Bell MT" panose="02020503060305020303" pitchFamily="18" charset="0"/>
              </a:rPr>
              <a:t>Capcom,began</a:t>
            </a:r>
            <a:r>
              <a:rPr lang="en-US" dirty="0" smtClean="0">
                <a:latin typeface="Bell MT" panose="02020503060305020303" pitchFamily="18" charset="0"/>
              </a:rPr>
              <a:t> </a:t>
            </a:r>
            <a:r>
              <a:rPr lang="en-US" dirty="0">
                <a:latin typeface="Bell MT" panose="02020503060305020303" pitchFamily="18" charset="0"/>
              </a:rPr>
              <a:t>distributing their games on Steam in 2007. By May of that year, 13 million accounts had been created on the service, and 150 games were for sale on the </a:t>
            </a:r>
            <a:r>
              <a:rPr lang="en-US" dirty="0" smtClean="0">
                <a:latin typeface="Bell MT" panose="02020503060305020303" pitchFamily="18" charset="0"/>
              </a:rPr>
              <a:t>platform. By </a:t>
            </a:r>
            <a:r>
              <a:rPr lang="en-US" dirty="0">
                <a:latin typeface="Bell MT" panose="02020503060305020303" pitchFamily="18" charset="0"/>
              </a:rPr>
              <a:t>2014, total annual game sales on Steam were estimated at around $1.5 billion</a:t>
            </a:r>
            <a:r>
              <a:rPr lang="en-US" dirty="0" smtClean="0">
                <a:latin typeface="Bell MT" panose="02020503060305020303" pitchFamily="18" charset="0"/>
              </a:rPr>
              <a:t>.</a:t>
            </a:r>
          </a:p>
          <a:p>
            <a:pPr algn="just"/>
            <a:r>
              <a:rPr lang="en-US" dirty="0">
                <a:latin typeface="Bell MT" panose="02020503060305020303" pitchFamily="18" charset="0"/>
              </a:rPr>
              <a:t>The Steam platform is the largest digital distribution platform for PC gaming, estimated in 2013 to have 75% of the market space</a:t>
            </a:r>
            <a:r>
              <a:rPr lang="en-US" dirty="0" smtClean="0">
                <a:latin typeface="Bell MT" panose="02020503060305020303" pitchFamily="18" charset="0"/>
              </a:rPr>
              <a:t>. </a:t>
            </a:r>
            <a:r>
              <a:rPr lang="en-US" dirty="0">
                <a:latin typeface="Bell MT" panose="02020503060305020303" pitchFamily="18" charset="0"/>
              </a:rPr>
              <a:t>By 2017, users purchasing games through Steam totaled roughly US$4.3 billion, representing at least 18% of global PC game sales</a:t>
            </a:r>
            <a:r>
              <a:rPr lang="en-US" dirty="0" smtClean="0">
                <a:latin typeface="Bell MT" panose="02020503060305020303" pitchFamily="18" charset="0"/>
              </a:rPr>
              <a:t>. </a:t>
            </a:r>
            <a:r>
              <a:rPr lang="en-US" dirty="0">
                <a:latin typeface="Bell MT" panose="02020503060305020303" pitchFamily="18" charset="0"/>
              </a:rPr>
              <a:t>By 2019, the service had over a billion registered accounts with 90 million monthly active users. The success of the Steam platform has led to the development of a line of Steam Machine </a:t>
            </a:r>
            <a:r>
              <a:rPr lang="en-US" dirty="0" err="1">
                <a:latin typeface="Bell MT" panose="02020503060305020303" pitchFamily="18" charset="0"/>
              </a:rPr>
              <a:t>microconsoles</a:t>
            </a:r>
            <a:r>
              <a:rPr lang="en-US" dirty="0">
                <a:latin typeface="Bell MT" panose="02020503060305020303" pitchFamily="18" charset="0"/>
              </a:rPr>
              <a:t>, which include the </a:t>
            </a:r>
            <a:r>
              <a:rPr lang="en-US" dirty="0" err="1">
                <a:latin typeface="Bell MT" panose="02020503060305020303" pitchFamily="18" charset="0"/>
              </a:rPr>
              <a:t>SteamOS</a:t>
            </a:r>
            <a:r>
              <a:rPr lang="en-US" dirty="0">
                <a:latin typeface="Bell MT" panose="02020503060305020303" pitchFamily="18" charset="0"/>
              </a:rPr>
              <a:t> operating system and Steam Controllers, and the Steam VR platform</a:t>
            </a:r>
            <a:endParaRPr lang="en-US" dirty="0" smtClean="0">
              <a:latin typeface="Bell MT" panose="02020503060305020303" pitchFamily="18" charset="0"/>
            </a:endParaRPr>
          </a:p>
          <a:p>
            <a:endParaRPr lang="ro-RO" dirty="0">
              <a:latin typeface="Bell MT" panose="02020503060305020303" pitchFamily="18" charset="0"/>
            </a:endParaRPr>
          </a:p>
        </p:txBody>
      </p:sp>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a:t>
            </a:r>
            <a:endParaRPr lang="en-US" dirty="0"/>
          </a:p>
        </p:txBody>
      </p:sp>
      <p:sp>
        <p:nvSpPr>
          <p:cNvPr id="5" name="Content Placeholder 4"/>
          <p:cNvSpPr>
            <a:spLocks noGrp="1"/>
          </p:cNvSpPr>
          <p:nvPr>
            <p:ph sz="half" idx="1"/>
          </p:nvPr>
        </p:nvSpPr>
        <p:spPr>
          <a:xfrm>
            <a:off x="840832" y="2194560"/>
            <a:ext cx="10507287" cy="3986784"/>
          </a:xfrm>
        </p:spPr>
        <p:txBody>
          <a:bodyPr/>
          <a:lstStyle/>
          <a:p>
            <a:pPr algn="just"/>
            <a:r>
              <a:rPr lang="ro-RO" dirty="0" smtClean="0">
                <a:latin typeface="Bell MT" panose="02020503060305020303" pitchFamily="18" charset="0"/>
              </a:rPr>
              <a:t>Science</a:t>
            </a:r>
            <a:r>
              <a:rPr lang="en-US" dirty="0">
                <a:latin typeface="Bell MT" panose="02020503060305020303" pitchFamily="18" charset="0"/>
              </a:rPr>
              <a:t> is a systematic enterprise that builds and organizes knowledge in the form of testable </a:t>
            </a:r>
            <a:r>
              <a:rPr lang="en-US" dirty="0" smtClean="0">
                <a:latin typeface="Bell MT" panose="02020503060305020303" pitchFamily="18" charset="0"/>
              </a:rPr>
              <a:t>explanations </a:t>
            </a:r>
            <a:r>
              <a:rPr lang="en-US" dirty="0">
                <a:latin typeface="Bell MT" panose="02020503060305020303" pitchFamily="18" charset="0"/>
              </a:rPr>
              <a:t>and predictions about the universe</a:t>
            </a:r>
            <a:r>
              <a:rPr lang="en-US" dirty="0" smtClean="0">
                <a:latin typeface="Bell MT" panose="02020503060305020303" pitchFamily="18" charset="0"/>
              </a:rPr>
              <a:t>.</a:t>
            </a:r>
          </a:p>
          <a:p>
            <a:pPr algn="just"/>
            <a:r>
              <a:rPr lang="en-US" dirty="0">
                <a:latin typeface="Bell MT" panose="02020503060305020303" pitchFamily="18" charset="0"/>
              </a:rPr>
              <a:t>Science is based on research, which is commonly conducted in academic and research institutions as well as in government agencies and companies. The practical impact of scientific research has led to the emergence of science policies that seek to influence the scientific enterprise by prioritizing the development of commercial products, armaments, health care, and environmental protection. </a:t>
            </a:r>
            <a:endParaRPr lang="ro-RO" dirty="0">
              <a:latin typeface="Bell MT" panose="02020503060305020303" pitchFamily="18" charset="0"/>
            </a:endParaRPr>
          </a:p>
        </p:txBody>
      </p:sp>
    </p:spTree>
    <p:extLst>
      <p:ext uri="{BB962C8B-B14F-4D97-AF65-F5344CB8AC3E}">
        <p14:creationId xmlns:p14="http://schemas.microsoft.com/office/powerpoint/2010/main" val="88070559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Technology</a:t>
            </a:r>
            <a:endParaRPr lang="en-US" dirty="0"/>
          </a:p>
        </p:txBody>
      </p:sp>
      <p:sp>
        <p:nvSpPr>
          <p:cNvPr id="3" name="Content Placeholder 2"/>
          <p:cNvSpPr>
            <a:spLocks noGrp="1"/>
          </p:cNvSpPr>
          <p:nvPr>
            <p:ph idx="1"/>
          </p:nvPr>
        </p:nvSpPr>
        <p:spPr/>
        <p:txBody>
          <a:bodyPr>
            <a:normAutofit fontScale="92500" lnSpcReduction="10000"/>
          </a:bodyPr>
          <a:lstStyle/>
          <a:p>
            <a:pPr algn="just"/>
            <a:r>
              <a:rPr lang="ro-RO" dirty="0" smtClean="0">
                <a:latin typeface="Bell MT" panose="02020503060305020303" pitchFamily="18" charset="0"/>
              </a:rPr>
              <a:t>T</a:t>
            </a:r>
            <a:r>
              <a:rPr lang="en-US" dirty="0" smtClean="0">
                <a:latin typeface="Bell MT" panose="02020503060305020303" pitchFamily="18" charset="0"/>
              </a:rPr>
              <a:t>he </a:t>
            </a:r>
            <a:r>
              <a:rPr lang="en-US" dirty="0">
                <a:latin typeface="Bell MT" panose="02020503060305020303" pitchFamily="18" charset="0"/>
              </a:rPr>
              <a:t>definition of technology is science or knowledge put into practical use to solve problems or invent useful tools</a:t>
            </a:r>
            <a:r>
              <a:rPr lang="en-US" dirty="0" smtClean="0">
                <a:latin typeface="Bell MT" panose="02020503060305020303" pitchFamily="18" charset="0"/>
              </a:rPr>
              <a:t>.</a:t>
            </a:r>
            <a:endParaRPr lang="ro-RO" dirty="0" smtClean="0">
              <a:latin typeface="Bell MT" panose="02020503060305020303" pitchFamily="18" charset="0"/>
            </a:endParaRPr>
          </a:p>
          <a:p>
            <a:pPr algn="just"/>
            <a:r>
              <a:rPr lang="en-US" dirty="0">
                <a:latin typeface="Bell MT" panose="02020503060305020303" pitchFamily="18" charset="0"/>
              </a:rPr>
              <a:t>The simplest form of technology is the development and use of basic tools. The prehistoric discovery of how to control fire and the later Neolithic Revolution increased the available sources of food, and the invention of the wheel helped humans to travel in and control their environment. Developments in historic times, including the printing press, the </a:t>
            </a:r>
            <a:r>
              <a:rPr lang="en-US" dirty="0" smtClean="0">
                <a:latin typeface="Bell MT" panose="02020503060305020303" pitchFamily="18" charset="0"/>
              </a:rPr>
              <a:t>telephone </a:t>
            </a:r>
            <a:r>
              <a:rPr lang="en-US" dirty="0">
                <a:latin typeface="Bell MT" panose="02020503060305020303" pitchFamily="18" charset="0"/>
              </a:rPr>
              <a:t>and the Internet, have lessened physical barriers to communication and allowed humans to interact freely on a global scale. </a:t>
            </a:r>
            <a:endParaRPr lang="ro-RO" dirty="0" smtClean="0">
              <a:latin typeface="Bell MT" panose="02020503060305020303" pitchFamily="18" charset="0"/>
            </a:endParaRPr>
          </a:p>
          <a:p>
            <a:pPr algn="just"/>
            <a:r>
              <a:rPr lang="en-US" dirty="0">
                <a:latin typeface="Bell MT" panose="02020503060305020303" pitchFamily="18" charset="0"/>
              </a:rPr>
              <a:t>The use of the term "technology" has changed significantly over the last 200 years. Before the 20th century, the term was uncommon in English, and it was used either to refer to the description or study of the useful </a:t>
            </a:r>
            <a:r>
              <a:rPr lang="en-US" dirty="0" smtClean="0">
                <a:latin typeface="Bell MT" panose="02020503060305020303" pitchFamily="18" charset="0"/>
              </a:rPr>
              <a:t>arts </a:t>
            </a:r>
            <a:r>
              <a:rPr lang="en-US" dirty="0">
                <a:latin typeface="Bell MT" panose="02020503060305020303" pitchFamily="18" charset="0"/>
              </a:rPr>
              <a:t>or to allude to technical education, as in the Massachusetts Institute of Technology (chartered in 1861).</a:t>
            </a:r>
            <a:endParaRPr lang="ro-RO" dirty="0">
              <a:latin typeface="Bell MT" panose="02020503060305020303" pitchFamily="18" charset="0"/>
            </a:endParaRPr>
          </a:p>
        </p:txBody>
      </p:sp>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a:t>Engineering</a:t>
            </a:r>
          </a:p>
        </p:txBody>
      </p:sp>
      <p:sp>
        <p:nvSpPr>
          <p:cNvPr id="3" name="Content Placeholder 2"/>
          <p:cNvSpPr>
            <a:spLocks noGrp="1"/>
          </p:cNvSpPr>
          <p:nvPr>
            <p:ph idx="1"/>
          </p:nvPr>
        </p:nvSpPr>
        <p:spPr/>
        <p:txBody>
          <a:bodyPr/>
          <a:lstStyle/>
          <a:p>
            <a:pPr algn="just"/>
            <a:r>
              <a:rPr lang="ro-RO" dirty="0" smtClean="0">
                <a:latin typeface="Bell MT" panose="02020503060305020303" pitchFamily="18" charset="0"/>
              </a:rPr>
              <a:t>E</a:t>
            </a:r>
            <a:r>
              <a:rPr lang="en-US" dirty="0" err="1" smtClean="0">
                <a:latin typeface="Bell MT" panose="02020503060305020303" pitchFamily="18" charset="0"/>
              </a:rPr>
              <a:t>ngineering</a:t>
            </a:r>
            <a:r>
              <a:rPr lang="en-US" dirty="0" smtClean="0">
                <a:latin typeface="Bell MT" panose="02020503060305020303" pitchFamily="18" charset="0"/>
              </a:rPr>
              <a:t> </a:t>
            </a:r>
            <a:r>
              <a:rPr lang="en-US" dirty="0">
                <a:latin typeface="Bell MT" panose="02020503060305020303" pitchFamily="18" charset="0"/>
              </a:rPr>
              <a:t>is the use of scientific principles to design and build machines, structures, and other items, including bridges, tunnels, roads, vehicles, and buildings</a:t>
            </a:r>
            <a:r>
              <a:rPr lang="en-US" dirty="0" smtClean="0">
                <a:latin typeface="Bell MT" panose="02020503060305020303" pitchFamily="18" charset="0"/>
              </a:rPr>
              <a:t>. </a:t>
            </a:r>
            <a:r>
              <a:rPr lang="en-US" dirty="0">
                <a:latin typeface="Bell MT" panose="02020503060305020303" pitchFamily="18" charset="0"/>
              </a:rPr>
              <a:t>The discipline of engineering encompasses a broad range of more specialized fields of engineering, each with a more specific emphasis on particular areas of applied mathematics, applied science, and types of application. See glossary of engineering.</a:t>
            </a:r>
          </a:p>
          <a:p>
            <a:pPr algn="just"/>
            <a:endParaRPr lang="en-US" dirty="0">
              <a:latin typeface="Bell MT" panose="02020503060305020303" pitchFamily="18" charset="0"/>
            </a:endParaRPr>
          </a:p>
          <a:p>
            <a:pPr algn="just"/>
            <a:r>
              <a:rPr lang="en-US" dirty="0">
                <a:latin typeface="Bell MT" panose="02020503060305020303" pitchFamily="18" charset="0"/>
              </a:rPr>
              <a:t>The term engineering is derived from the Latin </a:t>
            </a:r>
            <a:r>
              <a:rPr lang="en-US" dirty="0" err="1">
                <a:latin typeface="Bell MT" panose="02020503060305020303" pitchFamily="18" charset="0"/>
              </a:rPr>
              <a:t>ingenium</a:t>
            </a:r>
            <a:r>
              <a:rPr lang="en-US" dirty="0">
                <a:latin typeface="Bell MT" panose="02020503060305020303" pitchFamily="18" charset="0"/>
              </a:rPr>
              <a:t>, meaning "cleverness" and </a:t>
            </a:r>
            <a:r>
              <a:rPr lang="en-US" dirty="0" err="1">
                <a:latin typeface="Bell MT" panose="02020503060305020303" pitchFamily="18" charset="0"/>
              </a:rPr>
              <a:t>ingeniare</a:t>
            </a:r>
            <a:r>
              <a:rPr lang="en-US" dirty="0">
                <a:latin typeface="Bell MT" panose="02020503060305020303" pitchFamily="18" charset="0"/>
              </a:rPr>
              <a:t>, meaning "to contrive, devise</a:t>
            </a:r>
            <a:r>
              <a:rPr lang="en-US" dirty="0" smtClean="0">
                <a:latin typeface="Bell MT" panose="02020503060305020303" pitchFamily="18" charset="0"/>
              </a:rPr>
              <a:t>".</a:t>
            </a:r>
            <a:endParaRPr lang="ro-RO" dirty="0">
              <a:latin typeface="Bell MT" panose="02020503060305020303" pitchFamily="18" charset="0"/>
            </a:endParaRPr>
          </a:p>
        </p:txBody>
      </p:sp>
    </p:spTree>
    <p:extLst>
      <p:ext uri="{BB962C8B-B14F-4D97-AF65-F5344CB8AC3E}">
        <p14:creationId xmlns:p14="http://schemas.microsoft.com/office/powerpoint/2010/main" val="2517443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a:t>
            </a:r>
            <a:r>
              <a:rPr lang="ro-RO" dirty="0" smtClean="0"/>
              <a:t>rt</a:t>
            </a:r>
            <a:endParaRPr lang="en-US" dirty="0"/>
          </a:p>
        </p:txBody>
      </p:sp>
      <p:sp>
        <p:nvSpPr>
          <p:cNvPr id="6" name="Content Placeholder 5"/>
          <p:cNvSpPr>
            <a:spLocks noGrp="1"/>
          </p:cNvSpPr>
          <p:nvPr>
            <p:ph sz="quarter" idx="4"/>
          </p:nvPr>
        </p:nvSpPr>
        <p:spPr>
          <a:xfrm>
            <a:off x="849976" y="2119739"/>
            <a:ext cx="10488999" cy="4281061"/>
          </a:xfrm>
        </p:spPr>
        <p:txBody>
          <a:bodyPr>
            <a:normAutofit lnSpcReduction="10000"/>
          </a:bodyPr>
          <a:lstStyle/>
          <a:p>
            <a:pPr algn="just"/>
            <a:r>
              <a:rPr lang="en-US" dirty="0">
                <a:latin typeface="Bell MT" panose="02020503060305020303" pitchFamily="18" charset="0"/>
              </a:rPr>
              <a:t>Art is a diverse range of human activities in creating visual, auditory or performing artifacts (artworks), expressing the author's imaginative, conceptual ideas, or technical skill, intended to be appreciated for their beauty or emotional power</a:t>
            </a:r>
            <a:r>
              <a:rPr lang="en-US" dirty="0" smtClean="0">
                <a:latin typeface="Bell MT" panose="02020503060305020303" pitchFamily="18" charset="0"/>
              </a:rPr>
              <a:t>. </a:t>
            </a:r>
            <a:r>
              <a:rPr lang="en-US" dirty="0">
                <a:latin typeface="Bell MT" panose="02020503060305020303" pitchFamily="18" charset="0"/>
              </a:rPr>
              <a:t>Other activities related to the production of works of art include the criticism of art, the study of the history of art, and the aesthetic </a:t>
            </a:r>
            <a:r>
              <a:rPr lang="en-US" dirty="0" smtClean="0">
                <a:latin typeface="Bell MT" panose="02020503060305020303" pitchFamily="18" charset="0"/>
              </a:rPr>
              <a:t>dissemination</a:t>
            </a:r>
            <a:r>
              <a:rPr lang="ro-RO" dirty="0" smtClean="0">
                <a:latin typeface="Bell MT" panose="02020503060305020303" pitchFamily="18" charset="0"/>
              </a:rPr>
              <a:t> </a:t>
            </a:r>
            <a:r>
              <a:rPr lang="en-US" dirty="0" smtClean="0">
                <a:latin typeface="Bell MT" panose="02020503060305020303" pitchFamily="18" charset="0"/>
              </a:rPr>
              <a:t>of </a:t>
            </a:r>
            <a:r>
              <a:rPr lang="en-US" dirty="0">
                <a:latin typeface="Bell MT" panose="02020503060305020303" pitchFamily="18" charset="0"/>
              </a:rPr>
              <a:t>art</a:t>
            </a:r>
            <a:r>
              <a:rPr lang="en-US" dirty="0" smtClean="0">
                <a:latin typeface="Bell MT" panose="02020503060305020303" pitchFamily="18" charset="0"/>
              </a:rPr>
              <a:t>.</a:t>
            </a:r>
            <a:endParaRPr lang="en-US" dirty="0">
              <a:latin typeface="Bell MT" panose="02020503060305020303" pitchFamily="18" charset="0"/>
            </a:endParaRPr>
          </a:p>
          <a:p>
            <a:pPr algn="just"/>
            <a:r>
              <a:rPr lang="en-US" dirty="0">
                <a:latin typeface="Bell MT" panose="02020503060305020303" pitchFamily="18" charset="0"/>
              </a:rPr>
              <a:t>The three classical branches of art are painting, sculpture and architecture</a:t>
            </a:r>
            <a:r>
              <a:rPr lang="en-US" dirty="0" smtClean="0">
                <a:latin typeface="Bell MT" panose="02020503060305020303" pitchFamily="18" charset="0"/>
              </a:rPr>
              <a:t>. </a:t>
            </a:r>
            <a:r>
              <a:rPr lang="en-US" dirty="0">
                <a:latin typeface="Bell MT" panose="02020503060305020303" pitchFamily="18" charset="0"/>
              </a:rPr>
              <a:t>Music, theatre, film, dance, and other performing arts, as well as literature and other media such as interactive media, are included in a broader definition of the arts</a:t>
            </a:r>
            <a:r>
              <a:rPr lang="en-US" dirty="0" smtClean="0">
                <a:latin typeface="Bell MT" panose="02020503060305020303" pitchFamily="18" charset="0"/>
              </a:rPr>
              <a:t>. </a:t>
            </a:r>
            <a:r>
              <a:rPr lang="en-US" dirty="0">
                <a:latin typeface="Bell MT" panose="02020503060305020303" pitchFamily="18" charset="0"/>
              </a:rPr>
              <a:t>Until the 17th century, art referred to any skill or mastery and was not differentiated from crafts or sciences. In modern usage after the 17th century, where aesthetic considerations are paramount, the fine arts are separated and distinguished from acquired skills in general, such as the decorative or applied arts. </a:t>
            </a:r>
          </a:p>
        </p:txBody>
      </p:sp>
    </p:spTree>
    <p:extLst>
      <p:ext uri="{BB962C8B-B14F-4D97-AF65-F5344CB8AC3E}">
        <p14:creationId xmlns:p14="http://schemas.microsoft.com/office/powerpoint/2010/main" val="88830438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Mathematics</a:t>
            </a:r>
            <a:endParaRPr lang="en-US" dirty="0"/>
          </a:p>
        </p:txBody>
      </p:sp>
      <p:sp>
        <p:nvSpPr>
          <p:cNvPr id="6" name="Rectangle 5"/>
          <p:cNvSpPr/>
          <p:nvPr/>
        </p:nvSpPr>
        <p:spPr>
          <a:xfrm>
            <a:off x="1090214" y="2194216"/>
            <a:ext cx="10008524" cy="3785652"/>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Bell MT" panose="02020503060305020303" pitchFamily="18" charset="0"/>
              </a:rPr>
              <a:t>Mathematics </a:t>
            </a:r>
            <a:r>
              <a:rPr lang="en-US" sz="2000" dirty="0" smtClean="0">
                <a:latin typeface="Bell MT" panose="02020503060305020303" pitchFamily="18" charset="0"/>
              </a:rPr>
              <a:t>includes </a:t>
            </a:r>
            <a:r>
              <a:rPr lang="en-US" sz="2000" dirty="0">
                <a:latin typeface="Bell MT" panose="02020503060305020303" pitchFamily="18" charset="0"/>
              </a:rPr>
              <a:t>the study of such topics as quantity (number theory</a:t>
            </a:r>
            <a:r>
              <a:rPr lang="en-US" sz="2000" dirty="0" smtClean="0">
                <a:latin typeface="Bell MT" panose="02020503060305020303" pitchFamily="18" charset="0"/>
              </a:rPr>
              <a:t>), </a:t>
            </a:r>
            <a:r>
              <a:rPr lang="en-US" sz="2000" dirty="0">
                <a:latin typeface="Bell MT" panose="02020503060305020303" pitchFamily="18" charset="0"/>
              </a:rPr>
              <a:t>structure (algebra</a:t>
            </a:r>
            <a:r>
              <a:rPr lang="en-US" sz="2000" dirty="0" smtClean="0">
                <a:latin typeface="Bell MT" panose="02020503060305020303" pitchFamily="18" charset="0"/>
              </a:rPr>
              <a:t>), </a:t>
            </a:r>
            <a:r>
              <a:rPr lang="en-US" sz="2000" dirty="0">
                <a:latin typeface="Bell MT" panose="02020503060305020303" pitchFamily="18" charset="0"/>
              </a:rPr>
              <a:t>space (geometry</a:t>
            </a:r>
            <a:r>
              <a:rPr lang="en-US" sz="2000" dirty="0" smtClean="0">
                <a:latin typeface="Bell MT" panose="02020503060305020303" pitchFamily="18" charset="0"/>
              </a:rPr>
              <a:t>), </a:t>
            </a:r>
            <a:r>
              <a:rPr lang="en-US" sz="2000" dirty="0">
                <a:latin typeface="Bell MT" panose="02020503060305020303" pitchFamily="18" charset="0"/>
              </a:rPr>
              <a:t>and change (mathematical </a:t>
            </a:r>
            <a:r>
              <a:rPr lang="en-US" sz="2000" dirty="0" smtClean="0">
                <a:latin typeface="Bell MT" panose="02020503060305020303" pitchFamily="18" charset="0"/>
              </a:rPr>
              <a:t>analysis</a:t>
            </a:r>
            <a:r>
              <a:rPr lang="ro-RO" sz="2000" dirty="0" smtClean="0">
                <a:latin typeface="Bell MT" panose="02020503060305020303" pitchFamily="18" charset="0"/>
              </a:rPr>
              <a:t>).</a:t>
            </a:r>
            <a:r>
              <a:rPr lang="en-US" sz="2000" dirty="0" smtClean="0">
                <a:latin typeface="Bell MT" panose="02020503060305020303" pitchFamily="18" charset="0"/>
              </a:rPr>
              <a:t> </a:t>
            </a:r>
            <a:r>
              <a:rPr lang="en-US" sz="2000" dirty="0">
                <a:latin typeface="Bell MT" panose="02020503060305020303" pitchFamily="18" charset="0"/>
              </a:rPr>
              <a:t>It has no generally accepted definition</a:t>
            </a:r>
            <a:r>
              <a:rPr lang="en-US" sz="2000" dirty="0" smtClean="0">
                <a:latin typeface="Bell MT" panose="02020503060305020303" pitchFamily="18" charset="0"/>
              </a:rPr>
              <a:t>.</a:t>
            </a:r>
            <a:endParaRPr lang="ro-RO" sz="2000" dirty="0" smtClean="0">
              <a:latin typeface="Bell MT" panose="02020503060305020303" pitchFamily="18" charset="0"/>
            </a:endParaRPr>
          </a:p>
          <a:p>
            <a:pPr marL="342900" indent="-342900" algn="just">
              <a:buFont typeface="Arial" panose="020B0604020202020204" pitchFamily="34" charset="0"/>
              <a:buChar char="•"/>
            </a:pPr>
            <a:endParaRPr lang="ro-RO" sz="2000" dirty="0" smtClean="0">
              <a:latin typeface="Bell MT" panose="02020503060305020303" pitchFamily="18" charset="0"/>
            </a:endParaRPr>
          </a:p>
          <a:p>
            <a:pPr marL="342900" indent="-342900" algn="just">
              <a:buFont typeface="Arial" panose="020B0604020202020204" pitchFamily="34" charset="0"/>
              <a:buChar char="•"/>
            </a:pPr>
            <a:r>
              <a:rPr lang="en-US" sz="2000" dirty="0">
                <a:latin typeface="Bell MT" panose="02020503060305020303" pitchFamily="18" charset="0"/>
              </a:rPr>
              <a:t>Mathematicians seek and use </a:t>
            </a:r>
            <a:r>
              <a:rPr lang="en-US" sz="2000" dirty="0" smtClean="0">
                <a:latin typeface="Bell MT" panose="02020503060305020303" pitchFamily="18" charset="0"/>
              </a:rPr>
              <a:t>patterns</a:t>
            </a:r>
            <a:r>
              <a:rPr lang="ro-RO" sz="2000" dirty="0" smtClean="0">
                <a:latin typeface="Bell MT" panose="02020503060305020303" pitchFamily="18" charset="0"/>
              </a:rPr>
              <a:t> </a:t>
            </a:r>
            <a:r>
              <a:rPr lang="en-US" sz="2000" dirty="0" smtClean="0">
                <a:latin typeface="Bell MT" panose="02020503060305020303" pitchFamily="18" charset="0"/>
              </a:rPr>
              <a:t>to </a:t>
            </a:r>
            <a:r>
              <a:rPr lang="en-US" sz="2000" dirty="0">
                <a:latin typeface="Bell MT" panose="02020503060305020303" pitchFamily="18" charset="0"/>
              </a:rPr>
              <a:t>formulate new conjectures; they resolve the truth or falsity of conjectures by mathematical proof. When mathematical structures are good models of real phenomena, then mathematical reasoning can provide insight or predictions about nature. Through the use of abstraction and logic, mathematics developed from counting, calculation, measurement, and the systematic study of the shapes and motions of physical objects. Practical mathematics has been a human activity from as far back as written records exist. The research required to solve mathematical problems can take years or even centuries of sustained inquiry. </a:t>
            </a:r>
            <a:endParaRPr lang="ro-RO" sz="2000" dirty="0">
              <a:latin typeface="Bell MT" panose="02020503060305020303" pitchFamily="18" charset="0"/>
            </a:endParaRPr>
          </a:p>
        </p:txBody>
      </p:sp>
    </p:spTree>
    <p:extLst>
      <p:ext uri="{BB962C8B-B14F-4D97-AF65-F5344CB8AC3E}">
        <p14:creationId xmlns:p14="http://schemas.microsoft.com/office/powerpoint/2010/main" val="290246630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67527"/>
            <a:ext cx="12192000" cy="1631216"/>
          </a:xfrm>
          <a:prstGeom prst="rect">
            <a:avLst/>
          </a:prstGeom>
          <a:noFill/>
        </p:spPr>
        <p:txBody>
          <a:bodyPr wrap="square" lIns="91440" tIns="45720" rIns="91440" bIns="45720">
            <a:spAutoFit/>
          </a:bodyPr>
          <a:lstStyle/>
          <a:p>
            <a:pPr algn="ctr"/>
            <a:r>
              <a:rPr lang="ro-RO" sz="2000" b="0" i="1" cap="none" spc="0" dirty="0" smtClean="0">
                <a:ln w="0"/>
                <a:solidFill>
                  <a:schemeClr val="tx1"/>
                </a:solidFill>
                <a:effectLst>
                  <a:outerShdw blurRad="38100" dist="19050" dir="2700000" algn="tl" rotWithShape="0">
                    <a:schemeClr val="dk1">
                      <a:alpha val="40000"/>
                    </a:schemeClr>
                  </a:outerShdw>
                </a:effectLst>
                <a:latin typeface="Comic Sans MS" panose="030F0702030302020204" pitchFamily="66" charset="0"/>
              </a:rPr>
              <a:t>I think that this project is about the history of all these concepts and about their development in the time. I have learnt a lot of new things about these important concepts that are now a big part of our lives. I would like to learn even more about them at school, and not at home by searching the internet to understand what they are. I would be thrilled to hear a teacher teaching us about these things. It is better for me this way.</a:t>
            </a:r>
          </a:p>
        </p:txBody>
      </p:sp>
      <p:sp>
        <p:nvSpPr>
          <p:cNvPr id="3" name="Rectangle 2"/>
          <p:cNvSpPr/>
          <p:nvPr/>
        </p:nvSpPr>
        <p:spPr>
          <a:xfrm>
            <a:off x="1257176" y="514618"/>
            <a:ext cx="9677649" cy="923330"/>
          </a:xfrm>
          <a:prstGeom prst="rect">
            <a:avLst/>
          </a:prstGeom>
          <a:noFill/>
        </p:spPr>
        <p:txBody>
          <a:bodyPr wrap="none" lIns="91440" tIns="45720" rIns="91440" bIns="45720">
            <a:spAutoFit/>
          </a:bodyPr>
          <a:lstStyle/>
          <a:p>
            <a:pPr algn="ctr"/>
            <a:r>
              <a:rPr lang="ro-RO" sz="5400" b="0" i="1" cap="none" spc="0" dirty="0" smtClean="0">
                <a:ln w="0"/>
                <a:solidFill>
                  <a:srgbClr val="7030A0"/>
                </a:solidFill>
                <a:latin typeface="Comic Sans MS" panose="030F0702030302020204" pitchFamily="66" charset="0"/>
              </a:rPr>
              <a:t>My opinion about this project</a:t>
            </a:r>
            <a:endParaRPr lang="en-US" sz="5400" b="0" i="1" cap="none" spc="0" dirty="0">
              <a:ln w="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106</TotalTime>
  <Words>1200</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Bell MT</vt:lpstr>
      <vt:lpstr>Calibri</vt:lpstr>
      <vt:lpstr>Comic Sans MS</vt:lpstr>
      <vt:lpstr>Wingdings</vt:lpstr>
      <vt:lpstr>Educational subjects 16x9</vt:lpstr>
      <vt:lpstr>Let’s learn something new!</vt:lpstr>
      <vt:lpstr>What’s behind S.T.E.A.M. ?</vt:lpstr>
      <vt:lpstr>PowerPoint Presentation</vt:lpstr>
      <vt:lpstr>Science</vt:lpstr>
      <vt:lpstr>Technology</vt:lpstr>
      <vt:lpstr>Engineering</vt:lpstr>
      <vt:lpstr>Art</vt:lpstr>
      <vt:lpstr>Mathematics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learn something new!</dc:title>
  <dc:creator>Sarah Till</dc:creator>
  <cp:lastModifiedBy>Ramona Gabriela Asan</cp:lastModifiedBy>
  <cp:revision>11</cp:revision>
  <dcterms:created xsi:type="dcterms:W3CDTF">2019-10-25T11:08:55Z</dcterms:created>
  <dcterms:modified xsi:type="dcterms:W3CDTF">2019-10-27T19:10:56Z</dcterms:modified>
</cp:coreProperties>
</file>